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Ex2.xml" ContentType="application/vnd.ms-office.chartex+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7.xml" ContentType="application/vnd.openxmlformats-officedocument.presentationml.notesSlid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18.xml" ContentType="application/vnd.openxmlformats-officedocument.presentationml.notesSlid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3"/>
  </p:notesMasterIdLst>
  <p:sldIdLst>
    <p:sldId id="1742" r:id="rId6"/>
    <p:sldId id="1754" r:id="rId7"/>
    <p:sldId id="1755" r:id="rId8"/>
    <p:sldId id="308" r:id="rId9"/>
    <p:sldId id="309" r:id="rId10"/>
    <p:sldId id="310" r:id="rId11"/>
    <p:sldId id="2147377321" r:id="rId12"/>
    <p:sldId id="311" r:id="rId13"/>
    <p:sldId id="312" r:id="rId14"/>
    <p:sldId id="1765" r:id="rId15"/>
    <p:sldId id="314" r:id="rId16"/>
    <p:sldId id="317" r:id="rId17"/>
    <p:sldId id="1766" r:id="rId18"/>
    <p:sldId id="2147377320" r:id="rId19"/>
    <p:sldId id="2147377316" r:id="rId20"/>
    <p:sldId id="2147377317" r:id="rId21"/>
    <p:sldId id="2147377318" r:id="rId22"/>
    <p:sldId id="1730" r:id="rId23"/>
    <p:sldId id="337" r:id="rId24"/>
    <p:sldId id="324" r:id="rId25"/>
    <p:sldId id="1748" r:id="rId26"/>
    <p:sldId id="1744" r:id="rId27"/>
    <p:sldId id="258" r:id="rId28"/>
    <p:sldId id="303" r:id="rId29"/>
    <p:sldId id="274" r:id="rId30"/>
    <p:sldId id="275" r:id="rId31"/>
    <p:sldId id="276" r:id="rId32"/>
    <p:sldId id="1747" r:id="rId33"/>
    <p:sldId id="1654" r:id="rId34"/>
    <p:sldId id="1729" r:id="rId35"/>
    <p:sldId id="1725" r:id="rId36"/>
    <p:sldId id="1738" r:id="rId37"/>
    <p:sldId id="1739" r:id="rId38"/>
    <p:sldId id="1740" r:id="rId39"/>
    <p:sldId id="1741" r:id="rId40"/>
    <p:sldId id="1662" r:id="rId41"/>
    <p:sldId id="1711" r:id="rId42"/>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STOUF" initials="TS" lastIdx="6" clrIdx="0">
    <p:extLst>
      <p:ext uri="{19B8F6BF-5375-455C-9EA6-DF929625EA0E}">
        <p15:presenceInfo xmlns:p15="http://schemas.microsoft.com/office/powerpoint/2012/main" userId="S::Thomas.stouf@iledefrance-mobilites.fr::c7129e6d-3e3c-442d-984b-8fccffd5d010" providerId="AD"/>
      </p:ext>
    </p:extLst>
  </p:cmAuthor>
  <p:cmAuthor id="2" name="Annie-Mayly NGOR" initials="AMN" lastIdx="5" clrIdx="1">
    <p:extLst>
      <p:ext uri="{19B8F6BF-5375-455C-9EA6-DF929625EA0E}">
        <p15:presenceInfo xmlns:p15="http://schemas.microsoft.com/office/powerpoint/2012/main" userId="S::Annie-Mayly.ngor@iledefrance-mobilites.fr::0e7d40ce-5867-414b-9c2e-b12ed6f8000a" providerId="AD"/>
      </p:ext>
    </p:extLst>
  </p:cmAuthor>
  <p:cmAuthor id="3" name="Thomas STOUF" initials="TS [2]" lastIdx="1" clrIdx="2">
    <p:extLst>
      <p:ext uri="{19B8F6BF-5375-455C-9EA6-DF929625EA0E}">
        <p15:presenceInfo xmlns:p15="http://schemas.microsoft.com/office/powerpoint/2012/main" userId="Thomas STOUF" providerId="None"/>
      </p:ext>
    </p:extLst>
  </p:cmAuthor>
  <p:cmAuthor id="4" name="Carole ANSELIN" initials="CA" lastIdx="15" clrIdx="3">
    <p:extLst>
      <p:ext uri="{19B8F6BF-5375-455C-9EA6-DF929625EA0E}">
        <p15:presenceInfo xmlns:p15="http://schemas.microsoft.com/office/powerpoint/2012/main" userId="S::carole.anselin@iledefrance-mobilites.fr::04107b3a-8e40-46ca-bfd1-87ae664b31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BC81"/>
    <a:srgbClr val="9E9E9E"/>
    <a:srgbClr val="709AC1"/>
    <a:srgbClr val="F0F8FE"/>
    <a:srgbClr val="C2E1F4"/>
    <a:srgbClr val="57B0E7"/>
    <a:srgbClr val="69B5E5"/>
    <a:srgbClr val="8AC8EE"/>
    <a:srgbClr val="05834E"/>
    <a:srgbClr val="F6FA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9899" autoAdjust="0"/>
  </p:normalViewPr>
  <p:slideViewPr>
    <p:cSldViewPr snapToGrid="0">
      <p:cViewPr varScale="1">
        <p:scale>
          <a:sx n="66" d="100"/>
          <a:sy n="66" d="100"/>
        </p:scale>
        <p:origin x="128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ged.iledefrance-mobilites.fr/direction/1130/GESTION%20DETTE/005_Communication%20Financiere/005_Presentation%20investisseur/graph%20pres%20investisseurv2.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thomas.stouf\Downloads\graph%20pres%20investisseurv2%20(1).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xlsx"/></Relationships>
</file>

<file path=ppt/charts/_rels/chartEx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C:\Users\thomas.stouf\Desktop\Pr&#233;sentation%20investisseur\graph%20pres%20investisseur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dPt>
            <c:idx val="0"/>
            <c:bubble3D val="0"/>
            <c:explosion val="1"/>
            <c:spPr>
              <a:solidFill>
                <a:schemeClr val="accent1"/>
              </a:solidFill>
              <a:ln w="19050">
                <a:solidFill>
                  <a:schemeClr val="lt1"/>
                </a:solidFill>
              </a:ln>
              <a:effectLst/>
            </c:spPr>
            <c:extLst>
              <c:ext xmlns:c16="http://schemas.microsoft.com/office/drawing/2014/chart" uri="{C3380CC4-5D6E-409C-BE32-E72D297353CC}">
                <c16:uniqueId val="{00000001-3F6F-4582-8FA4-0A26D2C4A4F7}"/>
              </c:ext>
            </c:extLst>
          </c:dPt>
          <c:dPt>
            <c:idx val="1"/>
            <c:bubble3D val="0"/>
            <c:spPr>
              <a:solidFill>
                <a:srgbClr val="00CC00"/>
              </a:solidFill>
              <a:ln w="19050">
                <a:solidFill>
                  <a:schemeClr val="lt1"/>
                </a:solidFill>
              </a:ln>
              <a:effectLst/>
            </c:spPr>
            <c:extLst>
              <c:ext xmlns:c16="http://schemas.microsoft.com/office/drawing/2014/chart" uri="{C3380CC4-5D6E-409C-BE32-E72D297353CC}">
                <c16:uniqueId val="{00000003-3F6F-4582-8FA4-0A26D2C4A4F7}"/>
              </c:ext>
            </c:extLst>
          </c:dPt>
          <c:dPt>
            <c:idx val="2"/>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5-3F6F-4582-8FA4-0A26D2C4A4F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F6F-4582-8FA4-0A26D2C4A4F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F6F-4582-8FA4-0A26D2C4A4F7}"/>
              </c:ext>
            </c:extLst>
          </c:dPt>
          <c:dPt>
            <c:idx val="5"/>
            <c:bubble3D val="0"/>
            <c:spPr>
              <a:solidFill>
                <a:srgbClr val="92D050"/>
              </a:solidFill>
              <a:ln w="19050">
                <a:solidFill>
                  <a:schemeClr val="lt1"/>
                </a:solidFill>
              </a:ln>
              <a:effectLst/>
            </c:spPr>
            <c:extLst>
              <c:ext xmlns:c16="http://schemas.microsoft.com/office/drawing/2014/chart" uri="{C3380CC4-5D6E-409C-BE32-E72D297353CC}">
                <c16:uniqueId val="{0000000B-3F6F-4582-8FA4-0A26D2C4A4F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F6F-4582-8FA4-0A26D2C4A4F7}"/>
              </c:ext>
            </c:extLst>
          </c:dPt>
          <c:dPt>
            <c:idx val="7"/>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F-3F6F-4582-8FA4-0A26D2C4A4F7}"/>
              </c:ext>
            </c:extLst>
          </c:dPt>
          <c:dPt>
            <c:idx val="8"/>
            <c:bubble3D val="0"/>
            <c:spPr>
              <a:solidFill>
                <a:srgbClr val="00B050"/>
              </a:solidFill>
              <a:ln w="19050">
                <a:solidFill>
                  <a:schemeClr val="lt1"/>
                </a:solidFill>
              </a:ln>
              <a:effectLst/>
            </c:spPr>
            <c:extLst>
              <c:ext xmlns:c16="http://schemas.microsoft.com/office/drawing/2014/chart" uri="{C3380CC4-5D6E-409C-BE32-E72D297353CC}">
                <c16:uniqueId val="{00000011-3F6F-4582-8FA4-0A26D2C4A4F7}"/>
              </c:ext>
            </c:extLst>
          </c:dPt>
          <c:cat>
            <c:strRef>
              <c:f>'DI_CRIT 1'!$B$24:$B$32</c:f>
              <c:strCache>
                <c:ptCount val="9"/>
                <c:pt idx="0">
                  <c:v>Matériel roulant ferré</c:v>
                </c:pt>
                <c:pt idx="1">
                  <c:v>Amélioration QS</c:v>
                </c:pt>
                <c:pt idx="2">
                  <c:v>Matériel roulant de surface</c:v>
                </c:pt>
                <c:pt idx="3">
                  <c:v>Remboursement du capital</c:v>
                </c:pt>
                <c:pt idx="4">
                  <c:v>Projets d'infrastr. ss MOA</c:v>
                </c:pt>
                <c:pt idx="5">
                  <c:v>COB (foncier, travaux, acqu.)</c:v>
                </c:pt>
                <c:pt idx="6">
                  <c:v>Convention pluri-projets SNCF</c:v>
                </c:pt>
                <c:pt idx="7">
                  <c:v>At. et Instal. Fixes SNCF</c:v>
                </c:pt>
                <c:pt idx="8">
                  <c:v>Autres</c:v>
                </c:pt>
              </c:strCache>
            </c:strRef>
          </c:cat>
          <c:val>
            <c:numRef>
              <c:f>'DI_CRIT 1'!$C$24:$C$32</c:f>
              <c:numCache>
                <c:formatCode>#\ ##0" M€"</c:formatCode>
                <c:ptCount val="9"/>
                <c:pt idx="0">
                  <c:v>1678.3552930000001</c:v>
                </c:pt>
                <c:pt idx="1">
                  <c:v>449.65440000000001</c:v>
                </c:pt>
                <c:pt idx="2">
                  <c:v>429.94954999999999</c:v>
                </c:pt>
                <c:pt idx="3">
                  <c:v>306.25</c:v>
                </c:pt>
                <c:pt idx="4">
                  <c:v>223.078</c:v>
                </c:pt>
                <c:pt idx="5">
                  <c:v>213.86</c:v>
                </c:pt>
                <c:pt idx="6">
                  <c:v>185.3</c:v>
                </c:pt>
                <c:pt idx="7">
                  <c:v>162.30000000000001</c:v>
                </c:pt>
                <c:pt idx="8">
                  <c:v>853.54639999999995</c:v>
                </c:pt>
              </c:numCache>
            </c:numRef>
          </c:val>
          <c:extLst>
            <c:ext xmlns:c16="http://schemas.microsoft.com/office/drawing/2014/chart" uri="{C3380CC4-5D6E-409C-BE32-E72D297353CC}">
              <c16:uniqueId val="{00000012-3F6F-4582-8FA4-0A26D2C4A4F7}"/>
            </c:ext>
          </c:extLst>
        </c:ser>
        <c:dLbls>
          <c:showLegendKey val="0"/>
          <c:showVal val="0"/>
          <c:showCatName val="0"/>
          <c:showSerName val="0"/>
          <c:showPercent val="0"/>
          <c:showBubbleSize val="0"/>
          <c:showLeaderLines val="0"/>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a:t>Deleveraging capacity and and self-financing ratios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'[graph pres investisseurv2.xlsx]CDD  '!$A$2</c:f>
              <c:strCache>
                <c:ptCount val="1"/>
                <c:pt idx="0">
                  <c:v>Investments' self-financing ratio (gross savings/AIE)</c:v>
                </c:pt>
              </c:strCache>
            </c:strRef>
          </c:tx>
          <c:spPr>
            <a:ln w="28575" cap="rnd">
              <a:solidFill>
                <a:schemeClr val="accent6"/>
              </a:solidFill>
              <a:round/>
            </a:ln>
            <a:effectLst/>
          </c:spPr>
          <c:marker>
            <c:symbol val="none"/>
          </c:marker>
          <c:cat>
            <c:numRef>
              <c:f>'[graph pres investisseurv2.xlsx]CDD  '!$B$1:$M$1</c:f>
              <c:numCache>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numCache>
            </c:numRef>
          </c:cat>
          <c:val>
            <c:numRef>
              <c:f>'[graph pres investisseurv2.xlsx]CDD  '!$B$2:$M$2</c:f>
              <c:numCache>
                <c:formatCode>0%</c:formatCode>
                <c:ptCount val="12"/>
                <c:pt idx="0">
                  <c:v>0.27745164913179016</c:v>
                </c:pt>
                <c:pt idx="1">
                  <c:v>0.52463448081157182</c:v>
                </c:pt>
                <c:pt idx="2">
                  <c:v>0.36123491715904821</c:v>
                </c:pt>
                <c:pt idx="3">
                  <c:v>0.14544261568457689</c:v>
                </c:pt>
                <c:pt idx="4">
                  <c:v>0.14960860230915013</c:v>
                </c:pt>
                <c:pt idx="5">
                  <c:v>0.53721471949458055</c:v>
                </c:pt>
                <c:pt idx="6">
                  <c:v>0.53</c:v>
                </c:pt>
                <c:pt idx="7">
                  <c:v>0.37</c:v>
                </c:pt>
                <c:pt idx="8">
                  <c:v>0.41</c:v>
                </c:pt>
                <c:pt idx="9">
                  <c:v>0.123</c:v>
                </c:pt>
                <c:pt idx="10">
                  <c:v>0.17499999999999999</c:v>
                </c:pt>
                <c:pt idx="11">
                  <c:v>0.39500000000000002</c:v>
                </c:pt>
              </c:numCache>
            </c:numRef>
          </c:val>
          <c:smooth val="0"/>
          <c:extLst>
            <c:ext xmlns:c16="http://schemas.microsoft.com/office/drawing/2014/chart" uri="{C3380CC4-5D6E-409C-BE32-E72D297353CC}">
              <c16:uniqueId val="{00000000-E877-4EF7-9D80-CFF55CD45298}"/>
            </c:ext>
          </c:extLst>
        </c:ser>
        <c:dLbls>
          <c:showLegendKey val="0"/>
          <c:showVal val="0"/>
          <c:showCatName val="0"/>
          <c:showSerName val="0"/>
          <c:showPercent val="0"/>
          <c:showBubbleSize val="0"/>
        </c:dLbls>
        <c:marker val="1"/>
        <c:smooth val="0"/>
        <c:axId val="423339120"/>
        <c:axId val="423347440"/>
      </c:lineChart>
      <c:lineChart>
        <c:grouping val="standard"/>
        <c:varyColors val="0"/>
        <c:ser>
          <c:idx val="1"/>
          <c:order val="1"/>
          <c:tx>
            <c:strRef>
              <c:f>'[graph pres investisseurv2.xlsx]CDD  '!$A$3</c:f>
              <c:strCache>
                <c:ptCount val="1"/>
                <c:pt idx="0">
                  <c:v>Deleveraging capacity (debt/gross savings)</c:v>
                </c:pt>
              </c:strCache>
            </c:strRef>
          </c:tx>
          <c:spPr>
            <a:ln w="28575" cap="rnd">
              <a:solidFill>
                <a:schemeClr val="accent5"/>
              </a:solidFill>
              <a:round/>
            </a:ln>
            <a:effectLst/>
          </c:spPr>
          <c:marker>
            <c:symbol val="none"/>
          </c:marker>
          <c:cat>
            <c:numRef>
              <c:f>'[graph pres investisseurv2.xlsx]CDD  '!$B$1:$M$1</c:f>
              <c:numCache>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numCache>
            </c:numRef>
          </c:cat>
          <c:val>
            <c:numRef>
              <c:f>'[graph pres investisseurv2.xlsx]CDD  '!$B$3:$M$3</c:f>
              <c:numCache>
                <c:formatCode>_-* #\ ##0.0_-;\-* #\ ##0.0_-;_-* "-"??_-;_-@_-</c:formatCode>
                <c:ptCount val="12"/>
                <c:pt idx="0">
                  <c:v>2.2999999999999998</c:v>
                </c:pt>
                <c:pt idx="1">
                  <c:v>0.7</c:v>
                </c:pt>
                <c:pt idx="2">
                  <c:v>2.8</c:v>
                </c:pt>
                <c:pt idx="3">
                  <c:v>7.3924182921597001</c:v>
                </c:pt>
                <c:pt idx="4">
                  <c:v>10.8</c:v>
                </c:pt>
                <c:pt idx="5">
                  <c:v>2.8995466452608372</c:v>
                </c:pt>
                <c:pt idx="6">
                  <c:v>2.4</c:v>
                </c:pt>
                <c:pt idx="7">
                  <c:v>3.5</c:v>
                </c:pt>
                <c:pt idx="8">
                  <c:v>3.8</c:v>
                </c:pt>
                <c:pt idx="9">
                  <c:v>11</c:v>
                </c:pt>
                <c:pt idx="10">
                  <c:v>13.9</c:v>
                </c:pt>
                <c:pt idx="11">
                  <c:v>7.2</c:v>
                </c:pt>
              </c:numCache>
            </c:numRef>
          </c:val>
          <c:smooth val="0"/>
          <c:extLst>
            <c:ext xmlns:c16="http://schemas.microsoft.com/office/drawing/2014/chart" uri="{C3380CC4-5D6E-409C-BE32-E72D297353CC}">
              <c16:uniqueId val="{00000001-E877-4EF7-9D80-CFF55CD45298}"/>
            </c:ext>
          </c:extLst>
        </c:ser>
        <c:dLbls>
          <c:showLegendKey val="0"/>
          <c:showVal val="0"/>
          <c:showCatName val="0"/>
          <c:showSerName val="0"/>
          <c:showPercent val="0"/>
          <c:showBubbleSize val="0"/>
        </c:dLbls>
        <c:marker val="1"/>
        <c:smooth val="0"/>
        <c:axId val="273677360"/>
        <c:axId val="273689424"/>
      </c:lineChart>
      <c:catAx>
        <c:axId val="423339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3347440"/>
        <c:crosses val="autoZero"/>
        <c:auto val="1"/>
        <c:lblAlgn val="ctr"/>
        <c:lblOffset val="100"/>
        <c:noMultiLvlLbl val="0"/>
      </c:catAx>
      <c:valAx>
        <c:axId val="423347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Investments'</a:t>
                </a:r>
                <a:r>
                  <a:rPr lang="fr-FR" baseline="0"/>
                  <a:t> self-financing ratio (in %)</a:t>
                </a:r>
                <a:endParaRPr lang="fr-F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3339120"/>
        <c:crosses val="autoZero"/>
        <c:crossBetween val="between"/>
      </c:valAx>
      <c:valAx>
        <c:axId val="273689424"/>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Develeraging capacity (in years)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_-* #\ ##0.0_-;\-* #\ ##0.0_-;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73677360"/>
        <c:crosses val="max"/>
        <c:crossBetween val="between"/>
      </c:valAx>
      <c:catAx>
        <c:axId val="273677360"/>
        <c:scaling>
          <c:orientation val="minMax"/>
        </c:scaling>
        <c:delete val="1"/>
        <c:axPos val="b"/>
        <c:numFmt formatCode="General" sourceLinked="1"/>
        <c:majorTickMark val="out"/>
        <c:minorTickMark val="none"/>
        <c:tickLblPos val="nextTo"/>
        <c:crossAx val="27368942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err="1"/>
              <a:t>Outstanding</a:t>
            </a:r>
            <a:r>
              <a:rPr lang="fr-FR" dirty="0"/>
              <a:t> </a:t>
            </a:r>
            <a:r>
              <a:rPr lang="fr-FR" dirty="0" err="1"/>
              <a:t>debt</a:t>
            </a:r>
            <a:r>
              <a:rPr lang="fr-FR" dirty="0"/>
              <a:t> </a:t>
            </a:r>
            <a:r>
              <a:rPr lang="fr-FR" dirty="0" err="1"/>
              <a:t>evolution</a:t>
            </a:r>
            <a:r>
              <a:rPr lang="fr-FR" dirty="0"/>
              <a:t> as of 31/12/N (in M€) </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stacked"/>
        <c:varyColors val="0"/>
        <c:ser>
          <c:idx val="0"/>
          <c:order val="0"/>
          <c:tx>
            <c:strRef>
              <c:f>Debt!$A$2</c:f>
              <c:strCache>
                <c:ptCount val="1"/>
                <c:pt idx="0">
                  <c:v>Bank borrowing / NSV / SSD</c:v>
                </c:pt>
              </c:strCache>
            </c:strRef>
          </c:tx>
          <c:spPr>
            <a:solidFill>
              <a:srgbClr val="7030A0"/>
            </a:solidFill>
            <a:ln>
              <a:noFill/>
            </a:ln>
            <a:effectLst/>
          </c:spPr>
          <c:invertIfNegative val="0"/>
          <c:cat>
            <c:numRef>
              <c:f>Debt!$B$1:$M$1</c:f>
              <c:numCache>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numCache>
            </c:numRef>
          </c:cat>
          <c:val>
            <c:numRef>
              <c:f>Debt!$B$2:$M$2</c:f>
              <c:numCache>
                <c:formatCode>General</c:formatCode>
                <c:ptCount val="12"/>
                <c:pt idx="0">
                  <c:v>0</c:v>
                </c:pt>
                <c:pt idx="1">
                  <c:v>0</c:v>
                </c:pt>
                <c:pt idx="2">
                  <c:v>100</c:v>
                </c:pt>
                <c:pt idx="3">
                  <c:v>445</c:v>
                </c:pt>
                <c:pt idx="4">
                  <c:v>999</c:v>
                </c:pt>
                <c:pt idx="5">
                  <c:v>1088</c:v>
                </c:pt>
                <c:pt idx="6">
                  <c:v>1022</c:v>
                </c:pt>
                <c:pt idx="7">
                  <c:v>952</c:v>
                </c:pt>
                <c:pt idx="8" formatCode="#,##0">
                  <c:v>1204</c:v>
                </c:pt>
                <c:pt idx="9" formatCode="#,##0">
                  <c:v>1466</c:v>
                </c:pt>
                <c:pt idx="10" formatCode="_-* #\ ##0_-;\-* #\ ##0_-;_-* &quot;-&quot;??_-;_-@_-">
                  <c:v>1325</c:v>
                </c:pt>
                <c:pt idx="11" formatCode="0.0">
                  <c:v>1276.2991170000005</c:v>
                </c:pt>
              </c:numCache>
            </c:numRef>
          </c:val>
          <c:extLst>
            <c:ext xmlns:c16="http://schemas.microsoft.com/office/drawing/2014/chart" uri="{C3380CC4-5D6E-409C-BE32-E72D297353CC}">
              <c16:uniqueId val="{00000000-ED2C-4655-B415-F5363307F521}"/>
            </c:ext>
          </c:extLst>
        </c:ser>
        <c:ser>
          <c:idx val="1"/>
          <c:order val="1"/>
          <c:tx>
            <c:strRef>
              <c:f>Debt!$A$3</c:f>
              <c:strCache>
                <c:ptCount val="1"/>
                <c:pt idx="0">
                  <c:v>EIB borrowing</c:v>
                </c:pt>
              </c:strCache>
            </c:strRef>
          </c:tx>
          <c:spPr>
            <a:solidFill>
              <a:srgbClr val="002060"/>
            </a:solidFill>
            <a:ln>
              <a:noFill/>
            </a:ln>
            <a:effectLst/>
          </c:spPr>
          <c:invertIfNegative val="0"/>
          <c:cat>
            <c:numRef>
              <c:f>Debt!$B$1:$M$1</c:f>
              <c:numCache>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numCache>
            </c:numRef>
          </c:cat>
          <c:val>
            <c:numRef>
              <c:f>Debt!$B$3:$M$3</c:f>
              <c:numCache>
                <c:formatCode>General</c:formatCode>
                <c:ptCount val="12"/>
                <c:pt idx="0">
                  <c:v>170</c:v>
                </c:pt>
                <c:pt idx="1">
                  <c:v>246</c:v>
                </c:pt>
                <c:pt idx="2">
                  <c:v>411</c:v>
                </c:pt>
                <c:pt idx="3">
                  <c:v>584</c:v>
                </c:pt>
                <c:pt idx="4">
                  <c:v>566</c:v>
                </c:pt>
                <c:pt idx="5">
                  <c:v>575</c:v>
                </c:pt>
                <c:pt idx="6">
                  <c:v>859</c:v>
                </c:pt>
                <c:pt idx="7">
                  <c:v>878</c:v>
                </c:pt>
                <c:pt idx="8" formatCode="#,##0">
                  <c:v>1167</c:v>
                </c:pt>
                <c:pt idx="9" formatCode="#,##0">
                  <c:v>1110</c:v>
                </c:pt>
                <c:pt idx="10" formatCode="_-* #\ ##0_-;\-* #\ ##0_-;_-* &quot;-&quot;??_-;_-@_-">
                  <c:v>1051.5999999999999</c:v>
                </c:pt>
                <c:pt idx="11" formatCode="0.0">
                  <c:v>1193.448232</c:v>
                </c:pt>
              </c:numCache>
            </c:numRef>
          </c:val>
          <c:extLst>
            <c:ext xmlns:c16="http://schemas.microsoft.com/office/drawing/2014/chart" uri="{C3380CC4-5D6E-409C-BE32-E72D297353CC}">
              <c16:uniqueId val="{00000001-ED2C-4655-B415-F5363307F521}"/>
            </c:ext>
          </c:extLst>
        </c:ser>
        <c:ser>
          <c:idx val="2"/>
          <c:order val="2"/>
          <c:tx>
            <c:strRef>
              <c:f>Debt!$A$4</c:f>
              <c:strCache>
                <c:ptCount val="1"/>
                <c:pt idx="0">
                  <c:v>Bond borrowing</c:v>
                </c:pt>
              </c:strCache>
            </c:strRef>
          </c:tx>
          <c:spPr>
            <a:solidFill>
              <a:srgbClr val="00B050"/>
            </a:solidFill>
            <a:ln>
              <a:noFill/>
            </a:ln>
            <a:effectLst/>
          </c:spPr>
          <c:invertIfNegative val="0"/>
          <c:cat>
            <c:numRef>
              <c:f>Debt!$B$1:$M$1</c:f>
              <c:numCache>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numCache>
            </c:numRef>
          </c:cat>
          <c:val>
            <c:numRef>
              <c:f>Debt!$B$4:$M$4</c:f>
              <c:numCache>
                <c:formatCode>General</c:formatCode>
                <c:ptCount val="12"/>
                <c:pt idx="0">
                  <c:v>0</c:v>
                </c:pt>
                <c:pt idx="1">
                  <c:v>0</c:v>
                </c:pt>
                <c:pt idx="2">
                  <c:v>0</c:v>
                </c:pt>
                <c:pt idx="3">
                  <c:v>0</c:v>
                </c:pt>
                <c:pt idx="4">
                  <c:v>50</c:v>
                </c:pt>
                <c:pt idx="5">
                  <c:v>50</c:v>
                </c:pt>
                <c:pt idx="6">
                  <c:v>50</c:v>
                </c:pt>
                <c:pt idx="7">
                  <c:v>550</c:v>
                </c:pt>
                <c:pt idx="8" formatCode="#,##0">
                  <c:v>1050</c:v>
                </c:pt>
                <c:pt idx="9" formatCode="#,##0">
                  <c:v>2905</c:v>
                </c:pt>
                <c:pt idx="10" formatCode="_-* #\ ##0_-;\-* #\ ##0_-;_-* &quot;-&quot;??_-;_-@_-">
                  <c:v>4445</c:v>
                </c:pt>
                <c:pt idx="11" formatCode="0.0">
                  <c:v>5945</c:v>
                </c:pt>
              </c:numCache>
            </c:numRef>
          </c:val>
          <c:extLst>
            <c:ext xmlns:c16="http://schemas.microsoft.com/office/drawing/2014/chart" uri="{C3380CC4-5D6E-409C-BE32-E72D297353CC}">
              <c16:uniqueId val="{00000002-ED2C-4655-B415-F5363307F521}"/>
            </c:ext>
          </c:extLst>
        </c:ser>
        <c:ser>
          <c:idx val="3"/>
          <c:order val="3"/>
          <c:tx>
            <c:strRef>
              <c:f>Debt!$A$5</c:f>
              <c:strCache>
                <c:ptCount val="1"/>
                <c:pt idx="0">
                  <c:v>State Aid</c:v>
                </c:pt>
              </c:strCache>
            </c:strRef>
          </c:tx>
          <c:spPr>
            <a:solidFill>
              <a:srgbClr val="00B0F0"/>
            </a:solidFill>
            <a:ln>
              <a:noFill/>
            </a:ln>
            <a:effectLst/>
          </c:spPr>
          <c:invertIfNegative val="0"/>
          <c:cat>
            <c:numRef>
              <c:f>Debt!$B$1:$M$1</c:f>
              <c:numCache>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numCache>
            </c:numRef>
          </c:cat>
          <c:val>
            <c:numRef>
              <c:f>Debt!$B$5:$M$5</c:f>
              <c:numCache>
                <c:formatCode>General</c:formatCode>
                <c:ptCount val="12"/>
                <c:pt idx="10" formatCode="_-* #\ ##0_-;\-* #\ ##0_-;_-* &quot;-&quot;??_-;_-@_-">
                  <c:v>1975</c:v>
                </c:pt>
                <c:pt idx="11" formatCode="0.0">
                  <c:v>1945</c:v>
                </c:pt>
              </c:numCache>
            </c:numRef>
          </c:val>
          <c:extLst>
            <c:ext xmlns:c16="http://schemas.microsoft.com/office/drawing/2014/chart" uri="{C3380CC4-5D6E-409C-BE32-E72D297353CC}">
              <c16:uniqueId val="{00000003-ED2C-4655-B415-F5363307F521}"/>
            </c:ext>
          </c:extLst>
        </c:ser>
        <c:dLbls>
          <c:showLegendKey val="0"/>
          <c:showVal val="0"/>
          <c:showCatName val="0"/>
          <c:showSerName val="0"/>
          <c:showPercent val="0"/>
          <c:showBubbleSize val="0"/>
        </c:dLbls>
        <c:gapWidth val="80"/>
        <c:overlap val="100"/>
        <c:axId val="739724432"/>
        <c:axId val="739729352"/>
      </c:barChart>
      <c:catAx>
        <c:axId val="739724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39729352"/>
        <c:crosses val="autoZero"/>
        <c:auto val="1"/>
        <c:lblAlgn val="ctr"/>
        <c:lblOffset val="100"/>
        <c:noMultiLvlLbl val="0"/>
      </c:catAx>
      <c:valAx>
        <c:axId val="7397293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39724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ysClr val="windowText" lastClr="000000"/>
          </a:solidFill>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r>
              <a:rPr lang="fr-FR"/>
              <a:t>Evolution of borrowing volumes in the coming years (in Meuros)</a:t>
            </a:r>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stacked"/>
        <c:varyColors val="0"/>
        <c:ser>
          <c:idx val="1"/>
          <c:order val="0"/>
          <c:tx>
            <c:strRef>
              <c:f>Feuil9!$B$3</c:f>
              <c:strCache>
                <c:ptCount val="1"/>
                <c:pt idx="0">
                  <c:v>Potential amount of Green Bond</c:v>
                </c:pt>
              </c:strCache>
            </c:strRef>
          </c:tx>
          <c:spPr>
            <a:solidFill>
              <a:srgbClr val="00B050"/>
            </a:solidFill>
            <a:ln>
              <a:noFill/>
            </a:ln>
            <a:effectLst/>
          </c:spPr>
          <c:invertIfNegative val="0"/>
          <c:cat>
            <c:numRef>
              <c:f>Feuil9!$C$2:$I$2</c:f>
              <c:numCache>
                <c:formatCode>General</c:formatCode>
                <c:ptCount val="7"/>
                <c:pt idx="0">
                  <c:v>2024</c:v>
                </c:pt>
                <c:pt idx="1">
                  <c:v>2025</c:v>
                </c:pt>
                <c:pt idx="2">
                  <c:v>2026</c:v>
                </c:pt>
                <c:pt idx="3">
                  <c:v>2027</c:v>
                </c:pt>
                <c:pt idx="4">
                  <c:v>2028</c:v>
                </c:pt>
                <c:pt idx="5">
                  <c:v>2029</c:v>
                </c:pt>
                <c:pt idx="6">
                  <c:v>2030</c:v>
                </c:pt>
              </c:numCache>
            </c:numRef>
          </c:cat>
          <c:val>
            <c:numRef>
              <c:f>Feuil9!$C$3:$I$3</c:f>
              <c:numCache>
                <c:formatCode>_-* #\ ##0_-;\-* #\ ##0_-;_-* "-"??_-;_-@_-</c:formatCode>
                <c:ptCount val="7"/>
                <c:pt idx="0">
                  <c:v>2257.929257724551</c:v>
                </c:pt>
                <c:pt idx="1">
                  <c:v>2906.0283489458652</c:v>
                </c:pt>
                <c:pt idx="2">
                  <c:v>2286.0831462459546</c:v>
                </c:pt>
                <c:pt idx="3">
                  <c:v>2448.3222535717182</c:v>
                </c:pt>
                <c:pt idx="4">
                  <c:v>1964.4360854560314</c:v>
                </c:pt>
                <c:pt idx="5">
                  <c:v>1739.8459643663127</c:v>
                </c:pt>
                <c:pt idx="6">
                  <c:v>1525.2630486139526</c:v>
                </c:pt>
              </c:numCache>
            </c:numRef>
          </c:val>
          <c:extLst>
            <c:ext xmlns:c16="http://schemas.microsoft.com/office/drawing/2014/chart" uri="{C3380CC4-5D6E-409C-BE32-E72D297353CC}">
              <c16:uniqueId val="{00000000-5C5D-43B4-B52D-92B0F15FE1E6}"/>
            </c:ext>
          </c:extLst>
        </c:ser>
        <c:ser>
          <c:idx val="0"/>
          <c:order val="1"/>
          <c:tx>
            <c:strRef>
              <c:f>Feuil9!$B$4</c:f>
              <c:strCache>
                <c:ptCount val="1"/>
                <c:pt idx="0">
                  <c:v>Other sources of financing (EIB, banking, private placement)</c:v>
                </c:pt>
              </c:strCache>
            </c:strRef>
          </c:tx>
          <c:spPr>
            <a:solidFill>
              <a:srgbClr val="00B0F0"/>
            </a:solidFill>
            <a:ln>
              <a:noFill/>
            </a:ln>
            <a:effectLst/>
          </c:spPr>
          <c:invertIfNegative val="0"/>
          <c:cat>
            <c:numRef>
              <c:f>Feuil9!$C$2:$I$2</c:f>
              <c:numCache>
                <c:formatCode>General</c:formatCode>
                <c:ptCount val="7"/>
                <c:pt idx="0">
                  <c:v>2024</c:v>
                </c:pt>
                <c:pt idx="1">
                  <c:v>2025</c:v>
                </c:pt>
                <c:pt idx="2">
                  <c:v>2026</c:v>
                </c:pt>
                <c:pt idx="3">
                  <c:v>2027</c:v>
                </c:pt>
                <c:pt idx="4">
                  <c:v>2028</c:v>
                </c:pt>
                <c:pt idx="5">
                  <c:v>2029</c:v>
                </c:pt>
                <c:pt idx="6">
                  <c:v>2030</c:v>
                </c:pt>
              </c:numCache>
            </c:numRef>
          </c:cat>
          <c:val>
            <c:numRef>
              <c:f>Feuil9!$C$4:$I$4</c:f>
              <c:numCache>
                <c:formatCode>_-* #\ ##0_-;\-* #\ ##0_-;_-* "-"??_-;_-@_-</c:formatCode>
                <c:ptCount val="7"/>
                <c:pt idx="0">
                  <c:v>564.48231443113764</c:v>
                </c:pt>
                <c:pt idx="1">
                  <c:v>726.5070872364663</c:v>
                </c:pt>
                <c:pt idx="2">
                  <c:v>571.52078656148842</c:v>
                </c:pt>
                <c:pt idx="3">
                  <c:v>612.08056339292943</c:v>
                </c:pt>
                <c:pt idx="4">
                  <c:v>491.10902136400773</c:v>
                </c:pt>
                <c:pt idx="5">
                  <c:v>434.96149109157795</c:v>
                </c:pt>
                <c:pt idx="6">
                  <c:v>381.31576215348809</c:v>
                </c:pt>
              </c:numCache>
            </c:numRef>
          </c:val>
          <c:extLst>
            <c:ext xmlns:c16="http://schemas.microsoft.com/office/drawing/2014/chart" uri="{C3380CC4-5D6E-409C-BE32-E72D297353CC}">
              <c16:uniqueId val="{00000001-5C5D-43B4-B52D-92B0F15FE1E6}"/>
            </c:ext>
          </c:extLst>
        </c:ser>
        <c:dLbls>
          <c:showLegendKey val="0"/>
          <c:showVal val="0"/>
          <c:showCatName val="0"/>
          <c:showSerName val="0"/>
          <c:showPercent val="0"/>
          <c:showBubbleSize val="0"/>
        </c:dLbls>
        <c:gapWidth val="80"/>
        <c:overlap val="100"/>
        <c:axId val="589663152"/>
        <c:axId val="589664464"/>
      </c:barChart>
      <c:catAx>
        <c:axId val="589663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fr-FR"/>
          </a:p>
        </c:txPr>
        <c:crossAx val="589664464"/>
        <c:crosses val="autoZero"/>
        <c:auto val="1"/>
        <c:lblAlgn val="ctr"/>
        <c:lblOffset val="100"/>
        <c:noMultiLvlLbl val="0"/>
      </c:catAx>
      <c:valAx>
        <c:axId val="589664464"/>
        <c:scaling>
          <c:orientation val="minMax"/>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fr-FR"/>
          </a:p>
        </c:txPr>
        <c:crossAx val="589663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pPr>
      <a:endParaRPr lang="fr-FR"/>
    </a:p>
  </c:txPr>
  <c:externalData r:id="rId4">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
    <cx:plotArea>
      <cx:plotAreaRegion/>
    </cx:plotArea>
  </cx:chart>
  <cx:spPr>
    <a:noFill/>
    <a:ln>
      <a:noFill/>
    </a:ln>
  </cx:spPr>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'BP 2024'!$G$5:$G$6</cx:f>
        <cx:lvl ptCount="2">
          <cx:pt idx="0">Exploitation costs  (contract with operators SNCF, RATP, DSP, etc.)</cx:pt>
          <cx:pt idx="1"> Others </cx:pt>
        </cx:lvl>
      </cx:strDim>
      <cx:numDim type="size">
        <cx:f>'BP 2024'!$H$5:$H$6</cx:f>
        <cx:lvl ptCount="2" formatCode="_-* # ##0_-;\-* # ##0_-;_-* &quot;-&quot;??_-;_-@_-">
          <cx:pt idx="0">10137</cx:pt>
          <cx:pt idx="1">1383</cx:pt>
        </cx:lvl>
      </cx:numDim>
    </cx:data>
  </cx:chartData>
  <cx:chart>
    <cx:plotArea>
      <cx:plotAreaRegion>
        <cx:series layoutId="treemap" uniqueId="{50C2693C-3082-4C9F-A699-4D8A5E648CA2}">
          <cx:dataPt idx="0">
            <cx:spPr>
              <a:solidFill>
                <a:srgbClr val="0563C1"/>
              </a:solidFill>
            </cx:spPr>
          </cx:dataPt>
          <cx:dataPt idx="1">
            <cx:spPr>
              <a:solidFill>
                <a:srgbClr val="53B476"/>
              </a:solidFill>
            </cx:spPr>
          </cx:dataPt>
          <cx:dataLabels pos="inEnd">
            <cx:numFmt formatCode="# ##0&quot; M€&quot;" sourceLinked="0"/>
            <cx:txPr>
              <a:bodyPr spcFirstLastPara="1" vertOverflow="ellipsis" horzOverflow="overflow" wrap="square" lIns="0" tIns="0" rIns="0" bIns="0" anchor="ctr" anchorCtr="1"/>
              <a:lstStyle/>
              <a:p>
                <a:pPr algn="ctr" rtl="0">
                  <a:defRPr sz="1600" b="1"/>
                </a:pPr>
                <a:endParaRPr lang="fr-FR" sz="1600" b="1" i="0" u="none" strike="noStrike" baseline="0">
                  <a:solidFill>
                    <a:srgbClr val="25303B"/>
                  </a:solidFill>
                  <a:latin typeface="Calibri" panose="020F0502020204030204"/>
                </a:endParaRPr>
              </a:p>
            </cx:txPr>
            <cx:visibility seriesName="0" categoryName="1" value="1"/>
            <cx:separator>, </cx:separator>
            <cx:dataLabel idx="0">
              <cx:numFmt formatCode="# ##0&quot; M€&quot;" sourceLinked="0"/>
              <cx:txPr>
                <a:bodyPr spcFirstLastPara="1" vertOverflow="ellipsis" horzOverflow="overflow" wrap="square" lIns="0" tIns="0" rIns="0" bIns="0" anchor="ctr" anchorCtr="1"/>
                <a:lstStyle/>
                <a:p>
                  <a:pPr algn="ctr" rtl="0">
                    <a:defRPr sz="1200">
                      <a:solidFill>
                        <a:schemeClr val="bg1"/>
                      </a:solidFill>
                    </a:defRPr>
                  </a:pPr>
                  <a:r>
                    <a:rPr lang="fr-FR" sz="1200" b="1" i="0" u="none" strike="noStrike" baseline="0">
                      <a:solidFill>
                        <a:schemeClr val="bg1"/>
                      </a:solidFill>
                      <a:latin typeface="Calibri" panose="020F0502020204030204"/>
                    </a:rPr>
                    <a:t>Exploitation costs  (contract with operators SNCF, RATP, DSP, etc.), 10 137 M€</a:t>
                  </a:r>
                </a:p>
              </cx:txPr>
              <cx:visibility seriesName="0" categoryName="1" value="1"/>
              <cx:separator>, </cx:separator>
            </cx:dataLabel>
            <cx:dataLabelHidden idx="1"/>
          </cx:dataLabels>
          <cx:dataId val="0"/>
          <cx:layoutPr>
            <cx:parentLabelLayout val="overlapping"/>
          </cx:layoutPr>
        </cx:series>
      </cx:plotAreaRegion>
    </cx:plotArea>
  </cx:chart>
  <cx:spPr>
    <a:noFill/>
    <a:ln>
      <a:noFill/>
    </a:ln>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AC8AB7-F72E-4E37-A753-21DD879FAAF9}" type="doc">
      <dgm:prSet loTypeId="urn:microsoft.com/office/officeart/2008/layout/LinedList" loCatId="list" qsTypeId="urn:microsoft.com/office/officeart/2005/8/quickstyle/3d3" qsCatId="3D" csTypeId="urn:microsoft.com/office/officeart/2005/8/colors/accent5_3" csCatId="accent5" phldr="1"/>
      <dgm:spPr/>
      <dgm:t>
        <a:bodyPr/>
        <a:lstStyle/>
        <a:p>
          <a:endParaRPr lang="fr-FR"/>
        </a:p>
      </dgm:t>
    </dgm:pt>
    <dgm:pt modelId="{914576DF-D2D3-40D3-85BF-9E1203FB9571}">
      <dgm:prSet phldrT="[Texte]" custT="1"/>
      <dgm:spPr/>
      <dgm:t>
        <a:bodyPr/>
        <a:lstStyle/>
        <a:p>
          <a:r>
            <a:rPr lang="fr-FR" sz="2000" b="1" dirty="0">
              <a:highlight>
                <a:srgbClr val="C2E1F4"/>
              </a:highlight>
              <a:latin typeface="Arial" panose="020B0604020202020204" pitchFamily="34" charset="0"/>
              <a:cs typeface="Arial" panose="020B0604020202020204" pitchFamily="34" charset="0"/>
            </a:rPr>
            <a:t>Designs and </a:t>
          </a:r>
          <a:r>
            <a:rPr lang="fr-FR" sz="2000" b="1" dirty="0" err="1">
              <a:highlight>
                <a:srgbClr val="C2E1F4"/>
              </a:highlight>
              <a:latin typeface="Arial" panose="020B0604020202020204" pitchFamily="34" charset="0"/>
              <a:cs typeface="Arial" panose="020B0604020202020204" pitchFamily="34" charset="0"/>
            </a:rPr>
            <a:t>decides</a:t>
          </a:r>
          <a:endParaRPr lang="fr-FR" sz="2000" b="1" dirty="0">
            <a:highlight>
              <a:srgbClr val="C2E1F4"/>
            </a:highlight>
            <a:latin typeface="Arial" panose="020B0604020202020204" pitchFamily="34" charset="0"/>
            <a:cs typeface="Arial" panose="020B0604020202020204" pitchFamily="34" charset="0"/>
          </a:endParaRPr>
        </a:p>
      </dgm:t>
    </dgm:pt>
    <dgm:pt modelId="{94379537-4E6A-4630-A2BA-E12F65E7D254}" type="parTrans" cxnId="{B63F1882-8EFB-4BAB-9997-5D144D97C112}">
      <dgm:prSet/>
      <dgm:spPr/>
      <dgm:t>
        <a:bodyPr/>
        <a:lstStyle/>
        <a:p>
          <a:endParaRPr lang="fr-FR" sz="1800"/>
        </a:p>
      </dgm:t>
    </dgm:pt>
    <dgm:pt modelId="{FBC89FC5-DAA8-4682-94BB-D39BDF567CDD}" type="sibTrans" cxnId="{B63F1882-8EFB-4BAB-9997-5D144D97C112}">
      <dgm:prSet/>
      <dgm:spPr/>
      <dgm:t>
        <a:bodyPr/>
        <a:lstStyle/>
        <a:p>
          <a:endParaRPr lang="fr-FR" sz="1800"/>
        </a:p>
      </dgm:t>
    </dgm:pt>
    <dgm:pt modelId="{E910F071-1E5A-460E-888A-DFE62A70A736}">
      <dgm:prSet phldrT="[Texte]" custT="1"/>
      <dgm:spPr/>
      <dgm:t>
        <a:bodyPr/>
        <a:lstStyle/>
        <a:p>
          <a:r>
            <a:rPr lang="fr-FR" sz="2000" b="1" dirty="0">
              <a:highlight>
                <a:srgbClr val="C2E1F4"/>
              </a:highlight>
              <a:latin typeface="Arial" panose="020B0604020202020204" pitchFamily="34" charset="0"/>
              <a:cs typeface="Arial" panose="020B0604020202020204" pitchFamily="34" charset="0"/>
            </a:rPr>
            <a:t>Organises</a:t>
          </a:r>
        </a:p>
      </dgm:t>
    </dgm:pt>
    <dgm:pt modelId="{6F1DE9D9-7C66-4875-8043-B4B0AE45BCB7}" type="parTrans" cxnId="{B933B705-19FC-4689-A30B-286344DA1CD3}">
      <dgm:prSet/>
      <dgm:spPr/>
      <dgm:t>
        <a:bodyPr/>
        <a:lstStyle/>
        <a:p>
          <a:endParaRPr lang="fr-FR" sz="1800"/>
        </a:p>
      </dgm:t>
    </dgm:pt>
    <dgm:pt modelId="{AF8BF41E-02C1-4901-9341-D6E36B9F4D48}" type="sibTrans" cxnId="{B933B705-19FC-4689-A30B-286344DA1CD3}">
      <dgm:prSet/>
      <dgm:spPr/>
      <dgm:t>
        <a:bodyPr/>
        <a:lstStyle/>
        <a:p>
          <a:endParaRPr lang="fr-FR" sz="1800"/>
        </a:p>
      </dgm:t>
    </dgm:pt>
    <dgm:pt modelId="{F9CC0098-D8ED-4B63-82BD-589F0105EFD3}">
      <dgm:prSet phldrT="[Texte]" custT="1"/>
      <dgm:spPr/>
      <dgm:t>
        <a:bodyPr/>
        <a:lstStyle/>
        <a:p>
          <a:r>
            <a:rPr lang="fr-FR" sz="2000" b="1" dirty="0">
              <a:highlight>
                <a:srgbClr val="C2E1F4"/>
              </a:highlight>
              <a:latin typeface="Arial" panose="020B0604020202020204" pitchFamily="34" charset="0"/>
              <a:cs typeface="Arial" panose="020B0604020202020204" pitchFamily="34" charset="0"/>
            </a:rPr>
            <a:t>Finances</a:t>
          </a:r>
        </a:p>
      </dgm:t>
    </dgm:pt>
    <dgm:pt modelId="{EEB20E81-1F58-473F-806D-939281264502}" type="parTrans" cxnId="{5EBF023F-3DC5-4695-BD2A-86377A9DABCD}">
      <dgm:prSet/>
      <dgm:spPr/>
      <dgm:t>
        <a:bodyPr/>
        <a:lstStyle/>
        <a:p>
          <a:endParaRPr lang="fr-FR" sz="1800"/>
        </a:p>
      </dgm:t>
    </dgm:pt>
    <dgm:pt modelId="{5F296557-FE63-4AB1-9427-DE54B90E884D}" type="sibTrans" cxnId="{5EBF023F-3DC5-4695-BD2A-86377A9DABCD}">
      <dgm:prSet/>
      <dgm:spPr/>
      <dgm:t>
        <a:bodyPr/>
        <a:lstStyle/>
        <a:p>
          <a:endParaRPr lang="fr-FR" sz="1800"/>
        </a:p>
      </dgm:t>
    </dgm:pt>
    <dgm:pt modelId="{18EFA437-B43A-44D5-AC4B-8BF8936EA82B}">
      <dgm:prSet phldrT="[Texte]" custT="1"/>
      <dgm:spPr/>
      <dgm:t>
        <a:bodyPr/>
        <a:lstStyle/>
        <a:p>
          <a:pPr algn="just"/>
          <a:r>
            <a:rPr lang="fr-FR" sz="1800" b="1" u="sng" dirty="0">
              <a:latin typeface="Arial" panose="020B0604020202020204" pitchFamily="34" charset="0"/>
              <a:cs typeface="Arial" panose="020B0604020202020204" pitchFamily="34" charset="0"/>
            </a:rPr>
            <a:t>the </a:t>
          </a:r>
          <a:r>
            <a:rPr lang="fr-FR" sz="1800" b="1" u="sng" dirty="0" err="1">
              <a:latin typeface="Arial" panose="020B0604020202020204" pitchFamily="34" charset="0"/>
              <a:cs typeface="Arial" panose="020B0604020202020204" pitchFamily="34" charset="0"/>
            </a:rPr>
            <a:t>operation</a:t>
          </a:r>
          <a:r>
            <a:rPr lang="fr-FR" sz="1800" b="1" u="sng" dirty="0">
              <a:latin typeface="Arial" panose="020B0604020202020204" pitchFamily="34" charset="0"/>
              <a:cs typeface="Arial" panose="020B0604020202020204" pitchFamily="34" charset="0"/>
            </a:rPr>
            <a:t> and modernisation</a:t>
          </a:r>
          <a:r>
            <a:rPr lang="fr-FR" sz="1800" b="0" u="none" dirty="0">
              <a:latin typeface="Arial" panose="020B0604020202020204" pitchFamily="34" charset="0"/>
              <a:cs typeface="Arial" panose="020B0604020202020204" pitchFamily="34" charset="0"/>
            </a:rPr>
            <a:t> </a:t>
          </a:r>
          <a:r>
            <a:rPr lang="fr-FR" sz="1800" b="0" dirty="0">
              <a:latin typeface="Arial" panose="020B0604020202020204" pitchFamily="34" charset="0"/>
              <a:cs typeface="Arial" panose="020B0604020202020204" pitchFamily="34" charset="0"/>
            </a:rPr>
            <a:t>of the public transport system</a:t>
          </a:r>
          <a:endParaRPr lang="fr-FR" sz="1800" b="0" dirty="0"/>
        </a:p>
      </dgm:t>
    </dgm:pt>
    <dgm:pt modelId="{1ED5484E-5B9A-4922-960D-3861B5829736}" type="parTrans" cxnId="{A9E1B793-C2C3-4A0F-9D8B-CCDFA37DCCF7}">
      <dgm:prSet/>
      <dgm:spPr/>
      <dgm:t>
        <a:bodyPr/>
        <a:lstStyle/>
        <a:p>
          <a:endParaRPr lang="fr-FR" sz="1800"/>
        </a:p>
      </dgm:t>
    </dgm:pt>
    <dgm:pt modelId="{7965D75E-39AB-49B9-96FB-41E41015A8AD}" type="sibTrans" cxnId="{A9E1B793-C2C3-4A0F-9D8B-CCDFA37DCCF7}">
      <dgm:prSet/>
      <dgm:spPr/>
      <dgm:t>
        <a:bodyPr/>
        <a:lstStyle/>
        <a:p>
          <a:endParaRPr lang="fr-FR" sz="1800"/>
        </a:p>
      </dgm:t>
    </dgm:pt>
    <dgm:pt modelId="{208F3347-5920-49B1-9F43-5622E5961143}">
      <dgm:prSet phldrT="[Texte]" custT="1"/>
      <dgm:spPr/>
      <dgm:t>
        <a:bodyPr/>
        <a:lstStyle/>
        <a:p>
          <a:pPr algn="just">
            <a:buNone/>
          </a:pPr>
          <a:r>
            <a:rPr lang="fr-FR" sz="1800" b="1" u="sng" dirty="0">
              <a:latin typeface="Arial" panose="020B0604020202020204" pitchFamily="34" charset="0"/>
              <a:cs typeface="Arial" panose="020B0604020202020204" pitchFamily="34" charset="0"/>
            </a:rPr>
            <a:t>modernises</a:t>
          </a:r>
          <a:r>
            <a:rPr lang="fr-FR" sz="1800" b="0" dirty="0">
              <a:latin typeface="Arial" panose="020B0604020202020204" pitchFamily="34" charset="0"/>
              <a:cs typeface="Arial" panose="020B0604020202020204" pitchFamily="34" charset="0"/>
            </a:rPr>
            <a:t> the transport network and </a:t>
          </a:r>
          <a:r>
            <a:rPr lang="fr-FR" sz="1800" b="1" u="sng" dirty="0" err="1">
              <a:latin typeface="Arial" panose="020B0604020202020204" pitchFamily="34" charset="0"/>
              <a:cs typeface="Arial" panose="020B0604020202020204" pitchFamily="34" charset="0"/>
            </a:rPr>
            <a:t>builds</a:t>
          </a:r>
          <a:r>
            <a:rPr lang="fr-FR" sz="1800" b="1" u="sng" dirty="0">
              <a:latin typeface="Arial" panose="020B0604020202020204" pitchFamily="34" charset="0"/>
              <a:cs typeface="Arial" panose="020B0604020202020204" pitchFamily="34" charset="0"/>
            </a:rPr>
            <a:t> new </a:t>
          </a:r>
          <a:r>
            <a:rPr lang="fr-FR" sz="1800" b="1" u="sng" dirty="0" err="1">
              <a:latin typeface="Arial" panose="020B0604020202020204" pitchFamily="34" charset="0"/>
              <a:cs typeface="Arial" panose="020B0604020202020204" pitchFamily="34" charset="0"/>
            </a:rPr>
            <a:t>lines</a:t>
          </a:r>
          <a:endParaRPr lang="fr-FR" sz="1800" b="1" u="sng" dirty="0">
            <a:latin typeface="Arial" panose="020B0604020202020204" pitchFamily="34" charset="0"/>
            <a:cs typeface="Arial" panose="020B0604020202020204" pitchFamily="34" charset="0"/>
          </a:endParaRPr>
        </a:p>
      </dgm:t>
    </dgm:pt>
    <dgm:pt modelId="{152D8E84-51A0-4D38-A048-8FDD4696668F}" type="parTrans" cxnId="{64225EC0-CC2D-4722-BAD9-A1BCC8797A23}">
      <dgm:prSet/>
      <dgm:spPr/>
      <dgm:t>
        <a:bodyPr/>
        <a:lstStyle/>
        <a:p>
          <a:endParaRPr lang="fr-FR" sz="1800"/>
        </a:p>
      </dgm:t>
    </dgm:pt>
    <dgm:pt modelId="{B0C70DA0-6DC3-4715-ADE6-F012D9794E10}" type="sibTrans" cxnId="{64225EC0-CC2D-4722-BAD9-A1BCC8797A23}">
      <dgm:prSet/>
      <dgm:spPr/>
      <dgm:t>
        <a:bodyPr/>
        <a:lstStyle/>
        <a:p>
          <a:endParaRPr lang="fr-FR" sz="1800"/>
        </a:p>
      </dgm:t>
    </dgm:pt>
    <dgm:pt modelId="{09DD7694-5FCA-4166-9705-893DAA5186AD}">
      <dgm:prSet phldrT="[Texte]" custT="1"/>
      <dgm:spPr/>
      <dgm:t>
        <a:bodyPr/>
        <a:lstStyle/>
        <a:p>
          <a:pPr algn="just">
            <a:buNone/>
          </a:pPr>
          <a:r>
            <a:rPr lang="fr-FR" sz="1800" b="1" u="sng" dirty="0" err="1">
              <a:latin typeface="Arial" panose="020B0604020202020204" pitchFamily="34" charset="0"/>
              <a:cs typeface="Arial" panose="020B0604020202020204" pitchFamily="34" charset="0"/>
            </a:rPr>
            <a:t>entrusts</a:t>
          </a:r>
          <a:r>
            <a:rPr lang="fr-FR" sz="1800" b="0" dirty="0">
              <a:latin typeface="Arial" panose="020B0604020202020204" pitchFamily="34" charset="0"/>
              <a:cs typeface="Arial" panose="020B0604020202020204" pitchFamily="34" charset="0"/>
            </a:rPr>
            <a:t> the </a:t>
          </a:r>
          <a:r>
            <a:rPr lang="fr-FR" sz="1800" b="0" dirty="0" err="1">
              <a:latin typeface="Arial" panose="020B0604020202020204" pitchFamily="34" charset="0"/>
              <a:cs typeface="Arial" panose="020B0604020202020204" pitchFamily="34" charset="0"/>
            </a:rPr>
            <a:t>operation</a:t>
          </a:r>
          <a:r>
            <a:rPr lang="fr-FR" sz="1800" b="0" dirty="0">
              <a:latin typeface="Arial" panose="020B0604020202020204" pitchFamily="34" charset="0"/>
              <a:cs typeface="Arial" panose="020B0604020202020204" pitchFamily="34" charset="0"/>
            </a:rPr>
            <a:t> of the network to </a:t>
          </a:r>
          <a:r>
            <a:rPr lang="fr-FR" sz="1800" b="1" u="sng" dirty="0">
              <a:latin typeface="Arial" panose="020B0604020202020204" pitchFamily="34" charset="0"/>
              <a:cs typeface="Arial" panose="020B0604020202020204" pitchFamily="34" charset="0"/>
            </a:rPr>
            <a:t>transport </a:t>
          </a:r>
          <a:r>
            <a:rPr lang="fr-FR" sz="1800" b="1" u="sng" dirty="0" err="1">
              <a:latin typeface="Arial" panose="020B0604020202020204" pitchFamily="34" charset="0"/>
              <a:cs typeface="Arial" panose="020B0604020202020204" pitchFamily="34" charset="0"/>
            </a:rPr>
            <a:t>companies</a:t>
          </a:r>
          <a:r>
            <a:rPr lang="fr-FR" sz="1800" b="1" dirty="0">
              <a:latin typeface="Arial" panose="020B0604020202020204" pitchFamily="34" charset="0"/>
              <a:cs typeface="Arial" panose="020B0604020202020204" pitchFamily="34" charset="0"/>
            </a:rPr>
            <a:t> </a:t>
          </a:r>
          <a:r>
            <a:rPr lang="fr-FR" sz="1800" b="0" dirty="0">
              <a:latin typeface="Arial" panose="020B0604020202020204" pitchFamily="34" charset="0"/>
              <a:cs typeface="Arial" panose="020B0604020202020204" pitchFamily="34" charset="0"/>
            </a:rPr>
            <a:t>by setting </a:t>
          </a:r>
          <a:r>
            <a:rPr lang="fr-FR" sz="1800" b="1" u="sng" dirty="0">
              <a:latin typeface="Arial" panose="020B0604020202020204" pitchFamily="34" charset="0"/>
              <a:cs typeface="Arial" panose="020B0604020202020204" pitchFamily="34" charset="0"/>
            </a:rPr>
            <a:t>objectives</a:t>
          </a:r>
        </a:p>
      </dgm:t>
    </dgm:pt>
    <dgm:pt modelId="{519099EB-9542-4892-A34B-A955645FE869}" type="parTrans" cxnId="{0F88BFD9-9933-42AC-B746-9EB1B72DA9B2}">
      <dgm:prSet/>
      <dgm:spPr/>
      <dgm:t>
        <a:bodyPr/>
        <a:lstStyle/>
        <a:p>
          <a:endParaRPr lang="fr-FR" sz="1800"/>
        </a:p>
      </dgm:t>
    </dgm:pt>
    <dgm:pt modelId="{BB980FF4-2331-4806-9277-2B2AE257CAB6}" type="sibTrans" cxnId="{0F88BFD9-9933-42AC-B746-9EB1B72DA9B2}">
      <dgm:prSet/>
      <dgm:spPr/>
      <dgm:t>
        <a:bodyPr/>
        <a:lstStyle/>
        <a:p>
          <a:endParaRPr lang="fr-FR" sz="1800"/>
        </a:p>
      </dgm:t>
    </dgm:pt>
    <dgm:pt modelId="{5311CC66-CF57-4EF2-8396-B69859461797}">
      <dgm:prSet phldrT="[Texte]" custT="1"/>
      <dgm:spPr/>
      <dgm:t>
        <a:bodyPr/>
        <a:lstStyle/>
        <a:p>
          <a:pPr algn="just">
            <a:buNone/>
          </a:pPr>
          <a:r>
            <a:rPr lang="fr-FR" sz="1800" b="0" dirty="0" err="1">
              <a:latin typeface="Arial" panose="020B0604020202020204" pitchFamily="34" charset="0"/>
              <a:cs typeface="Arial" panose="020B0604020202020204" pitchFamily="34" charset="0"/>
            </a:rPr>
            <a:t>creates</a:t>
          </a:r>
          <a:r>
            <a:rPr lang="fr-FR" sz="1800" b="0" dirty="0">
              <a:latin typeface="Arial" panose="020B0604020202020204" pitchFamily="34" charset="0"/>
              <a:cs typeface="Arial" panose="020B0604020202020204" pitchFamily="34" charset="0"/>
            </a:rPr>
            <a:t> the passes and tickets and sets the </a:t>
          </a:r>
          <a:r>
            <a:rPr lang="fr-FR" sz="1800" b="1" u="sng" dirty="0" err="1">
              <a:latin typeface="Arial" panose="020B0604020202020204" pitchFamily="34" charset="0"/>
              <a:cs typeface="Arial" panose="020B0604020202020204" pitchFamily="34" charset="0"/>
            </a:rPr>
            <a:t>fares</a:t>
          </a:r>
          <a:endParaRPr lang="fr-FR" sz="1800" b="1" u="sng" dirty="0">
            <a:latin typeface="Arial" panose="020B0604020202020204" pitchFamily="34" charset="0"/>
            <a:cs typeface="Arial" panose="020B0604020202020204" pitchFamily="34" charset="0"/>
          </a:endParaRPr>
        </a:p>
      </dgm:t>
    </dgm:pt>
    <dgm:pt modelId="{62645388-0B00-405F-8679-5DF7CA6A1A1B}" type="parTrans" cxnId="{C6F9C97B-C353-489D-BCE2-1B93B14C6FF6}">
      <dgm:prSet/>
      <dgm:spPr/>
      <dgm:t>
        <a:bodyPr/>
        <a:lstStyle/>
        <a:p>
          <a:endParaRPr lang="fr-FR" sz="1800"/>
        </a:p>
      </dgm:t>
    </dgm:pt>
    <dgm:pt modelId="{23ABA6AC-709E-4910-8F6B-5D0BDFA4C21A}" type="sibTrans" cxnId="{C6F9C97B-C353-489D-BCE2-1B93B14C6FF6}">
      <dgm:prSet/>
      <dgm:spPr/>
      <dgm:t>
        <a:bodyPr/>
        <a:lstStyle/>
        <a:p>
          <a:endParaRPr lang="fr-FR" sz="1800"/>
        </a:p>
      </dgm:t>
    </dgm:pt>
    <dgm:pt modelId="{6FE7BE9D-5A5D-4564-8A9E-73A80F4F7665}">
      <dgm:prSet phldrT="[Texte]" custT="1"/>
      <dgm:spPr/>
      <dgm:t>
        <a:bodyPr/>
        <a:lstStyle/>
        <a:p>
          <a:pPr algn="just">
            <a:buNone/>
          </a:pPr>
          <a:r>
            <a:rPr lang="fr-FR" sz="1800" b="1" u="sng" dirty="0" err="1">
              <a:latin typeface="Arial" panose="020B0604020202020204" pitchFamily="34" charset="0"/>
              <a:cs typeface="Arial" panose="020B0604020202020204" pitchFamily="34" charset="0"/>
            </a:rPr>
            <a:t>projects</a:t>
          </a:r>
          <a:r>
            <a:rPr lang="fr-FR" sz="1800" b="1" u="sng" dirty="0">
              <a:latin typeface="Arial" panose="020B0604020202020204" pitchFamily="34" charset="0"/>
              <a:cs typeface="Arial" panose="020B0604020202020204" pitchFamily="34" charset="0"/>
            </a:rPr>
            <a:t> </a:t>
          </a:r>
          <a:r>
            <a:rPr lang="fr-FR" sz="1800" b="0" dirty="0">
              <a:latin typeface="Arial" panose="020B0604020202020204" pitchFamily="34" charset="0"/>
              <a:cs typeface="Arial" panose="020B0604020202020204" pitchFamily="34" charset="0"/>
            </a:rPr>
            <a:t>to </a:t>
          </a:r>
          <a:r>
            <a:rPr lang="fr-FR" sz="1800" b="0" dirty="0" err="1">
              <a:latin typeface="Arial" panose="020B0604020202020204" pitchFamily="34" charset="0"/>
              <a:cs typeface="Arial" panose="020B0604020202020204" pitchFamily="34" charset="0"/>
            </a:rPr>
            <a:t>improve</a:t>
          </a:r>
          <a:r>
            <a:rPr lang="fr-FR" sz="1800" b="0" dirty="0">
              <a:latin typeface="Arial" panose="020B0604020202020204" pitchFamily="34" charset="0"/>
              <a:cs typeface="Arial" panose="020B0604020202020204" pitchFamily="34" charset="0"/>
            </a:rPr>
            <a:t> the public transport system</a:t>
          </a:r>
        </a:p>
      </dgm:t>
    </dgm:pt>
    <dgm:pt modelId="{0E68BA3B-8199-4EDD-A3CF-61E654A3E692}" type="sibTrans" cxnId="{00E85929-FB1E-48C4-B09C-63A8E0A9D0C0}">
      <dgm:prSet/>
      <dgm:spPr/>
      <dgm:t>
        <a:bodyPr/>
        <a:lstStyle/>
        <a:p>
          <a:endParaRPr lang="fr-FR" sz="1800"/>
        </a:p>
      </dgm:t>
    </dgm:pt>
    <dgm:pt modelId="{6E097746-1466-4D44-AE27-D11EDA39B3FC}" type="parTrans" cxnId="{00E85929-FB1E-48C4-B09C-63A8E0A9D0C0}">
      <dgm:prSet/>
      <dgm:spPr/>
      <dgm:t>
        <a:bodyPr/>
        <a:lstStyle/>
        <a:p>
          <a:endParaRPr lang="fr-FR" sz="1800"/>
        </a:p>
      </dgm:t>
    </dgm:pt>
    <dgm:pt modelId="{D4914761-EB66-4E65-AECA-855878E6BFDB}" type="pres">
      <dgm:prSet presAssocID="{0BAC8AB7-F72E-4E37-A753-21DD879FAAF9}" presName="vert0" presStyleCnt="0">
        <dgm:presLayoutVars>
          <dgm:dir/>
          <dgm:animOne val="branch"/>
          <dgm:animLvl val="lvl"/>
        </dgm:presLayoutVars>
      </dgm:prSet>
      <dgm:spPr/>
    </dgm:pt>
    <dgm:pt modelId="{47AA9D2A-D965-4A45-AD94-29CE3333F29B}" type="pres">
      <dgm:prSet presAssocID="{914576DF-D2D3-40D3-85BF-9E1203FB9571}" presName="thickLine" presStyleLbl="alignNode1" presStyleIdx="0" presStyleCnt="3"/>
      <dgm:spPr/>
    </dgm:pt>
    <dgm:pt modelId="{1983A58D-AF18-42AD-8D4C-43B994161864}" type="pres">
      <dgm:prSet presAssocID="{914576DF-D2D3-40D3-85BF-9E1203FB9571}" presName="horz1" presStyleCnt="0"/>
      <dgm:spPr/>
    </dgm:pt>
    <dgm:pt modelId="{ED4D8836-A1D7-4713-A235-852E0FC71769}" type="pres">
      <dgm:prSet presAssocID="{914576DF-D2D3-40D3-85BF-9E1203FB9571}" presName="tx1" presStyleLbl="revTx" presStyleIdx="0" presStyleCnt="8"/>
      <dgm:spPr/>
    </dgm:pt>
    <dgm:pt modelId="{FB478366-242C-41B5-85D0-87811D1F0F9F}" type="pres">
      <dgm:prSet presAssocID="{914576DF-D2D3-40D3-85BF-9E1203FB9571}" presName="vert1" presStyleCnt="0"/>
      <dgm:spPr/>
    </dgm:pt>
    <dgm:pt modelId="{BF25B207-5DAD-4D17-8381-67249A694F96}" type="pres">
      <dgm:prSet presAssocID="{6FE7BE9D-5A5D-4564-8A9E-73A80F4F7665}" presName="vertSpace2a" presStyleCnt="0"/>
      <dgm:spPr/>
    </dgm:pt>
    <dgm:pt modelId="{4C402AFC-0B47-4D0F-AD10-6ABD44D739D5}" type="pres">
      <dgm:prSet presAssocID="{6FE7BE9D-5A5D-4564-8A9E-73A80F4F7665}" presName="horz2" presStyleCnt="0"/>
      <dgm:spPr/>
    </dgm:pt>
    <dgm:pt modelId="{8DF613BB-683A-484C-BC01-3CFD7CF29EA7}" type="pres">
      <dgm:prSet presAssocID="{6FE7BE9D-5A5D-4564-8A9E-73A80F4F7665}" presName="horzSpace2" presStyleCnt="0"/>
      <dgm:spPr/>
    </dgm:pt>
    <dgm:pt modelId="{CEC8A75A-56C7-4E68-8C72-E2F73F6EC1FD}" type="pres">
      <dgm:prSet presAssocID="{6FE7BE9D-5A5D-4564-8A9E-73A80F4F7665}" presName="tx2" presStyleLbl="revTx" presStyleIdx="1" presStyleCnt="8" custScaleY="107440"/>
      <dgm:spPr/>
    </dgm:pt>
    <dgm:pt modelId="{0D3C2EF5-1EE4-4306-A864-3AA85B5F14EF}" type="pres">
      <dgm:prSet presAssocID="{6FE7BE9D-5A5D-4564-8A9E-73A80F4F7665}" presName="vert2" presStyleCnt="0"/>
      <dgm:spPr/>
    </dgm:pt>
    <dgm:pt modelId="{258BD8B2-6861-4566-882D-5CA709344470}" type="pres">
      <dgm:prSet presAssocID="{6FE7BE9D-5A5D-4564-8A9E-73A80F4F7665}" presName="thinLine2b" presStyleLbl="callout" presStyleIdx="0" presStyleCnt="5"/>
      <dgm:spPr/>
    </dgm:pt>
    <dgm:pt modelId="{F5620205-29DF-4059-AA3E-1D4D60B6DFE3}" type="pres">
      <dgm:prSet presAssocID="{6FE7BE9D-5A5D-4564-8A9E-73A80F4F7665}" presName="vertSpace2b" presStyleCnt="0"/>
      <dgm:spPr/>
    </dgm:pt>
    <dgm:pt modelId="{13FDF7FF-B2DF-4C6A-BD37-CEBF0C1E28A1}" type="pres">
      <dgm:prSet presAssocID="{E910F071-1E5A-460E-888A-DFE62A70A736}" presName="thickLine" presStyleLbl="alignNode1" presStyleIdx="1" presStyleCnt="3"/>
      <dgm:spPr/>
    </dgm:pt>
    <dgm:pt modelId="{805C1C2D-04D0-4E6A-A907-6D306C69A605}" type="pres">
      <dgm:prSet presAssocID="{E910F071-1E5A-460E-888A-DFE62A70A736}" presName="horz1" presStyleCnt="0"/>
      <dgm:spPr/>
    </dgm:pt>
    <dgm:pt modelId="{43EC39D2-D0C3-489A-BC0D-07138E7F454B}" type="pres">
      <dgm:prSet presAssocID="{E910F071-1E5A-460E-888A-DFE62A70A736}" presName="tx1" presStyleLbl="revTx" presStyleIdx="2" presStyleCnt="8"/>
      <dgm:spPr/>
    </dgm:pt>
    <dgm:pt modelId="{E069BDEB-FA36-4920-A16F-1BCACE17F722}" type="pres">
      <dgm:prSet presAssocID="{E910F071-1E5A-460E-888A-DFE62A70A736}" presName="vert1" presStyleCnt="0"/>
      <dgm:spPr/>
    </dgm:pt>
    <dgm:pt modelId="{5C8BF91D-71AC-496A-BD37-72C2FC550297}" type="pres">
      <dgm:prSet presAssocID="{5311CC66-CF57-4EF2-8396-B69859461797}" presName="vertSpace2a" presStyleCnt="0"/>
      <dgm:spPr/>
    </dgm:pt>
    <dgm:pt modelId="{EC424D46-8106-4E76-A732-3C54ADCFAD08}" type="pres">
      <dgm:prSet presAssocID="{5311CC66-CF57-4EF2-8396-B69859461797}" presName="horz2" presStyleCnt="0"/>
      <dgm:spPr/>
    </dgm:pt>
    <dgm:pt modelId="{4A56C04F-1386-43E8-AE91-C2A3D03FEECA}" type="pres">
      <dgm:prSet presAssocID="{5311CC66-CF57-4EF2-8396-B69859461797}" presName="horzSpace2" presStyleCnt="0"/>
      <dgm:spPr/>
    </dgm:pt>
    <dgm:pt modelId="{4A87EE0F-01EA-4778-82AF-C0931381CCFB}" type="pres">
      <dgm:prSet presAssocID="{5311CC66-CF57-4EF2-8396-B69859461797}" presName="tx2" presStyleLbl="revTx" presStyleIdx="3" presStyleCnt="8" custScaleX="99038"/>
      <dgm:spPr/>
    </dgm:pt>
    <dgm:pt modelId="{3EE66635-5A8D-4F4C-ACB2-A82A92A3D2ED}" type="pres">
      <dgm:prSet presAssocID="{5311CC66-CF57-4EF2-8396-B69859461797}" presName="vert2" presStyleCnt="0"/>
      <dgm:spPr/>
    </dgm:pt>
    <dgm:pt modelId="{1A6AD70E-C9DB-457C-A124-4CE725B9F667}" type="pres">
      <dgm:prSet presAssocID="{5311CC66-CF57-4EF2-8396-B69859461797}" presName="thinLine2b" presStyleLbl="callout" presStyleIdx="1" presStyleCnt="5"/>
      <dgm:spPr/>
    </dgm:pt>
    <dgm:pt modelId="{DF8E2862-70F5-4D4F-88C9-1A42CF4CFBEA}" type="pres">
      <dgm:prSet presAssocID="{5311CC66-CF57-4EF2-8396-B69859461797}" presName="vertSpace2b" presStyleCnt="0"/>
      <dgm:spPr/>
    </dgm:pt>
    <dgm:pt modelId="{B5B5477D-8EEA-4249-9901-AC285388872E}" type="pres">
      <dgm:prSet presAssocID="{208F3347-5920-49B1-9F43-5622E5961143}" presName="horz2" presStyleCnt="0"/>
      <dgm:spPr/>
    </dgm:pt>
    <dgm:pt modelId="{8D06B921-68A5-4648-A0ED-F8956F914F58}" type="pres">
      <dgm:prSet presAssocID="{208F3347-5920-49B1-9F43-5622E5961143}" presName="horzSpace2" presStyleCnt="0"/>
      <dgm:spPr/>
    </dgm:pt>
    <dgm:pt modelId="{9DF7FF48-8498-4A32-BEFA-8258AA8E1160}" type="pres">
      <dgm:prSet presAssocID="{208F3347-5920-49B1-9F43-5622E5961143}" presName="tx2" presStyleLbl="revTx" presStyleIdx="4" presStyleCnt="8" custScaleX="99379"/>
      <dgm:spPr/>
    </dgm:pt>
    <dgm:pt modelId="{A8C347B7-5695-4482-85A0-65109F42D915}" type="pres">
      <dgm:prSet presAssocID="{208F3347-5920-49B1-9F43-5622E5961143}" presName="vert2" presStyleCnt="0"/>
      <dgm:spPr/>
    </dgm:pt>
    <dgm:pt modelId="{33B87468-2451-489D-952F-AF1B0E100F59}" type="pres">
      <dgm:prSet presAssocID="{208F3347-5920-49B1-9F43-5622E5961143}" presName="thinLine2b" presStyleLbl="callout" presStyleIdx="2" presStyleCnt="5"/>
      <dgm:spPr/>
    </dgm:pt>
    <dgm:pt modelId="{8B87F681-6DBB-4687-AC5F-8AD170EA8462}" type="pres">
      <dgm:prSet presAssocID="{208F3347-5920-49B1-9F43-5622E5961143}" presName="vertSpace2b" presStyleCnt="0"/>
      <dgm:spPr/>
    </dgm:pt>
    <dgm:pt modelId="{56525B88-BE7C-4E01-B47C-930148998DA3}" type="pres">
      <dgm:prSet presAssocID="{09DD7694-5FCA-4166-9705-893DAA5186AD}" presName="horz2" presStyleCnt="0"/>
      <dgm:spPr/>
    </dgm:pt>
    <dgm:pt modelId="{7368AF75-3268-475B-9262-7FB8E7E8333B}" type="pres">
      <dgm:prSet presAssocID="{09DD7694-5FCA-4166-9705-893DAA5186AD}" presName="horzSpace2" presStyleCnt="0"/>
      <dgm:spPr/>
    </dgm:pt>
    <dgm:pt modelId="{99AFEEF5-0BBE-4277-8169-0FA4F4795E35}" type="pres">
      <dgm:prSet presAssocID="{09DD7694-5FCA-4166-9705-893DAA5186AD}" presName="tx2" presStyleLbl="revTx" presStyleIdx="5" presStyleCnt="8"/>
      <dgm:spPr/>
    </dgm:pt>
    <dgm:pt modelId="{348E579B-8C4C-4DAE-9EBC-555E24A65611}" type="pres">
      <dgm:prSet presAssocID="{09DD7694-5FCA-4166-9705-893DAA5186AD}" presName="vert2" presStyleCnt="0"/>
      <dgm:spPr/>
    </dgm:pt>
    <dgm:pt modelId="{54AC0DC9-4ECE-4109-8E4F-69D0CA8FB20C}" type="pres">
      <dgm:prSet presAssocID="{09DD7694-5FCA-4166-9705-893DAA5186AD}" presName="thinLine2b" presStyleLbl="callout" presStyleIdx="3" presStyleCnt="5"/>
      <dgm:spPr/>
    </dgm:pt>
    <dgm:pt modelId="{5D557F0E-A007-44F7-B728-6858EEC07FA6}" type="pres">
      <dgm:prSet presAssocID="{09DD7694-5FCA-4166-9705-893DAA5186AD}" presName="vertSpace2b" presStyleCnt="0"/>
      <dgm:spPr/>
    </dgm:pt>
    <dgm:pt modelId="{8E618D51-36FC-450B-A596-B13DF0BD9E7E}" type="pres">
      <dgm:prSet presAssocID="{F9CC0098-D8ED-4B63-82BD-589F0105EFD3}" presName="thickLine" presStyleLbl="alignNode1" presStyleIdx="2" presStyleCnt="3"/>
      <dgm:spPr/>
    </dgm:pt>
    <dgm:pt modelId="{85F42931-ADB9-4C02-8B94-CF5EE6845CCC}" type="pres">
      <dgm:prSet presAssocID="{F9CC0098-D8ED-4B63-82BD-589F0105EFD3}" presName="horz1" presStyleCnt="0"/>
      <dgm:spPr/>
    </dgm:pt>
    <dgm:pt modelId="{23F3119B-5E22-4503-9297-461464F8EECD}" type="pres">
      <dgm:prSet presAssocID="{F9CC0098-D8ED-4B63-82BD-589F0105EFD3}" presName="tx1" presStyleLbl="revTx" presStyleIdx="6" presStyleCnt="8"/>
      <dgm:spPr/>
    </dgm:pt>
    <dgm:pt modelId="{026BFB49-C0CB-4692-A13B-E346B0454A83}" type="pres">
      <dgm:prSet presAssocID="{F9CC0098-D8ED-4B63-82BD-589F0105EFD3}" presName="vert1" presStyleCnt="0"/>
      <dgm:spPr/>
    </dgm:pt>
    <dgm:pt modelId="{5954A6B6-DF16-4CAA-8B44-070476822995}" type="pres">
      <dgm:prSet presAssocID="{18EFA437-B43A-44D5-AC4B-8BF8936EA82B}" presName="vertSpace2a" presStyleCnt="0"/>
      <dgm:spPr/>
    </dgm:pt>
    <dgm:pt modelId="{2107989E-56FB-4ECC-8036-F8D5FB4993CC}" type="pres">
      <dgm:prSet presAssocID="{18EFA437-B43A-44D5-AC4B-8BF8936EA82B}" presName="horz2" presStyleCnt="0"/>
      <dgm:spPr/>
    </dgm:pt>
    <dgm:pt modelId="{DBC191B9-E949-4FED-9A17-CDA0C453B640}" type="pres">
      <dgm:prSet presAssocID="{18EFA437-B43A-44D5-AC4B-8BF8936EA82B}" presName="horzSpace2" presStyleCnt="0"/>
      <dgm:spPr/>
    </dgm:pt>
    <dgm:pt modelId="{DB838D74-7D02-47E1-8D30-8C95CE5C2FDF}" type="pres">
      <dgm:prSet presAssocID="{18EFA437-B43A-44D5-AC4B-8BF8936EA82B}" presName="tx2" presStyleLbl="revTx" presStyleIdx="7" presStyleCnt="8"/>
      <dgm:spPr/>
    </dgm:pt>
    <dgm:pt modelId="{884086AE-8DAA-4F08-8080-0DC4A50DEFBD}" type="pres">
      <dgm:prSet presAssocID="{18EFA437-B43A-44D5-AC4B-8BF8936EA82B}" presName="vert2" presStyleCnt="0"/>
      <dgm:spPr/>
    </dgm:pt>
    <dgm:pt modelId="{27966B95-9A9E-4ADB-BDBE-FDB913C086B6}" type="pres">
      <dgm:prSet presAssocID="{18EFA437-B43A-44D5-AC4B-8BF8936EA82B}" presName="thinLine2b" presStyleLbl="callout" presStyleIdx="4" presStyleCnt="5"/>
      <dgm:spPr/>
    </dgm:pt>
    <dgm:pt modelId="{8521FBCD-6EB7-4CB8-87F4-FFA48DE42E9D}" type="pres">
      <dgm:prSet presAssocID="{18EFA437-B43A-44D5-AC4B-8BF8936EA82B}" presName="vertSpace2b" presStyleCnt="0"/>
      <dgm:spPr/>
    </dgm:pt>
  </dgm:ptLst>
  <dgm:cxnLst>
    <dgm:cxn modelId="{B933B705-19FC-4689-A30B-286344DA1CD3}" srcId="{0BAC8AB7-F72E-4E37-A753-21DD879FAAF9}" destId="{E910F071-1E5A-460E-888A-DFE62A70A736}" srcOrd="1" destOrd="0" parTransId="{6F1DE9D9-7C66-4875-8043-B4B0AE45BCB7}" sibTransId="{AF8BF41E-02C1-4901-9341-D6E36B9F4D48}"/>
    <dgm:cxn modelId="{D5990826-BAAD-4E4E-BC7F-AF705061F120}" type="presOf" srcId="{6FE7BE9D-5A5D-4564-8A9E-73A80F4F7665}" destId="{CEC8A75A-56C7-4E68-8C72-E2F73F6EC1FD}" srcOrd="0" destOrd="0" presId="urn:microsoft.com/office/officeart/2008/layout/LinedList"/>
    <dgm:cxn modelId="{00E85929-FB1E-48C4-B09C-63A8E0A9D0C0}" srcId="{914576DF-D2D3-40D3-85BF-9E1203FB9571}" destId="{6FE7BE9D-5A5D-4564-8A9E-73A80F4F7665}" srcOrd="0" destOrd="0" parTransId="{6E097746-1466-4D44-AE27-D11EDA39B3FC}" sibTransId="{0E68BA3B-8199-4EDD-A3CF-61E654A3E692}"/>
    <dgm:cxn modelId="{C8923E31-3A89-48C9-83CC-1D36CAD60A3E}" type="presOf" srcId="{F9CC0098-D8ED-4B63-82BD-589F0105EFD3}" destId="{23F3119B-5E22-4503-9297-461464F8EECD}" srcOrd="0" destOrd="0" presId="urn:microsoft.com/office/officeart/2008/layout/LinedList"/>
    <dgm:cxn modelId="{5EBF023F-3DC5-4695-BD2A-86377A9DABCD}" srcId="{0BAC8AB7-F72E-4E37-A753-21DD879FAAF9}" destId="{F9CC0098-D8ED-4B63-82BD-589F0105EFD3}" srcOrd="2" destOrd="0" parTransId="{EEB20E81-1F58-473F-806D-939281264502}" sibTransId="{5F296557-FE63-4AB1-9427-DE54B90E884D}"/>
    <dgm:cxn modelId="{6CF38650-74FC-42A9-A413-9F7C127A3500}" type="presOf" srcId="{208F3347-5920-49B1-9F43-5622E5961143}" destId="{9DF7FF48-8498-4A32-BEFA-8258AA8E1160}" srcOrd="0" destOrd="0" presId="urn:microsoft.com/office/officeart/2008/layout/LinedList"/>
    <dgm:cxn modelId="{C6F9C97B-C353-489D-BCE2-1B93B14C6FF6}" srcId="{E910F071-1E5A-460E-888A-DFE62A70A736}" destId="{5311CC66-CF57-4EF2-8396-B69859461797}" srcOrd="0" destOrd="0" parTransId="{62645388-0B00-405F-8679-5DF7CA6A1A1B}" sibTransId="{23ABA6AC-709E-4910-8F6B-5D0BDFA4C21A}"/>
    <dgm:cxn modelId="{B63F1882-8EFB-4BAB-9997-5D144D97C112}" srcId="{0BAC8AB7-F72E-4E37-A753-21DD879FAAF9}" destId="{914576DF-D2D3-40D3-85BF-9E1203FB9571}" srcOrd="0" destOrd="0" parTransId="{94379537-4E6A-4630-A2BA-E12F65E7D254}" sibTransId="{FBC89FC5-DAA8-4682-94BB-D39BDF567CDD}"/>
    <dgm:cxn modelId="{A9E1B793-C2C3-4A0F-9D8B-CCDFA37DCCF7}" srcId="{F9CC0098-D8ED-4B63-82BD-589F0105EFD3}" destId="{18EFA437-B43A-44D5-AC4B-8BF8936EA82B}" srcOrd="0" destOrd="0" parTransId="{1ED5484E-5B9A-4922-960D-3861B5829736}" sibTransId="{7965D75E-39AB-49B9-96FB-41E41015A8AD}"/>
    <dgm:cxn modelId="{6B0ED493-214E-4E07-B58C-8EE9CA1524DD}" type="presOf" srcId="{18EFA437-B43A-44D5-AC4B-8BF8936EA82B}" destId="{DB838D74-7D02-47E1-8D30-8C95CE5C2FDF}" srcOrd="0" destOrd="0" presId="urn:microsoft.com/office/officeart/2008/layout/LinedList"/>
    <dgm:cxn modelId="{092527AC-A2FF-4B13-892C-5F7FAD6740F7}" type="presOf" srcId="{0BAC8AB7-F72E-4E37-A753-21DD879FAAF9}" destId="{D4914761-EB66-4E65-AECA-855878E6BFDB}" srcOrd="0" destOrd="0" presId="urn:microsoft.com/office/officeart/2008/layout/LinedList"/>
    <dgm:cxn modelId="{772F7ABB-7D33-4ADE-BDC8-1EA08F28D660}" type="presOf" srcId="{E910F071-1E5A-460E-888A-DFE62A70A736}" destId="{43EC39D2-D0C3-489A-BC0D-07138E7F454B}" srcOrd="0" destOrd="0" presId="urn:microsoft.com/office/officeart/2008/layout/LinedList"/>
    <dgm:cxn modelId="{64225EC0-CC2D-4722-BAD9-A1BCC8797A23}" srcId="{E910F071-1E5A-460E-888A-DFE62A70A736}" destId="{208F3347-5920-49B1-9F43-5622E5961143}" srcOrd="1" destOrd="0" parTransId="{152D8E84-51A0-4D38-A048-8FDD4696668F}" sibTransId="{B0C70DA0-6DC3-4715-ADE6-F012D9794E10}"/>
    <dgm:cxn modelId="{19ED6DCB-279A-4F4E-AF1E-4F7EB1AF0DA3}" type="presOf" srcId="{914576DF-D2D3-40D3-85BF-9E1203FB9571}" destId="{ED4D8836-A1D7-4713-A235-852E0FC71769}" srcOrd="0" destOrd="0" presId="urn:microsoft.com/office/officeart/2008/layout/LinedList"/>
    <dgm:cxn modelId="{B43F5DCE-FD58-45DF-B3C8-0B4D762771CF}" type="presOf" srcId="{09DD7694-5FCA-4166-9705-893DAA5186AD}" destId="{99AFEEF5-0BBE-4277-8169-0FA4F4795E35}" srcOrd="0" destOrd="0" presId="urn:microsoft.com/office/officeart/2008/layout/LinedList"/>
    <dgm:cxn modelId="{0F88BFD9-9933-42AC-B746-9EB1B72DA9B2}" srcId="{E910F071-1E5A-460E-888A-DFE62A70A736}" destId="{09DD7694-5FCA-4166-9705-893DAA5186AD}" srcOrd="2" destOrd="0" parTransId="{519099EB-9542-4892-A34B-A955645FE869}" sibTransId="{BB980FF4-2331-4806-9277-2B2AE257CAB6}"/>
    <dgm:cxn modelId="{E3D171E4-92FC-45F2-B9D7-3657AF6AF8EB}" type="presOf" srcId="{5311CC66-CF57-4EF2-8396-B69859461797}" destId="{4A87EE0F-01EA-4778-82AF-C0931381CCFB}" srcOrd="0" destOrd="0" presId="urn:microsoft.com/office/officeart/2008/layout/LinedList"/>
    <dgm:cxn modelId="{A6D0E321-9509-4A39-B65B-96C2D0059843}" type="presParOf" srcId="{D4914761-EB66-4E65-AECA-855878E6BFDB}" destId="{47AA9D2A-D965-4A45-AD94-29CE3333F29B}" srcOrd="0" destOrd="0" presId="urn:microsoft.com/office/officeart/2008/layout/LinedList"/>
    <dgm:cxn modelId="{2D4DFBC7-EBBB-4819-9E2E-AC054BF5587D}" type="presParOf" srcId="{D4914761-EB66-4E65-AECA-855878E6BFDB}" destId="{1983A58D-AF18-42AD-8D4C-43B994161864}" srcOrd="1" destOrd="0" presId="urn:microsoft.com/office/officeart/2008/layout/LinedList"/>
    <dgm:cxn modelId="{92285E68-13CA-4ECF-B501-84BD8AC1D22A}" type="presParOf" srcId="{1983A58D-AF18-42AD-8D4C-43B994161864}" destId="{ED4D8836-A1D7-4713-A235-852E0FC71769}" srcOrd="0" destOrd="0" presId="urn:microsoft.com/office/officeart/2008/layout/LinedList"/>
    <dgm:cxn modelId="{DFC6BD23-70E9-41C2-8672-5FB49B837731}" type="presParOf" srcId="{1983A58D-AF18-42AD-8D4C-43B994161864}" destId="{FB478366-242C-41B5-85D0-87811D1F0F9F}" srcOrd="1" destOrd="0" presId="urn:microsoft.com/office/officeart/2008/layout/LinedList"/>
    <dgm:cxn modelId="{1FC508E7-1EDB-478E-9E99-5F64039E23DD}" type="presParOf" srcId="{FB478366-242C-41B5-85D0-87811D1F0F9F}" destId="{BF25B207-5DAD-4D17-8381-67249A694F96}" srcOrd="0" destOrd="0" presId="urn:microsoft.com/office/officeart/2008/layout/LinedList"/>
    <dgm:cxn modelId="{C1727CED-E772-469B-9E36-9031E936DBEE}" type="presParOf" srcId="{FB478366-242C-41B5-85D0-87811D1F0F9F}" destId="{4C402AFC-0B47-4D0F-AD10-6ABD44D739D5}" srcOrd="1" destOrd="0" presId="urn:microsoft.com/office/officeart/2008/layout/LinedList"/>
    <dgm:cxn modelId="{2B09C490-41CF-43DA-B463-5BE4CE781288}" type="presParOf" srcId="{4C402AFC-0B47-4D0F-AD10-6ABD44D739D5}" destId="{8DF613BB-683A-484C-BC01-3CFD7CF29EA7}" srcOrd="0" destOrd="0" presId="urn:microsoft.com/office/officeart/2008/layout/LinedList"/>
    <dgm:cxn modelId="{0FF8E2E8-4E76-470F-A95A-23F70B582B02}" type="presParOf" srcId="{4C402AFC-0B47-4D0F-AD10-6ABD44D739D5}" destId="{CEC8A75A-56C7-4E68-8C72-E2F73F6EC1FD}" srcOrd="1" destOrd="0" presId="urn:microsoft.com/office/officeart/2008/layout/LinedList"/>
    <dgm:cxn modelId="{809DB152-B721-4B6E-8AF3-D5F77B8F7994}" type="presParOf" srcId="{4C402AFC-0B47-4D0F-AD10-6ABD44D739D5}" destId="{0D3C2EF5-1EE4-4306-A864-3AA85B5F14EF}" srcOrd="2" destOrd="0" presId="urn:microsoft.com/office/officeart/2008/layout/LinedList"/>
    <dgm:cxn modelId="{FF1F93D1-95E3-440A-91AC-45E8102CFBFA}" type="presParOf" srcId="{FB478366-242C-41B5-85D0-87811D1F0F9F}" destId="{258BD8B2-6861-4566-882D-5CA709344470}" srcOrd="2" destOrd="0" presId="urn:microsoft.com/office/officeart/2008/layout/LinedList"/>
    <dgm:cxn modelId="{1BD68446-22B3-48B6-99B7-151550C69D95}" type="presParOf" srcId="{FB478366-242C-41B5-85D0-87811D1F0F9F}" destId="{F5620205-29DF-4059-AA3E-1D4D60B6DFE3}" srcOrd="3" destOrd="0" presId="urn:microsoft.com/office/officeart/2008/layout/LinedList"/>
    <dgm:cxn modelId="{3F9702D0-7E51-4FC1-BDEA-9181350F0BD0}" type="presParOf" srcId="{D4914761-EB66-4E65-AECA-855878E6BFDB}" destId="{13FDF7FF-B2DF-4C6A-BD37-CEBF0C1E28A1}" srcOrd="2" destOrd="0" presId="urn:microsoft.com/office/officeart/2008/layout/LinedList"/>
    <dgm:cxn modelId="{A6140ADF-F945-42F6-A617-C6299832268F}" type="presParOf" srcId="{D4914761-EB66-4E65-AECA-855878E6BFDB}" destId="{805C1C2D-04D0-4E6A-A907-6D306C69A605}" srcOrd="3" destOrd="0" presId="urn:microsoft.com/office/officeart/2008/layout/LinedList"/>
    <dgm:cxn modelId="{D505D013-3C45-4332-9510-9420606CF5D0}" type="presParOf" srcId="{805C1C2D-04D0-4E6A-A907-6D306C69A605}" destId="{43EC39D2-D0C3-489A-BC0D-07138E7F454B}" srcOrd="0" destOrd="0" presId="urn:microsoft.com/office/officeart/2008/layout/LinedList"/>
    <dgm:cxn modelId="{86557D5A-F669-4CE2-A61E-D6F73D244632}" type="presParOf" srcId="{805C1C2D-04D0-4E6A-A907-6D306C69A605}" destId="{E069BDEB-FA36-4920-A16F-1BCACE17F722}" srcOrd="1" destOrd="0" presId="urn:microsoft.com/office/officeart/2008/layout/LinedList"/>
    <dgm:cxn modelId="{24C04A7D-7741-4DA6-9FBC-DA7176640D24}" type="presParOf" srcId="{E069BDEB-FA36-4920-A16F-1BCACE17F722}" destId="{5C8BF91D-71AC-496A-BD37-72C2FC550297}" srcOrd="0" destOrd="0" presId="urn:microsoft.com/office/officeart/2008/layout/LinedList"/>
    <dgm:cxn modelId="{92E44E5F-F772-4955-8208-52F9A4336B9D}" type="presParOf" srcId="{E069BDEB-FA36-4920-A16F-1BCACE17F722}" destId="{EC424D46-8106-4E76-A732-3C54ADCFAD08}" srcOrd="1" destOrd="0" presId="urn:microsoft.com/office/officeart/2008/layout/LinedList"/>
    <dgm:cxn modelId="{2805FBB4-4F05-424E-88DD-7955D10E4FD4}" type="presParOf" srcId="{EC424D46-8106-4E76-A732-3C54ADCFAD08}" destId="{4A56C04F-1386-43E8-AE91-C2A3D03FEECA}" srcOrd="0" destOrd="0" presId="urn:microsoft.com/office/officeart/2008/layout/LinedList"/>
    <dgm:cxn modelId="{08AB54FA-008A-4EC4-BB4F-C6367938F221}" type="presParOf" srcId="{EC424D46-8106-4E76-A732-3C54ADCFAD08}" destId="{4A87EE0F-01EA-4778-82AF-C0931381CCFB}" srcOrd="1" destOrd="0" presId="urn:microsoft.com/office/officeart/2008/layout/LinedList"/>
    <dgm:cxn modelId="{6392F8D8-040D-40CE-8858-17BC23D8DB04}" type="presParOf" srcId="{EC424D46-8106-4E76-A732-3C54ADCFAD08}" destId="{3EE66635-5A8D-4F4C-ACB2-A82A92A3D2ED}" srcOrd="2" destOrd="0" presId="urn:microsoft.com/office/officeart/2008/layout/LinedList"/>
    <dgm:cxn modelId="{4EA17FFC-C4F4-44F7-B33A-1349FCD28A0E}" type="presParOf" srcId="{E069BDEB-FA36-4920-A16F-1BCACE17F722}" destId="{1A6AD70E-C9DB-457C-A124-4CE725B9F667}" srcOrd="2" destOrd="0" presId="urn:microsoft.com/office/officeart/2008/layout/LinedList"/>
    <dgm:cxn modelId="{CDAE6CBE-5D24-45BF-A676-5FF0C4EF5644}" type="presParOf" srcId="{E069BDEB-FA36-4920-A16F-1BCACE17F722}" destId="{DF8E2862-70F5-4D4F-88C9-1A42CF4CFBEA}" srcOrd="3" destOrd="0" presId="urn:microsoft.com/office/officeart/2008/layout/LinedList"/>
    <dgm:cxn modelId="{00523877-88E8-4A38-8136-F527FD91B4C4}" type="presParOf" srcId="{E069BDEB-FA36-4920-A16F-1BCACE17F722}" destId="{B5B5477D-8EEA-4249-9901-AC285388872E}" srcOrd="4" destOrd="0" presId="urn:microsoft.com/office/officeart/2008/layout/LinedList"/>
    <dgm:cxn modelId="{C60CFB19-3F85-4D54-A384-6B7A6D10A4EC}" type="presParOf" srcId="{B5B5477D-8EEA-4249-9901-AC285388872E}" destId="{8D06B921-68A5-4648-A0ED-F8956F914F58}" srcOrd="0" destOrd="0" presId="urn:microsoft.com/office/officeart/2008/layout/LinedList"/>
    <dgm:cxn modelId="{4F4FC683-5D5E-4C01-8BD0-971A96FC1DA2}" type="presParOf" srcId="{B5B5477D-8EEA-4249-9901-AC285388872E}" destId="{9DF7FF48-8498-4A32-BEFA-8258AA8E1160}" srcOrd="1" destOrd="0" presId="urn:microsoft.com/office/officeart/2008/layout/LinedList"/>
    <dgm:cxn modelId="{CBC0B437-CFB5-41C0-A789-BA40D6FC00D4}" type="presParOf" srcId="{B5B5477D-8EEA-4249-9901-AC285388872E}" destId="{A8C347B7-5695-4482-85A0-65109F42D915}" srcOrd="2" destOrd="0" presId="urn:microsoft.com/office/officeart/2008/layout/LinedList"/>
    <dgm:cxn modelId="{E58B66E3-9E7D-4E57-9145-E180C9D5B4A1}" type="presParOf" srcId="{E069BDEB-FA36-4920-A16F-1BCACE17F722}" destId="{33B87468-2451-489D-952F-AF1B0E100F59}" srcOrd="5" destOrd="0" presId="urn:microsoft.com/office/officeart/2008/layout/LinedList"/>
    <dgm:cxn modelId="{0A113CE2-E246-4E81-B6F1-E4DDB6737D34}" type="presParOf" srcId="{E069BDEB-FA36-4920-A16F-1BCACE17F722}" destId="{8B87F681-6DBB-4687-AC5F-8AD170EA8462}" srcOrd="6" destOrd="0" presId="urn:microsoft.com/office/officeart/2008/layout/LinedList"/>
    <dgm:cxn modelId="{62411C6F-1D6A-4F13-B0C5-7B4A5F457158}" type="presParOf" srcId="{E069BDEB-FA36-4920-A16F-1BCACE17F722}" destId="{56525B88-BE7C-4E01-B47C-930148998DA3}" srcOrd="7" destOrd="0" presId="urn:microsoft.com/office/officeart/2008/layout/LinedList"/>
    <dgm:cxn modelId="{4661E2E7-A5C9-4F12-9DF4-FF335F6FEC86}" type="presParOf" srcId="{56525B88-BE7C-4E01-B47C-930148998DA3}" destId="{7368AF75-3268-475B-9262-7FB8E7E8333B}" srcOrd="0" destOrd="0" presId="urn:microsoft.com/office/officeart/2008/layout/LinedList"/>
    <dgm:cxn modelId="{A2B83282-4608-49D3-99F6-638D81DFE2DB}" type="presParOf" srcId="{56525B88-BE7C-4E01-B47C-930148998DA3}" destId="{99AFEEF5-0BBE-4277-8169-0FA4F4795E35}" srcOrd="1" destOrd="0" presId="urn:microsoft.com/office/officeart/2008/layout/LinedList"/>
    <dgm:cxn modelId="{766A2586-C6DC-4DD1-AC02-373AE96B1F37}" type="presParOf" srcId="{56525B88-BE7C-4E01-B47C-930148998DA3}" destId="{348E579B-8C4C-4DAE-9EBC-555E24A65611}" srcOrd="2" destOrd="0" presId="urn:microsoft.com/office/officeart/2008/layout/LinedList"/>
    <dgm:cxn modelId="{BAC44A4E-41B8-4299-A823-246E2CF0084A}" type="presParOf" srcId="{E069BDEB-FA36-4920-A16F-1BCACE17F722}" destId="{54AC0DC9-4ECE-4109-8E4F-69D0CA8FB20C}" srcOrd="8" destOrd="0" presId="urn:microsoft.com/office/officeart/2008/layout/LinedList"/>
    <dgm:cxn modelId="{6BE01B2E-1D6E-4DA5-8A55-D452ADBB32A9}" type="presParOf" srcId="{E069BDEB-FA36-4920-A16F-1BCACE17F722}" destId="{5D557F0E-A007-44F7-B728-6858EEC07FA6}" srcOrd="9" destOrd="0" presId="urn:microsoft.com/office/officeart/2008/layout/LinedList"/>
    <dgm:cxn modelId="{DF65C79D-A390-4E58-8209-4F85454AE630}" type="presParOf" srcId="{D4914761-EB66-4E65-AECA-855878E6BFDB}" destId="{8E618D51-36FC-450B-A596-B13DF0BD9E7E}" srcOrd="4" destOrd="0" presId="urn:microsoft.com/office/officeart/2008/layout/LinedList"/>
    <dgm:cxn modelId="{D9678AF1-7CDE-4FC6-8BDC-4BDD0F2288E8}" type="presParOf" srcId="{D4914761-EB66-4E65-AECA-855878E6BFDB}" destId="{85F42931-ADB9-4C02-8B94-CF5EE6845CCC}" srcOrd="5" destOrd="0" presId="urn:microsoft.com/office/officeart/2008/layout/LinedList"/>
    <dgm:cxn modelId="{56AE617C-0C03-4823-8DCB-E18F937F2952}" type="presParOf" srcId="{85F42931-ADB9-4C02-8B94-CF5EE6845CCC}" destId="{23F3119B-5E22-4503-9297-461464F8EECD}" srcOrd="0" destOrd="0" presId="urn:microsoft.com/office/officeart/2008/layout/LinedList"/>
    <dgm:cxn modelId="{9E490853-6976-4537-9EE2-C75C1F24EEC4}" type="presParOf" srcId="{85F42931-ADB9-4C02-8B94-CF5EE6845CCC}" destId="{026BFB49-C0CB-4692-A13B-E346B0454A83}" srcOrd="1" destOrd="0" presId="urn:microsoft.com/office/officeart/2008/layout/LinedList"/>
    <dgm:cxn modelId="{C5FEF7B9-E336-4510-81AA-62197F6D26A7}" type="presParOf" srcId="{026BFB49-C0CB-4692-A13B-E346B0454A83}" destId="{5954A6B6-DF16-4CAA-8B44-070476822995}" srcOrd="0" destOrd="0" presId="urn:microsoft.com/office/officeart/2008/layout/LinedList"/>
    <dgm:cxn modelId="{17DAAE1E-B553-4643-B336-D6B0892BED1B}" type="presParOf" srcId="{026BFB49-C0CB-4692-A13B-E346B0454A83}" destId="{2107989E-56FB-4ECC-8036-F8D5FB4993CC}" srcOrd="1" destOrd="0" presId="urn:microsoft.com/office/officeart/2008/layout/LinedList"/>
    <dgm:cxn modelId="{CC82ECFB-9565-48A2-A9E6-FD5F41EBE454}" type="presParOf" srcId="{2107989E-56FB-4ECC-8036-F8D5FB4993CC}" destId="{DBC191B9-E949-4FED-9A17-CDA0C453B640}" srcOrd="0" destOrd="0" presId="urn:microsoft.com/office/officeart/2008/layout/LinedList"/>
    <dgm:cxn modelId="{5EF972EB-5C97-4516-BA5A-DAED253FE819}" type="presParOf" srcId="{2107989E-56FB-4ECC-8036-F8D5FB4993CC}" destId="{DB838D74-7D02-47E1-8D30-8C95CE5C2FDF}" srcOrd="1" destOrd="0" presId="urn:microsoft.com/office/officeart/2008/layout/LinedList"/>
    <dgm:cxn modelId="{9C577097-E78C-4086-A074-89776B19F578}" type="presParOf" srcId="{2107989E-56FB-4ECC-8036-F8D5FB4993CC}" destId="{884086AE-8DAA-4F08-8080-0DC4A50DEFBD}" srcOrd="2" destOrd="0" presId="urn:microsoft.com/office/officeart/2008/layout/LinedList"/>
    <dgm:cxn modelId="{28E49936-5160-4E05-A010-1D57FD7CE8AB}" type="presParOf" srcId="{026BFB49-C0CB-4692-A13B-E346B0454A83}" destId="{27966B95-9A9E-4ADB-BDBE-FDB913C086B6}" srcOrd="2" destOrd="0" presId="urn:microsoft.com/office/officeart/2008/layout/LinedList"/>
    <dgm:cxn modelId="{5755DA37-3395-42FB-8AAB-361877399803}" type="presParOf" srcId="{026BFB49-C0CB-4692-A13B-E346B0454A83}" destId="{8521FBCD-6EB7-4CB8-87F4-FFA48DE42E9D}"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E864F5-69DC-45DF-AD8C-B85C8B60D26A}"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fr-FR"/>
        </a:p>
      </dgm:t>
    </dgm:pt>
    <dgm:pt modelId="{08290F40-3EDD-4E39-9663-DFA6DC760BED}">
      <dgm:prSet phldrT="[Texte]" custT="1"/>
      <dgm:spPr>
        <a:solidFill>
          <a:srgbClr val="8AC8EE">
            <a:alpha val="90000"/>
          </a:srgbClr>
        </a:solidFill>
      </dgm:spPr>
      <dgm:t>
        <a:bodyPr/>
        <a:lstStyle/>
        <a:p>
          <a:r>
            <a:rPr lang="en-GB" sz="1200" b="1" noProof="0" dirty="0">
              <a:latin typeface="Arial" pitchFamily="34" charset="0"/>
              <a:cs typeface="Arial" pitchFamily="34" charset="0"/>
            </a:rPr>
            <a:t>Operator operating costs</a:t>
          </a:r>
        </a:p>
      </dgm:t>
    </dgm:pt>
    <dgm:pt modelId="{E6E8D54F-8071-4A43-9BF6-C4516BCAD7C9}" type="parTrans" cxnId="{206FA379-3A4A-4D09-8775-822F19A2998A}">
      <dgm:prSet/>
      <dgm:spPr/>
      <dgm:t>
        <a:bodyPr/>
        <a:lstStyle/>
        <a:p>
          <a:endParaRPr lang="fr-FR" sz="1100">
            <a:latin typeface="Arial" pitchFamily="34" charset="0"/>
            <a:cs typeface="Arial" pitchFamily="34" charset="0"/>
          </a:endParaRPr>
        </a:p>
      </dgm:t>
    </dgm:pt>
    <dgm:pt modelId="{D0F12EE2-CAB1-46FA-A945-50191B075233}" type="sibTrans" cxnId="{206FA379-3A4A-4D09-8775-822F19A2998A}">
      <dgm:prSet/>
      <dgm:spPr/>
      <dgm:t>
        <a:bodyPr/>
        <a:lstStyle/>
        <a:p>
          <a:endParaRPr lang="fr-FR" sz="1100">
            <a:latin typeface="Arial" pitchFamily="34" charset="0"/>
            <a:cs typeface="Arial" pitchFamily="34" charset="0"/>
          </a:endParaRPr>
        </a:p>
      </dgm:t>
    </dgm:pt>
    <dgm:pt modelId="{1AF431CE-DBDC-4FEA-B1DA-DE20BE4F983A}">
      <dgm:prSet phldrT="[Texte]" custT="1"/>
      <dgm:spPr/>
      <dgm:t>
        <a:bodyPr/>
        <a:lstStyle/>
        <a:p>
          <a:r>
            <a:rPr lang="en-GB" sz="1150" noProof="0" dirty="0">
              <a:latin typeface="Arial" pitchFamily="34" charset="0"/>
              <a:cs typeface="Arial" pitchFamily="34" charset="0"/>
            </a:rPr>
            <a:t>Others (advertising…) </a:t>
          </a:r>
        </a:p>
      </dgm:t>
    </dgm:pt>
    <dgm:pt modelId="{AB918AA7-4870-4AC7-B0F2-7364304477B1}" type="parTrans" cxnId="{4686CF60-28A2-46FE-A520-62632CDF45F3}">
      <dgm:prSet/>
      <dgm:spPr/>
      <dgm:t>
        <a:bodyPr/>
        <a:lstStyle/>
        <a:p>
          <a:endParaRPr lang="fr-FR" sz="1100">
            <a:latin typeface="Arial" pitchFamily="34" charset="0"/>
            <a:cs typeface="Arial" pitchFamily="34" charset="0"/>
          </a:endParaRPr>
        </a:p>
      </dgm:t>
    </dgm:pt>
    <dgm:pt modelId="{A90D9833-FB17-46B6-9C88-A8CBD0EF0ED4}" type="sibTrans" cxnId="{4686CF60-28A2-46FE-A520-62632CDF45F3}">
      <dgm:prSet/>
      <dgm:spPr/>
      <dgm:t>
        <a:bodyPr/>
        <a:lstStyle/>
        <a:p>
          <a:endParaRPr lang="fr-FR" sz="1100">
            <a:latin typeface="Arial" pitchFamily="34" charset="0"/>
            <a:cs typeface="Arial" pitchFamily="34" charset="0"/>
          </a:endParaRPr>
        </a:p>
      </dgm:t>
    </dgm:pt>
    <dgm:pt modelId="{92230A60-8EFA-4AA7-A745-3BC4B143BC37}">
      <dgm:prSet phldrT="[Texte]" custT="1"/>
      <dgm:spPr/>
      <dgm:t>
        <a:bodyPr/>
        <a:lstStyle/>
        <a:p>
          <a:r>
            <a:rPr lang="en-GB" sz="1150" noProof="0" dirty="0">
              <a:latin typeface="Arial" pitchFamily="34" charset="0"/>
              <a:cs typeface="Arial" pitchFamily="34" charset="0"/>
            </a:rPr>
            <a:t>Financial fees and amortisation</a:t>
          </a:r>
        </a:p>
      </dgm:t>
    </dgm:pt>
    <dgm:pt modelId="{0DC0B66B-08E0-4DA6-A44E-B4C99A4637C2}" type="parTrans" cxnId="{0C426D85-FE82-42DA-84EC-1ED21B635BE0}">
      <dgm:prSet/>
      <dgm:spPr/>
      <dgm:t>
        <a:bodyPr/>
        <a:lstStyle/>
        <a:p>
          <a:endParaRPr lang="fr-FR" sz="1100">
            <a:latin typeface="Arial" pitchFamily="34" charset="0"/>
            <a:cs typeface="Arial" pitchFamily="34" charset="0"/>
          </a:endParaRPr>
        </a:p>
      </dgm:t>
    </dgm:pt>
    <dgm:pt modelId="{F1F2642B-D7AD-4095-8080-2672950EC638}" type="sibTrans" cxnId="{0C426D85-FE82-42DA-84EC-1ED21B635BE0}">
      <dgm:prSet/>
      <dgm:spPr/>
      <dgm:t>
        <a:bodyPr/>
        <a:lstStyle/>
        <a:p>
          <a:endParaRPr lang="fr-FR" sz="1100">
            <a:latin typeface="Arial" pitchFamily="34" charset="0"/>
            <a:cs typeface="Arial" pitchFamily="34" charset="0"/>
          </a:endParaRPr>
        </a:p>
      </dgm:t>
    </dgm:pt>
    <dgm:pt modelId="{C15544A8-CD23-4441-A808-F3C70F813283}">
      <dgm:prSet phldrT="[Texte]" custT="1"/>
      <dgm:spPr/>
      <dgm:t>
        <a:bodyPr/>
        <a:lstStyle/>
        <a:p>
          <a:r>
            <a:rPr lang="fr-FR" sz="1150" dirty="0">
              <a:latin typeface="Arial" pitchFamily="34" charset="0"/>
              <a:cs typeface="Arial" pitchFamily="34" charset="0"/>
            </a:rPr>
            <a:t>Contributions  of Ile-de-France Mobilités</a:t>
          </a:r>
        </a:p>
      </dgm:t>
    </dgm:pt>
    <dgm:pt modelId="{566A4C49-3C1A-4A48-BFB9-990F8B793BC4}" type="parTrans" cxnId="{5EEFF186-3948-43D7-ABDA-1CFBCF4F30D8}">
      <dgm:prSet/>
      <dgm:spPr/>
      <dgm:t>
        <a:bodyPr/>
        <a:lstStyle/>
        <a:p>
          <a:endParaRPr lang="fr-FR" sz="1100">
            <a:latin typeface="Arial" pitchFamily="34" charset="0"/>
            <a:cs typeface="Arial" pitchFamily="34" charset="0"/>
          </a:endParaRPr>
        </a:p>
      </dgm:t>
    </dgm:pt>
    <dgm:pt modelId="{EEA70C9B-78E3-4F6D-9A81-F67A3F033348}" type="sibTrans" cxnId="{5EEFF186-3948-43D7-ABDA-1CFBCF4F30D8}">
      <dgm:prSet/>
      <dgm:spPr/>
      <dgm:t>
        <a:bodyPr/>
        <a:lstStyle/>
        <a:p>
          <a:endParaRPr lang="fr-FR" sz="1100">
            <a:latin typeface="Arial" pitchFamily="34" charset="0"/>
            <a:cs typeface="Arial" pitchFamily="34" charset="0"/>
          </a:endParaRPr>
        </a:p>
      </dgm:t>
    </dgm:pt>
    <dgm:pt modelId="{9B911A1D-74F2-41EE-9AE5-27A7A3701CD6}">
      <dgm:prSet phldrT="[Texte]" custT="1"/>
      <dgm:spPr>
        <a:solidFill>
          <a:srgbClr val="8AC8EE">
            <a:alpha val="90000"/>
          </a:srgbClr>
        </a:solidFill>
      </dgm:spPr>
      <dgm:t>
        <a:bodyPr/>
        <a:lstStyle/>
        <a:p>
          <a:r>
            <a:rPr lang="en-GB" sz="1200" b="1" noProof="0" dirty="0">
              <a:latin typeface="Arial" pitchFamily="34" charset="0"/>
              <a:cs typeface="Arial" pitchFamily="34" charset="0"/>
            </a:rPr>
            <a:t>Operator operating revenues</a:t>
          </a:r>
        </a:p>
      </dgm:t>
    </dgm:pt>
    <dgm:pt modelId="{2DD56D2B-9CBA-4915-92A8-155D64C7E4D8}" type="sibTrans" cxnId="{E774CD99-5E89-4A5C-A536-6D88ED9BF7C3}">
      <dgm:prSet/>
      <dgm:spPr/>
      <dgm:t>
        <a:bodyPr/>
        <a:lstStyle/>
        <a:p>
          <a:endParaRPr lang="fr-FR" sz="1100">
            <a:latin typeface="Arial" pitchFamily="34" charset="0"/>
            <a:cs typeface="Arial" pitchFamily="34" charset="0"/>
          </a:endParaRPr>
        </a:p>
      </dgm:t>
    </dgm:pt>
    <dgm:pt modelId="{1F108C37-1F21-419F-9FF7-DA98B9E9172C}" type="parTrans" cxnId="{E774CD99-5E89-4A5C-A536-6D88ED9BF7C3}">
      <dgm:prSet/>
      <dgm:spPr/>
      <dgm:t>
        <a:bodyPr/>
        <a:lstStyle/>
        <a:p>
          <a:endParaRPr lang="fr-FR" sz="1100">
            <a:latin typeface="Arial" pitchFamily="34" charset="0"/>
            <a:cs typeface="Arial" pitchFamily="34" charset="0"/>
          </a:endParaRPr>
        </a:p>
      </dgm:t>
    </dgm:pt>
    <dgm:pt modelId="{200DA331-237B-4039-AC9B-1217AAD3E5EC}">
      <dgm:prSet phldrT="[Texte]" custT="1"/>
      <dgm:spPr/>
      <dgm:t>
        <a:bodyPr/>
        <a:lstStyle/>
        <a:p>
          <a:r>
            <a:rPr lang="fr-FR" sz="1120" dirty="0">
              <a:latin typeface="Arial" pitchFamily="34" charset="0"/>
              <a:cs typeface="Arial" pitchFamily="34" charset="0"/>
            </a:rPr>
            <a:t>Running of networks</a:t>
          </a:r>
        </a:p>
      </dgm:t>
    </dgm:pt>
    <dgm:pt modelId="{2050B7ED-1191-4078-B75D-012ED963AC5E}" type="parTrans" cxnId="{D1175D71-A337-43FE-B350-59F2227C6EC0}">
      <dgm:prSet/>
      <dgm:spPr/>
      <dgm:t>
        <a:bodyPr/>
        <a:lstStyle/>
        <a:p>
          <a:endParaRPr lang="fr-FR"/>
        </a:p>
      </dgm:t>
    </dgm:pt>
    <dgm:pt modelId="{3376354D-9D44-4FA7-9AAF-94D6C8E9B157}" type="sibTrans" cxnId="{D1175D71-A337-43FE-B350-59F2227C6EC0}">
      <dgm:prSet/>
      <dgm:spPr/>
      <dgm:t>
        <a:bodyPr/>
        <a:lstStyle/>
        <a:p>
          <a:endParaRPr lang="fr-FR"/>
        </a:p>
      </dgm:t>
    </dgm:pt>
    <dgm:pt modelId="{B7CAE588-338A-4F69-8B96-8D614394BFAC}">
      <dgm:prSet phldrT="[Texte]" custT="1"/>
      <dgm:spPr/>
      <dgm:t>
        <a:bodyPr/>
        <a:lstStyle/>
        <a:p>
          <a:r>
            <a:rPr lang="en-GB" sz="1120" noProof="0" dirty="0">
              <a:latin typeface="Arial" pitchFamily="34" charset="0"/>
              <a:cs typeface="Arial" pitchFamily="34" charset="0"/>
            </a:rPr>
            <a:t>Material and infrastructure maintenance (RATP) </a:t>
          </a:r>
        </a:p>
      </dgm:t>
    </dgm:pt>
    <dgm:pt modelId="{19CE96FB-F234-4604-AE84-7A87946ABA07}" type="parTrans" cxnId="{36B10A23-F04E-4CDD-86FA-CF15A3C9F889}">
      <dgm:prSet/>
      <dgm:spPr/>
      <dgm:t>
        <a:bodyPr/>
        <a:lstStyle/>
        <a:p>
          <a:endParaRPr lang="fr-FR"/>
        </a:p>
      </dgm:t>
    </dgm:pt>
    <dgm:pt modelId="{DC066756-DF2B-4686-8D71-9A2D93BC42E9}" type="sibTrans" cxnId="{36B10A23-F04E-4CDD-86FA-CF15A3C9F889}">
      <dgm:prSet/>
      <dgm:spPr/>
      <dgm:t>
        <a:bodyPr/>
        <a:lstStyle/>
        <a:p>
          <a:endParaRPr lang="fr-FR"/>
        </a:p>
      </dgm:t>
    </dgm:pt>
    <dgm:pt modelId="{F0AB42AC-4EC0-4086-ACD7-21D2B41CEE31}" type="pres">
      <dgm:prSet presAssocID="{68E864F5-69DC-45DF-AD8C-B85C8B60D26A}" presName="outerComposite" presStyleCnt="0">
        <dgm:presLayoutVars>
          <dgm:chMax val="2"/>
          <dgm:animLvl val="lvl"/>
          <dgm:resizeHandles val="exact"/>
        </dgm:presLayoutVars>
      </dgm:prSet>
      <dgm:spPr/>
    </dgm:pt>
    <dgm:pt modelId="{985C2527-CCD7-4AB1-81DB-D872251BF757}" type="pres">
      <dgm:prSet presAssocID="{68E864F5-69DC-45DF-AD8C-B85C8B60D26A}" presName="dummyMaxCanvas" presStyleCnt="0"/>
      <dgm:spPr/>
    </dgm:pt>
    <dgm:pt modelId="{56093F9C-E63E-4BBF-8479-0661849AB031}" type="pres">
      <dgm:prSet presAssocID="{68E864F5-69DC-45DF-AD8C-B85C8B60D26A}" presName="parentComposite" presStyleCnt="0"/>
      <dgm:spPr/>
    </dgm:pt>
    <dgm:pt modelId="{0EC3B94A-644D-439D-B4EE-DF2BA77090E0}" type="pres">
      <dgm:prSet presAssocID="{68E864F5-69DC-45DF-AD8C-B85C8B60D26A}" presName="parent1" presStyleLbl="alignAccFollowNode1" presStyleIdx="0" presStyleCnt="4" custScaleX="105360" custLinFactNeighborX="27" custLinFactNeighborY="-26070">
        <dgm:presLayoutVars>
          <dgm:chMax val="4"/>
        </dgm:presLayoutVars>
      </dgm:prSet>
      <dgm:spPr/>
    </dgm:pt>
    <dgm:pt modelId="{A6C03E0C-A4F3-4485-8B29-FB46CFC85731}" type="pres">
      <dgm:prSet presAssocID="{68E864F5-69DC-45DF-AD8C-B85C8B60D26A}" presName="parent2" presStyleLbl="alignAccFollowNode1" presStyleIdx="1" presStyleCnt="4" custScaleX="109289" custLinFactNeighborX="-5140" custLinFactNeighborY="-26070">
        <dgm:presLayoutVars>
          <dgm:chMax val="4"/>
        </dgm:presLayoutVars>
      </dgm:prSet>
      <dgm:spPr/>
    </dgm:pt>
    <dgm:pt modelId="{E42C049E-F707-43F8-9618-8BD6D08CF618}" type="pres">
      <dgm:prSet presAssocID="{68E864F5-69DC-45DF-AD8C-B85C8B60D26A}" presName="childrenComposite" presStyleCnt="0"/>
      <dgm:spPr/>
    </dgm:pt>
    <dgm:pt modelId="{C525DF18-9F67-4876-87F5-CF509D0D4B6C}" type="pres">
      <dgm:prSet presAssocID="{68E864F5-69DC-45DF-AD8C-B85C8B60D26A}" presName="dummyMaxCanvas_ChildArea" presStyleCnt="0"/>
      <dgm:spPr/>
    </dgm:pt>
    <dgm:pt modelId="{C016B4F6-E489-472A-AE98-300D1527EA4D}" type="pres">
      <dgm:prSet presAssocID="{68E864F5-69DC-45DF-AD8C-B85C8B60D26A}" presName="fulcrum" presStyleLbl="alignAccFollowNode1" presStyleIdx="2" presStyleCnt="4" custLinFactNeighborY="9235"/>
      <dgm:spPr>
        <a:solidFill>
          <a:srgbClr val="8AC8EE">
            <a:alpha val="90000"/>
          </a:srgbClr>
        </a:solidFill>
      </dgm:spPr>
    </dgm:pt>
    <dgm:pt modelId="{B4889E45-9742-4EFC-A798-3C49B99ED047}" type="pres">
      <dgm:prSet presAssocID="{68E864F5-69DC-45DF-AD8C-B85C8B60D26A}" presName="balance_32" presStyleLbl="alignAccFollowNode1" presStyleIdx="3" presStyleCnt="4" custAng="240000">
        <dgm:presLayoutVars>
          <dgm:bulletEnabled val="1"/>
        </dgm:presLayoutVars>
      </dgm:prSet>
      <dgm:spPr>
        <a:solidFill>
          <a:srgbClr val="8AC8EE">
            <a:alpha val="90000"/>
          </a:srgbClr>
        </a:solidFill>
      </dgm:spPr>
    </dgm:pt>
    <dgm:pt modelId="{1A73B433-FA54-4083-84FD-30F694FD5A61}" type="pres">
      <dgm:prSet presAssocID="{68E864F5-69DC-45DF-AD8C-B85C8B60D26A}" presName="left_32_1" presStyleLbl="node1" presStyleIdx="0" presStyleCnt="5" custAng="240000" custLinFactNeighborX="2101" custLinFactNeighborY="-8079">
        <dgm:presLayoutVars>
          <dgm:bulletEnabled val="1"/>
        </dgm:presLayoutVars>
      </dgm:prSet>
      <dgm:spPr/>
    </dgm:pt>
    <dgm:pt modelId="{4DB3E9C8-70E0-4CA9-8CEE-D41B38C41CCD}" type="pres">
      <dgm:prSet presAssocID="{68E864F5-69DC-45DF-AD8C-B85C8B60D26A}" presName="left_32_2" presStyleLbl="node1" presStyleIdx="1" presStyleCnt="5" custAng="240000" custLinFactNeighborX="4002" custLinFactNeighborY="-5414">
        <dgm:presLayoutVars>
          <dgm:bulletEnabled val="1"/>
        </dgm:presLayoutVars>
      </dgm:prSet>
      <dgm:spPr/>
    </dgm:pt>
    <dgm:pt modelId="{3677312F-26BF-48BC-806C-2D7480C4609B}" type="pres">
      <dgm:prSet presAssocID="{68E864F5-69DC-45DF-AD8C-B85C8B60D26A}" presName="left_32_3" presStyleLbl="node1" presStyleIdx="2" presStyleCnt="5" custAng="240000" custLinFactNeighborX="7515" custLinFactNeighborY="-8923">
        <dgm:presLayoutVars>
          <dgm:bulletEnabled val="1"/>
        </dgm:presLayoutVars>
      </dgm:prSet>
      <dgm:spPr/>
    </dgm:pt>
    <dgm:pt modelId="{74D07AB3-1FFB-4B67-AD34-0A6002A66101}" type="pres">
      <dgm:prSet presAssocID="{68E864F5-69DC-45DF-AD8C-B85C8B60D26A}" presName="right_32_1" presStyleLbl="node1" presStyleIdx="3" presStyleCnt="5" custAng="240000">
        <dgm:presLayoutVars>
          <dgm:bulletEnabled val="1"/>
        </dgm:presLayoutVars>
      </dgm:prSet>
      <dgm:spPr/>
    </dgm:pt>
    <dgm:pt modelId="{85ADBCDE-7C75-40C4-83C1-BB8111976097}" type="pres">
      <dgm:prSet presAssocID="{68E864F5-69DC-45DF-AD8C-B85C8B60D26A}" presName="right_32_2" presStyleLbl="node1" presStyleIdx="4" presStyleCnt="5" custAng="240000" custScaleY="178806" custLinFactNeighborX="3929" custLinFactNeighborY="-38452">
        <dgm:presLayoutVars>
          <dgm:bulletEnabled val="1"/>
        </dgm:presLayoutVars>
      </dgm:prSet>
      <dgm:spPr/>
    </dgm:pt>
  </dgm:ptLst>
  <dgm:cxnLst>
    <dgm:cxn modelId="{F9883C1D-0283-4368-8061-51B9AD8A0087}" type="presOf" srcId="{1AF431CE-DBDC-4FEA-B1DA-DE20BE4F983A}" destId="{74D07AB3-1FFB-4B67-AD34-0A6002A66101}" srcOrd="0" destOrd="0" presId="urn:microsoft.com/office/officeart/2005/8/layout/balance1"/>
    <dgm:cxn modelId="{36B10A23-F04E-4CDD-86FA-CF15A3C9F889}" srcId="{08290F40-3EDD-4E39-9663-DFA6DC760BED}" destId="{B7CAE588-338A-4F69-8B96-8D614394BFAC}" srcOrd="1" destOrd="0" parTransId="{19CE96FB-F234-4604-AE84-7A87946ABA07}" sibTransId="{DC066756-DF2B-4686-8D71-9A2D93BC42E9}"/>
    <dgm:cxn modelId="{4C01A85F-4AB7-4D92-B7B9-FF9862740F36}" type="presOf" srcId="{08290F40-3EDD-4E39-9663-DFA6DC760BED}" destId="{0EC3B94A-644D-439D-B4EE-DF2BA77090E0}" srcOrd="0" destOrd="0" presId="urn:microsoft.com/office/officeart/2005/8/layout/balance1"/>
    <dgm:cxn modelId="{4686CF60-28A2-46FE-A520-62632CDF45F3}" srcId="{9B911A1D-74F2-41EE-9AE5-27A7A3701CD6}" destId="{1AF431CE-DBDC-4FEA-B1DA-DE20BE4F983A}" srcOrd="0" destOrd="0" parTransId="{AB918AA7-4870-4AC7-B0F2-7364304477B1}" sibTransId="{A90D9833-FB17-46B6-9C88-A8CBD0EF0ED4}"/>
    <dgm:cxn modelId="{D1175D71-A337-43FE-B350-59F2227C6EC0}" srcId="{08290F40-3EDD-4E39-9663-DFA6DC760BED}" destId="{200DA331-237B-4039-AC9B-1217AAD3E5EC}" srcOrd="2" destOrd="0" parTransId="{2050B7ED-1191-4078-B75D-012ED963AC5E}" sibTransId="{3376354D-9D44-4FA7-9AAF-94D6C8E9B157}"/>
    <dgm:cxn modelId="{0D184771-C504-486D-9DFA-90DFA7D4033A}" type="presOf" srcId="{92230A60-8EFA-4AA7-A745-3BC4B143BC37}" destId="{1A73B433-FA54-4083-84FD-30F694FD5A61}" srcOrd="0" destOrd="0" presId="urn:microsoft.com/office/officeart/2005/8/layout/balance1"/>
    <dgm:cxn modelId="{206FA379-3A4A-4D09-8775-822F19A2998A}" srcId="{68E864F5-69DC-45DF-AD8C-B85C8B60D26A}" destId="{08290F40-3EDD-4E39-9663-DFA6DC760BED}" srcOrd="0" destOrd="0" parTransId="{E6E8D54F-8071-4A43-9BF6-C4516BCAD7C9}" sibTransId="{D0F12EE2-CAB1-46FA-A945-50191B075233}"/>
    <dgm:cxn modelId="{0C426D85-FE82-42DA-84EC-1ED21B635BE0}" srcId="{08290F40-3EDD-4E39-9663-DFA6DC760BED}" destId="{92230A60-8EFA-4AA7-A745-3BC4B143BC37}" srcOrd="0" destOrd="0" parTransId="{0DC0B66B-08E0-4DA6-A44E-B4C99A4637C2}" sibTransId="{F1F2642B-D7AD-4095-8080-2672950EC638}"/>
    <dgm:cxn modelId="{A62D9185-EAF6-481C-9419-B8C0F03DA22A}" type="presOf" srcId="{9B911A1D-74F2-41EE-9AE5-27A7A3701CD6}" destId="{A6C03E0C-A4F3-4485-8B29-FB46CFC85731}" srcOrd="0" destOrd="0" presId="urn:microsoft.com/office/officeart/2005/8/layout/balance1"/>
    <dgm:cxn modelId="{5EEFF186-3948-43D7-ABDA-1CFBCF4F30D8}" srcId="{9B911A1D-74F2-41EE-9AE5-27A7A3701CD6}" destId="{C15544A8-CD23-4441-A808-F3C70F813283}" srcOrd="1" destOrd="0" parTransId="{566A4C49-3C1A-4A48-BFB9-990F8B793BC4}" sibTransId="{EEA70C9B-78E3-4F6D-9A81-F67A3F033348}"/>
    <dgm:cxn modelId="{E774CD99-5E89-4A5C-A536-6D88ED9BF7C3}" srcId="{68E864F5-69DC-45DF-AD8C-B85C8B60D26A}" destId="{9B911A1D-74F2-41EE-9AE5-27A7A3701CD6}" srcOrd="1" destOrd="0" parTransId="{1F108C37-1F21-419F-9FF7-DA98B9E9172C}" sibTransId="{2DD56D2B-9CBA-4915-92A8-155D64C7E4D8}"/>
    <dgm:cxn modelId="{C9ECBFBF-6E48-418D-9143-0726AC3530B1}" type="presOf" srcId="{68E864F5-69DC-45DF-AD8C-B85C8B60D26A}" destId="{F0AB42AC-4EC0-4086-ACD7-21D2B41CEE31}" srcOrd="0" destOrd="0" presId="urn:microsoft.com/office/officeart/2005/8/layout/balance1"/>
    <dgm:cxn modelId="{C497AEC4-D98E-4F1B-ADF8-EF2138740653}" type="presOf" srcId="{200DA331-237B-4039-AC9B-1217AAD3E5EC}" destId="{3677312F-26BF-48BC-806C-2D7480C4609B}" srcOrd="0" destOrd="0" presId="urn:microsoft.com/office/officeart/2005/8/layout/balance1"/>
    <dgm:cxn modelId="{CE64E8E2-75C1-42F2-920B-30CD49856F0A}" type="presOf" srcId="{B7CAE588-338A-4F69-8B96-8D614394BFAC}" destId="{4DB3E9C8-70E0-4CA9-8CEE-D41B38C41CCD}" srcOrd="0" destOrd="0" presId="urn:microsoft.com/office/officeart/2005/8/layout/balance1"/>
    <dgm:cxn modelId="{CA68BCEF-7B86-4540-8C21-1C07894B2DED}" type="presOf" srcId="{C15544A8-CD23-4441-A808-F3C70F813283}" destId="{85ADBCDE-7C75-40C4-83C1-BB8111976097}" srcOrd="0" destOrd="0" presId="urn:microsoft.com/office/officeart/2005/8/layout/balance1"/>
    <dgm:cxn modelId="{914CEF83-7C78-4BDE-B252-3BDE9CDEEAAD}" type="presParOf" srcId="{F0AB42AC-4EC0-4086-ACD7-21D2B41CEE31}" destId="{985C2527-CCD7-4AB1-81DB-D872251BF757}" srcOrd="0" destOrd="0" presId="urn:microsoft.com/office/officeart/2005/8/layout/balance1"/>
    <dgm:cxn modelId="{3E6FB6AA-C769-476E-A52C-1C9899271A10}" type="presParOf" srcId="{F0AB42AC-4EC0-4086-ACD7-21D2B41CEE31}" destId="{56093F9C-E63E-4BBF-8479-0661849AB031}" srcOrd="1" destOrd="0" presId="urn:microsoft.com/office/officeart/2005/8/layout/balance1"/>
    <dgm:cxn modelId="{82516FAC-4936-46E9-992E-3B53F99C4C4A}" type="presParOf" srcId="{56093F9C-E63E-4BBF-8479-0661849AB031}" destId="{0EC3B94A-644D-439D-B4EE-DF2BA77090E0}" srcOrd="0" destOrd="0" presId="urn:microsoft.com/office/officeart/2005/8/layout/balance1"/>
    <dgm:cxn modelId="{F49F4200-6587-47B2-9432-C49F5006BB78}" type="presParOf" srcId="{56093F9C-E63E-4BBF-8479-0661849AB031}" destId="{A6C03E0C-A4F3-4485-8B29-FB46CFC85731}" srcOrd="1" destOrd="0" presId="urn:microsoft.com/office/officeart/2005/8/layout/balance1"/>
    <dgm:cxn modelId="{2902E5EF-54A1-4915-9CC8-F57E4661F645}" type="presParOf" srcId="{F0AB42AC-4EC0-4086-ACD7-21D2B41CEE31}" destId="{E42C049E-F707-43F8-9618-8BD6D08CF618}" srcOrd="2" destOrd="0" presId="urn:microsoft.com/office/officeart/2005/8/layout/balance1"/>
    <dgm:cxn modelId="{F05E27EF-95D5-4FFC-BD2E-35CD2ACB94CB}" type="presParOf" srcId="{E42C049E-F707-43F8-9618-8BD6D08CF618}" destId="{C525DF18-9F67-4876-87F5-CF509D0D4B6C}" srcOrd="0" destOrd="0" presId="urn:microsoft.com/office/officeart/2005/8/layout/balance1"/>
    <dgm:cxn modelId="{C263FDED-8DC4-4BEC-87CD-1BEC36D9373D}" type="presParOf" srcId="{E42C049E-F707-43F8-9618-8BD6D08CF618}" destId="{C016B4F6-E489-472A-AE98-300D1527EA4D}" srcOrd="1" destOrd="0" presId="urn:microsoft.com/office/officeart/2005/8/layout/balance1"/>
    <dgm:cxn modelId="{0CDEA86A-3720-41A0-993C-CE982782DB0B}" type="presParOf" srcId="{E42C049E-F707-43F8-9618-8BD6D08CF618}" destId="{B4889E45-9742-4EFC-A798-3C49B99ED047}" srcOrd="2" destOrd="0" presId="urn:microsoft.com/office/officeart/2005/8/layout/balance1"/>
    <dgm:cxn modelId="{9BADA9F3-7CAB-4DE3-BA3F-A1E0791D35F5}" type="presParOf" srcId="{E42C049E-F707-43F8-9618-8BD6D08CF618}" destId="{1A73B433-FA54-4083-84FD-30F694FD5A61}" srcOrd="3" destOrd="0" presId="urn:microsoft.com/office/officeart/2005/8/layout/balance1"/>
    <dgm:cxn modelId="{368CD392-B0AE-43A1-82FE-E563CBA52224}" type="presParOf" srcId="{E42C049E-F707-43F8-9618-8BD6D08CF618}" destId="{4DB3E9C8-70E0-4CA9-8CEE-D41B38C41CCD}" srcOrd="4" destOrd="0" presId="urn:microsoft.com/office/officeart/2005/8/layout/balance1"/>
    <dgm:cxn modelId="{AB60C65A-8087-4463-94AE-52A755FC4E1E}" type="presParOf" srcId="{E42C049E-F707-43F8-9618-8BD6D08CF618}" destId="{3677312F-26BF-48BC-806C-2D7480C4609B}" srcOrd="5" destOrd="0" presId="urn:microsoft.com/office/officeart/2005/8/layout/balance1"/>
    <dgm:cxn modelId="{1D5DBC97-7E3C-4A31-8DA5-3735E279BA0E}" type="presParOf" srcId="{E42C049E-F707-43F8-9618-8BD6D08CF618}" destId="{74D07AB3-1FFB-4B67-AD34-0A6002A66101}" srcOrd="6" destOrd="0" presId="urn:microsoft.com/office/officeart/2005/8/layout/balance1"/>
    <dgm:cxn modelId="{F0FACCD8-1C23-4924-AF2E-7F92341E10E5}" type="presParOf" srcId="{E42C049E-F707-43F8-9618-8BD6D08CF618}" destId="{85ADBCDE-7C75-40C4-83C1-BB8111976097}" srcOrd="7"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A9D2A-D965-4A45-AD94-29CE3333F29B}">
      <dsp:nvSpPr>
        <dsp:cNvPr id="0" name=""/>
        <dsp:cNvSpPr/>
      </dsp:nvSpPr>
      <dsp:spPr>
        <a:xfrm>
          <a:off x="0" y="2481"/>
          <a:ext cx="7801538" cy="0"/>
        </a:xfrm>
        <a:prstGeom prst="line">
          <a:avLst/>
        </a:prstGeom>
        <a:solidFill>
          <a:schemeClr val="accent5">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D4D8836-A1D7-4713-A235-852E0FC71769}">
      <dsp:nvSpPr>
        <dsp:cNvPr id="0" name=""/>
        <dsp:cNvSpPr/>
      </dsp:nvSpPr>
      <dsp:spPr>
        <a:xfrm>
          <a:off x="0" y="2481"/>
          <a:ext cx="1560307" cy="1692592"/>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FR" sz="2000" b="1" kern="1200" dirty="0">
              <a:highlight>
                <a:srgbClr val="C2E1F4"/>
              </a:highlight>
              <a:latin typeface="Arial" panose="020B0604020202020204" pitchFamily="34" charset="0"/>
              <a:cs typeface="Arial" panose="020B0604020202020204" pitchFamily="34" charset="0"/>
            </a:rPr>
            <a:t>Designs and </a:t>
          </a:r>
          <a:r>
            <a:rPr lang="fr-FR" sz="2000" b="1" kern="1200" dirty="0" err="1">
              <a:highlight>
                <a:srgbClr val="C2E1F4"/>
              </a:highlight>
              <a:latin typeface="Arial" panose="020B0604020202020204" pitchFamily="34" charset="0"/>
              <a:cs typeface="Arial" panose="020B0604020202020204" pitchFamily="34" charset="0"/>
            </a:rPr>
            <a:t>decides</a:t>
          </a:r>
          <a:endParaRPr lang="fr-FR" sz="2000" b="1" kern="1200" dirty="0">
            <a:highlight>
              <a:srgbClr val="C2E1F4"/>
            </a:highlight>
            <a:latin typeface="Arial" panose="020B0604020202020204" pitchFamily="34" charset="0"/>
            <a:cs typeface="Arial" panose="020B0604020202020204" pitchFamily="34" charset="0"/>
          </a:endParaRPr>
        </a:p>
      </dsp:txBody>
      <dsp:txXfrm>
        <a:off x="0" y="2481"/>
        <a:ext cx="1560307" cy="1692592"/>
      </dsp:txXfrm>
    </dsp:sp>
    <dsp:sp modelId="{CEC8A75A-56C7-4E68-8C72-E2F73F6EC1FD}">
      <dsp:nvSpPr>
        <dsp:cNvPr id="0" name=""/>
        <dsp:cNvSpPr/>
      </dsp:nvSpPr>
      <dsp:spPr>
        <a:xfrm>
          <a:off x="1677330" y="74466"/>
          <a:ext cx="6124207" cy="1546808"/>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fr-FR" sz="1800" b="1" u="sng" kern="1200" dirty="0" err="1">
              <a:latin typeface="Arial" panose="020B0604020202020204" pitchFamily="34" charset="0"/>
              <a:cs typeface="Arial" panose="020B0604020202020204" pitchFamily="34" charset="0"/>
            </a:rPr>
            <a:t>projects</a:t>
          </a:r>
          <a:r>
            <a:rPr lang="fr-FR" sz="1800" b="1" u="sng" kern="1200" dirty="0">
              <a:latin typeface="Arial" panose="020B0604020202020204" pitchFamily="34" charset="0"/>
              <a:cs typeface="Arial" panose="020B0604020202020204" pitchFamily="34" charset="0"/>
            </a:rPr>
            <a:t> </a:t>
          </a:r>
          <a:r>
            <a:rPr lang="fr-FR" sz="1800" b="0" kern="1200" dirty="0">
              <a:latin typeface="Arial" panose="020B0604020202020204" pitchFamily="34" charset="0"/>
              <a:cs typeface="Arial" panose="020B0604020202020204" pitchFamily="34" charset="0"/>
            </a:rPr>
            <a:t>to </a:t>
          </a:r>
          <a:r>
            <a:rPr lang="fr-FR" sz="1800" b="0" kern="1200" dirty="0" err="1">
              <a:latin typeface="Arial" panose="020B0604020202020204" pitchFamily="34" charset="0"/>
              <a:cs typeface="Arial" panose="020B0604020202020204" pitchFamily="34" charset="0"/>
            </a:rPr>
            <a:t>improve</a:t>
          </a:r>
          <a:r>
            <a:rPr lang="fr-FR" sz="1800" b="0" kern="1200" dirty="0">
              <a:latin typeface="Arial" panose="020B0604020202020204" pitchFamily="34" charset="0"/>
              <a:cs typeface="Arial" panose="020B0604020202020204" pitchFamily="34" charset="0"/>
            </a:rPr>
            <a:t> the public transport system</a:t>
          </a:r>
        </a:p>
      </dsp:txBody>
      <dsp:txXfrm>
        <a:off x="1677330" y="74466"/>
        <a:ext cx="6124207" cy="1546808"/>
      </dsp:txXfrm>
    </dsp:sp>
    <dsp:sp modelId="{258BD8B2-6861-4566-882D-5CA709344470}">
      <dsp:nvSpPr>
        <dsp:cNvPr id="0" name=""/>
        <dsp:cNvSpPr/>
      </dsp:nvSpPr>
      <dsp:spPr>
        <a:xfrm>
          <a:off x="1560307" y="1621275"/>
          <a:ext cx="624123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13FDF7FF-B2DF-4C6A-BD37-CEBF0C1E28A1}">
      <dsp:nvSpPr>
        <dsp:cNvPr id="0" name=""/>
        <dsp:cNvSpPr/>
      </dsp:nvSpPr>
      <dsp:spPr>
        <a:xfrm>
          <a:off x="0" y="1695074"/>
          <a:ext cx="7801538" cy="0"/>
        </a:xfrm>
        <a:prstGeom prst="line">
          <a:avLst/>
        </a:prstGeom>
        <a:solidFill>
          <a:schemeClr val="accent5">
            <a:shade val="80000"/>
            <a:hueOff val="135632"/>
            <a:satOff val="2588"/>
            <a:lumOff val="1142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3EC39D2-D0C3-489A-BC0D-07138E7F454B}">
      <dsp:nvSpPr>
        <dsp:cNvPr id="0" name=""/>
        <dsp:cNvSpPr/>
      </dsp:nvSpPr>
      <dsp:spPr>
        <a:xfrm>
          <a:off x="0" y="1695074"/>
          <a:ext cx="1560307" cy="1692592"/>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FR" sz="2000" b="1" kern="1200" dirty="0">
              <a:highlight>
                <a:srgbClr val="C2E1F4"/>
              </a:highlight>
              <a:latin typeface="Arial" panose="020B0604020202020204" pitchFamily="34" charset="0"/>
              <a:cs typeface="Arial" panose="020B0604020202020204" pitchFamily="34" charset="0"/>
            </a:rPr>
            <a:t>Organises</a:t>
          </a:r>
        </a:p>
      </dsp:txBody>
      <dsp:txXfrm>
        <a:off x="0" y="1695074"/>
        <a:ext cx="1560307" cy="1692592"/>
      </dsp:txXfrm>
    </dsp:sp>
    <dsp:sp modelId="{4A87EE0F-01EA-4778-82AF-C0931381CCFB}">
      <dsp:nvSpPr>
        <dsp:cNvPr id="0" name=""/>
        <dsp:cNvSpPr/>
      </dsp:nvSpPr>
      <dsp:spPr>
        <a:xfrm>
          <a:off x="1677330" y="1721521"/>
          <a:ext cx="6065292" cy="528935"/>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fr-FR" sz="1800" b="0" kern="1200" dirty="0" err="1">
              <a:latin typeface="Arial" panose="020B0604020202020204" pitchFamily="34" charset="0"/>
              <a:cs typeface="Arial" panose="020B0604020202020204" pitchFamily="34" charset="0"/>
            </a:rPr>
            <a:t>creates</a:t>
          </a:r>
          <a:r>
            <a:rPr lang="fr-FR" sz="1800" b="0" kern="1200" dirty="0">
              <a:latin typeface="Arial" panose="020B0604020202020204" pitchFamily="34" charset="0"/>
              <a:cs typeface="Arial" panose="020B0604020202020204" pitchFamily="34" charset="0"/>
            </a:rPr>
            <a:t> the passes and tickets and sets the </a:t>
          </a:r>
          <a:r>
            <a:rPr lang="fr-FR" sz="1800" b="1" u="sng" kern="1200" dirty="0" err="1">
              <a:latin typeface="Arial" panose="020B0604020202020204" pitchFamily="34" charset="0"/>
              <a:cs typeface="Arial" panose="020B0604020202020204" pitchFamily="34" charset="0"/>
            </a:rPr>
            <a:t>fares</a:t>
          </a:r>
          <a:endParaRPr lang="fr-FR" sz="1800" b="1" u="sng" kern="1200" dirty="0">
            <a:latin typeface="Arial" panose="020B0604020202020204" pitchFamily="34" charset="0"/>
            <a:cs typeface="Arial" panose="020B0604020202020204" pitchFamily="34" charset="0"/>
          </a:endParaRPr>
        </a:p>
      </dsp:txBody>
      <dsp:txXfrm>
        <a:off x="1677330" y="1721521"/>
        <a:ext cx="6065292" cy="528935"/>
      </dsp:txXfrm>
    </dsp:sp>
    <dsp:sp modelId="{1A6AD70E-C9DB-457C-A124-4CE725B9F667}">
      <dsp:nvSpPr>
        <dsp:cNvPr id="0" name=""/>
        <dsp:cNvSpPr/>
      </dsp:nvSpPr>
      <dsp:spPr>
        <a:xfrm>
          <a:off x="1560307" y="2250456"/>
          <a:ext cx="624123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9DF7FF48-8498-4A32-BEFA-8258AA8E1160}">
      <dsp:nvSpPr>
        <dsp:cNvPr id="0" name=""/>
        <dsp:cNvSpPr/>
      </dsp:nvSpPr>
      <dsp:spPr>
        <a:xfrm>
          <a:off x="1677330" y="2276903"/>
          <a:ext cx="6086176" cy="528935"/>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fr-FR" sz="1800" b="1" u="sng" kern="1200" dirty="0">
              <a:latin typeface="Arial" panose="020B0604020202020204" pitchFamily="34" charset="0"/>
              <a:cs typeface="Arial" panose="020B0604020202020204" pitchFamily="34" charset="0"/>
            </a:rPr>
            <a:t>modernises</a:t>
          </a:r>
          <a:r>
            <a:rPr lang="fr-FR" sz="1800" b="0" kern="1200" dirty="0">
              <a:latin typeface="Arial" panose="020B0604020202020204" pitchFamily="34" charset="0"/>
              <a:cs typeface="Arial" panose="020B0604020202020204" pitchFamily="34" charset="0"/>
            </a:rPr>
            <a:t> the transport network and </a:t>
          </a:r>
          <a:r>
            <a:rPr lang="fr-FR" sz="1800" b="1" u="sng" kern="1200" dirty="0" err="1">
              <a:latin typeface="Arial" panose="020B0604020202020204" pitchFamily="34" charset="0"/>
              <a:cs typeface="Arial" panose="020B0604020202020204" pitchFamily="34" charset="0"/>
            </a:rPr>
            <a:t>builds</a:t>
          </a:r>
          <a:r>
            <a:rPr lang="fr-FR" sz="1800" b="1" u="sng" kern="1200" dirty="0">
              <a:latin typeface="Arial" panose="020B0604020202020204" pitchFamily="34" charset="0"/>
              <a:cs typeface="Arial" panose="020B0604020202020204" pitchFamily="34" charset="0"/>
            </a:rPr>
            <a:t> new </a:t>
          </a:r>
          <a:r>
            <a:rPr lang="fr-FR" sz="1800" b="1" u="sng" kern="1200" dirty="0" err="1">
              <a:latin typeface="Arial" panose="020B0604020202020204" pitchFamily="34" charset="0"/>
              <a:cs typeface="Arial" panose="020B0604020202020204" pitchFamily="34" charset="0"/>
            </a:rPr>
            <a:t>lines</a:t>
          </a:r>
          <a:endParaRPr lang="fr-FR" sz="1800" b="1" u="sng" kern="1200" dirty="0">
            <a:latin typeface="Arial" panose="020B0604020202020204" pitchFamily="34" charset="0"/>
            <a:cs typeface="Arial" panose="020B0604020202020204" pitchFamily="34" charset="0"/>
          </a:endParaRPr>
        </a:p>
      </dsp:txBody>
      <dsp:txXfrm>
        <a:off x="1677330" y="2276903"/>
        <a:ext cx="6086176" cy="528935"/>
      </dsp:txXfrm>
    </dsp:sp>
    <dsp:sp modelId="{33B87468-2451-489D-952F-AF1B0E100F59}">
      <dsp:nvSpPr>
        <dsp:cNvPr id="0" name=""/>
        <dsp:cNvSpPr/>
      </dsp:nvSpPr>
      <dsp:spPr>
        <a:xfrm>
          <a:off x="1560307" y="2805838"/>
          <a:ext cx="624123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99AFEEF5-0BBE-4277-8169-0FA4F4795E35}">
      <dsp:nvSpPr>
        <dsp:cNvPr id="0" name=""/>
        <dsp:cNvSpPr/>
      </dsp:nvSpPr>
      <dsp:spPr>
        <a:xfrm>
          <a:off x="1677330" y="2832285"/>
          <a:ext cx="6124207" cy="528935"/>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fr-FR" sz="1800" b="1" u="sng" kern="1200" dirty="0" err="1">
              <a:latin typeface="Arial" panose="020B0604020202020204" pitchFamily="34" charset="0"/>
              <a:cs typeface="Arial" panose="020B0604020202020204" pitchFamily="34" charset="0"/>
            </a:rPr>
            <a:t>entrusts</a:t>
          </a:r>
          <a:r>
            <a:rPr lang="fr-FR" sz="1800" b="0" kern="1200" dirty="0">
              <a:latin typeface="Arial" panose="020B0604020202020204" pitchFamily="34" charset="0"/>
              <a:cs typeface="Arial" panose="020B0604020202020204" pitchFamily="34" charset="0"/>
            </a:rPr>
            <a:t> the </a:t>
          </a:r>
          <a:r>
            <a:rPr lang="fr-FR" sz="1800" b="0" kern="1200" dirty="0" err="1">
              <a:latin typeface="Arial" panose="020B0604020202020204" pitchFamily="34" charset="0"/>
              <a:cs typeface="Arial" panose="020B0604020202020204" pitchFamily="34" charset="0"/>
            </a:rPr>
            <a:t>operation</a:t>
          </a:r>
          <a:r>
            <a:rPr lang="fr-FR" sz="1800" b="0" kern="1200" dirty="0">
              <a:latin typeface="Arial" panose="020B0604020202020204" pitchFamily="34" charset="0"/>
              <a:cs typeface="Arial" panose="020B0604020202020204" pitchFamily="34" charset="0"/>
            </a:rPr>
            <a:t> of the network to </a:t>
          </a:r>
          <a:r>
            <a:rPr lang="fr-FR" sz="1800" b="1" u="sng" kern="1200" dirty="0">
              <a:latin typeface="Arial" panose="020B0604020202020204" pitchFamily="34" charset="0"/>
              <a:cs typeface="Arial" panose="020B0604020202020204" pitchFamily="34" charset="0"/>
            </a:rPr>
            <a:t>transport </a:t>
          </a:r>
          <a:r>
            <a:rPr lang="fr-FR" sz="1800" b="1" u="sng" kern="1200" dirty="0" err="1">
              <a:latin typeface="Arial" panose="020B0604020202020204" pitchFamily="34" charset="0"/>
              <a:cs typeface="Arial" panose="020B0604020202020204" pitchFamily="34" charset="0"/>
            </a:rPr>
            <a:t>companies</a:t>
          </a:r>
          <a:r>
            <a:rPr lang="fr-FR" sz="1800" b="1" kern="1200" dirty="0">
              <a:latin typeface="Arial" panose="020B0604020202020204" pitchFamily="34" charset="0"/>
              <a:cs typeface="Arial" panose="020B0604020202020204" pitchFamily="34" charset="0"/>
            </a:rPr>
            <a:t> </a:t>
          </a:r>
          <a:r>
            <a:rPr lang="fr-FR" sz="1800" b="0" kern="1200" dirty="0">
              <a:latin typeface="Arial" panose="020B0604020202020204" pitchFamily="34" charset="0"/>
              <a:cs typeface="Arial" panose="020B0604020202020204" pitchFamily="34" charset="0"/>
            </a:rPr>
            <a:t>by setting </a:t>
          </a:r>
          <a:r>
            <a:rPr lang="fr-FR" sz="1800" b="1" u="sng" kern="1200" dirty="0">
              <a:latin typeface="Arial" panose="020B0604020202020204" pitchFamily="34" charset="0"/>
              <a:cs typeface="Arial" panose="020B0604020202020204" pitchFamily="34" charset="0"/>
            </a:rPr>
            <a:t>objectives</a:t>
          </a:r>
        </a:p>
      </dsp:txBody>
      <dsp:txXfrm>
        <a:off x="1677330" y="2832285"/>
        <a:ext cx="6124207" cy="528935"/>
      </dsp:txXfrm>
    </dsp:sp>
    <dsp:sp modelId="{54AC0DC9-4ECE-4109-8E4F-69D0CA8FB20C}">
      <dsp:nvSpPr>
        <dsp:cNvPr id="0" name=""/>
        <dsp:cNvSpPr/>
      </dsp:nvSpPr>
      <dsp:spPr>
        <a:xfrm>
          <a:off x="1560307" y="3361220"/>
          <a:ext cx="624123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8E618D51-36FC-450B-A596-B13DF0BD9E7E}">
      <dsp:nvSpPr>
        <dsp:cNvPr id="0" name=""/>
        <dsp:cNvSpPr/>
      </dsp:nvSpPr>
      <dsp:spPr>
        <a:xfrm>
          <a:off x="0" y="3387667"/>
          <a:ext cx="7801538" cy="0"/>
        </a:xfrm>
        <a:prstGeom prst="line">
          <a:avLst/>
        </a:prstGeom>
        <a:solidFill>
          <a:schemeClr val="accent5">
            <a:shade val="80000"/>
            <a:hueOff val="271263"/>
            <a:satOff val="5175"/>
            <a:lumOff val="2285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3F3119B-5E22-4503-9297-461464F8EECD}">
      <dsp:nvSpPr>
        <dsp:cNvPr id="0" name=""/>
        <dsp:cNvSpPr/>
      </dsp:nvSpPr>
      <dsp:spPr>
        <a:xfrm>
          <a:off x="0" y="3387667"/>
          <a:ext cx="1560307" cy="1692592"/>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FR" sz="2000" b="1" kern="1200" dirty="0">
              <a:highlight>
                <a:srgbClr val="C2E1F4"/>
              </a:highlight>
              <a:latin typeface="Arial" panose="020B0604020202020204" pitchFamily="34" charset="0"/>
              <a:cs typeface="Arial" panose="020B0604020202020204" pitchFamily="34" charset="0"/>
            </a:rPr>
            <a:t>Finances</a:t>
          </a:r>
        </a:p>
      </dsp:txBody>
      <dsp:txXfrm>
        <a:off x="0" y="3387667"/>
        <a:ext cx="1560307" cy="1692592"/>
      </dsp:txXfrm>
    </dsp:sp>
    <dsp:sp modelId="{DB838D74-7D02-47E1-8D30-8C95CE5C2FDF}">
      <dsp:nvSpPr>
        <dsp:cNvPr id="0" name=""/>
        <dsp:cNvSpPr/>
      </dsp:nvSpPr>
      <dsp:spPr>
        <a:xfrm>
          <a:off x="1677330" y="3464528"/>
          <a:ext cx="6124207" cy="1537218"/>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fr-FR" sz="1800" b="1" u="sng" kern="1200" dirty="0">
              <a:latin typeface="Arial" panose="020B0604020202020204" pitchFamily="34" charset="0"/>
              <a:cs typeface="Arial" panose="020B0604020202020204" pitchFamily="34" charset="0"/>
            </a:rPr>
            <a:t>the </a:t>
          </a:r>
          <a:r>
            <a:rPr lang="fr-FR" sz="1800" b="1" u="sng" kern="1200" dirty="0" err="1">
              <a:latin typeface="Arial" panose="020B0604020202020204" pitchFamily="34" charset="0"/>
              <a:cs typeface="Arial" panose="020B0604020202020204" pitchFamily="34" charset="0"/>
            </a:rPr>
            <a:t>operation</a:t>
          </a:r>
          <a:r>
            <a:rPr lang="fr-FR" sz="1800" b="1" u="sng" kern="1200" dirty="0">
              <a:latin typeface="Arial" panose="020B0604020202020204" pitchFamily="34" charset="0"/>
              <a:cs typeface="Arial" panose="020B0604020202020204" pitchFamily="34" charset="0"/>
            </a:rPr>
            <a:t> and modernisation</a:t>
          </a:r>
          <a:r>
            <a:rPr lang="fr-FR" sz="1800" b="0" u="none" kern="1200" dirty="0">
              <a:latin typeface="Arial" panose="020B0604020202020204" pitchFamily="34" charset="0"/>
              <a:cs typeface="Arial" panose="020B0604020202020204" pitchFamily="34" charset="0"/>
            </a:rPr>
            <a:t> </a:t>
          </a:r>
          <a:r>
            <a:rPr lang="fr-FR" sz="1800" b="0" kern="1200" dirty="0">
              <a:latin typeface="Arial" panose="020B0604020202020204" pitchFamily="34" charset="0"/>
              <a:cs typeface="Arial" panose="020B0604020202020204" pitchFamily="34" charset="0"/>
            </a:rPr>
            <a:t>of the public transport system</a:t>
          </a:r>
          <a:endParaRPr lang="fr-FR" sz="1800" b="0" kern="1200" dirty="0"/>
        </a:p>
      </dsp:txBody>
      <dsp:txXfrm>
        <a:off x="1677330" y="3464528"/>
        <a:ext cx="6124207" cy="1537218"/>
      </dsp:txXfrm>
    </dsp:sp>
    <dsp:sp modelId="{27966B95-9A9E-4ADB-BDBE-FDB913C086B6}">
      <dsp:nvSpPr>
        <dsp:cNvPr id="0" name=""/>
        <dsp:cNvSpPr/>
      </dsp:nvSpPr>
      <dsp:spPr>
        <a:xfrm>
          <a:off x="1560307" y="5001746"/>
          <a:ext cx="624123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C3B94A-644D-439D-B4EE-DF2BA77090E0}">
      <dsp:nvSpPr>
        <dsp:cNvPr id="0" name=""/>
        <dsp:cNvSpPr/>
      </dsp:nvSpPr>
      <dsp:spPr>
        <a:xfrm>
          <a:off x="788284" y="0"/>
          <a:ext cx="1280372" cy="675131"/>
        </a:xfrm>
        <a:prstGeom prst="roundRect">
          <a:avLst>
            <a:gd name="adj" fmla="val 10000"/>
          </a:avLst>
        </a:prstGeom>
        <a:solidFill>
          <a:srgbClr val="8AC8EE">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noProof="0" dirty="0">
              <a:latin typeface="Arial" pitchFamily="34" charset="0"/>
              <a:cs typeface="Arial" pitchFamily="34" charset="0"/>
            </a:rPr>
            <a:t>Operator operating costs</a:t>
          </a:r>
        </a:p>
      </dsp:txBody>
      <dsp:txXfrm>
        <a:off x="808058" y="19774"/>
        <a:ext cx="1240824" cy="635583"/>
      </dsp:txXfrm>
    </dsp:sp>
    <dsp:sp modelId="{A6C03E0C-A4F3-4485-8B29-FB46CFC85731}">
      <dsp:nvSpPr>
        <dsp:cNvPr id="0" name=""/>
        <dsp:cNvSpPr/>
      </dsp:nvSpPr>
      <dsp:spPr>
        <a:xfrm>
          <a:off x="2456960" y="0"/>
          <a:ext cx="1328119" cy="675131"/>
        </a:xfrm>
        <a:prstGeom prst="roundRect">
          <a:avLst>
            <a:gd name="adj" fmla="val 10000"/>
          </a:avLst>
        </a:prstGeom>
        <a:solidFill>
          <a:srgbClr val="8AC8EE">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noProof="0" dirty="0">
              <a:latin typeface="Arial" pitchFamily="34" charset="0"/>
              <a:cs typeface="Arial" pitchFamily="34" charset="0"/>
            </a:rPr>
            <a:t>Operator operating revenues</a:t>
          </a:r>
        </a:p>
      </dsp:txBody>
      <dsp:txXfrm>
        <a:off x="2476734" y="19774"/>
        <a:ext cx="1288571" cy="635583"/>
      </dsp:txXfrm>
    </dsp:sp>
    <dsp:sp modelId="{C016B4F6-E489-472A-AE98-300D1527EA4D}">
      <dsp:nvSpPr>
        <dsp:cNvPr id="0" name=""/>
        <dsp:cNvSpPr/>
      </dsp:nvSpPr>
      <dsp:spPr>
        <a:xfrm>
          <a:off x="2064575" y="2869306"/>
          <a:ext cx="506348" cy="506348"/>
        </a:xfrm>
        <a:prstGeom prst="triangle">
          <a:avLst/>
        </a:prstGeom>
        <a:solidFill>
          <a:srgbClr val="8AC8EE">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889E45-9742-4EFC-A798-3C49B99ED047}">
      <dsp:nvSpPr>
        <dsp:cNvPr id="0" name=""/>
        <dsp:cNvSpPr/>
      </dsp:nvSpPr>
      <dsp:spPr>
        <a:xfrm>
          <a:off x="798241" y="2652330"/>
          <a:ext cx="3039017" cy="212508"/>
        </a:xfrm>
        <a:prstGeom prst="rect">
          <a:avLst/>
        </a:prstGeom>
        <a:solidFill>
          <a:srgbClr val="8AC8EE">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73B433-FA54-4083-84FD-30F694FD5A61}">
      <dsp:nvSpPr>
        <dsp:cNvPr id="0" name=""/>
        <dsp:cNvSpPr/>
      </dsp:nvSpPr>
      <dsp:spPr>
        <a:xfrm>
          <a:off x="826294" y="2068644"/>
          <a:ext cx="1212539" cy="5649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11175">
            <a:lnSpc>
              <a:spcPct val="90000"/>
            </a:lnSpc>
            <a:spcBef>
              <a:spcPct val="0"/>
            </a:spcBef>
            <a:spcAft>
              <a:spcPct val="35000"/>
            </a:spcAft>
            <a:buNone/>
          </a:pPr>
          <a:r>
            <a:rPr lang="en-GB" sz="1150" kern="1200" noProof="0" dirty="0">
              <a:latin typeface="Arial" pitchFamily="34" charset="0"/>
              <a:cs typeface="Arial" pitchFamily="34" charset="0"/>
            </a:rPr>
            <a:t>Financial fees and amortisation</a:t>
          </a:r>
        </a:p>
      </dsp:txBody>
      <dsp:txXfrm>
        <a:off x="853871" y="2096221"/>
        <a:ext cx="1157385" cy="509765"/>
      </dsp:txXfrm>
    </dsp:sp>
    <dsp:sp modelId="{4DB3E9C8-70E0-4CA9-8CEE-D41B38C41CCD}">
      <dsp:nvSpPr>
        <dsp:cNvPr id="0" name=""/>
        <dsp:cNvSpPr/>
      </dsp:nvSpPr>
      <dsp:spPr>
        <a:xfrm>
          <a:off x="806154" y="1478299"/>
          <a:ext cx="1212539" cy="5649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97840">
            <a:lnSpc>
              <a:spcPct val="90000"/>
            </a:lnSpc>
            <a:spcBef>
              <a:spcPct val="0"/>
            </a:spcBef>
            <a:spcAft>
              <a:spcPct val="35000"/>
            </a:spcAft>
            <a:buNone/>
          </a:pPr>
          <a:r>
            <a:rPr lang="en-GB" sz="1120" kern="1200" noProof="0" dirty="0">
              <a:latin typeface="Arial" pitchFamily="34" charset="0"/>
              <a:cs typeface="Arial" pitchFamily="34" charset="0"/>
            </a:rPr>
            <a:t>Material and infrastructure maintenance (RATP) </a:t>
          </a:r>
        </a:p>
      </dsp:txBody>
      <dsp:txXfrm>
        <a:off x="833731" y="1505876"/>
        <a:ext cx="1157385" cy="509765"/>
      </dsp:txXfrm>
    </dsp:sp>
    <dsp:sp modelId="{3677312F-26BF-48BC-806C-2D7480C4609B}">
      <dsp:nvSpPr>
        <dsp:cNvPr id="0" name=""/>
        <dsp:cNvSpPr/>
      </dsp:nvSpPr>
      <dsp:spPr>
        <a:xfrm>
          <a:off x="806148" y="861441"/>
          <a:ext cx="1212539" cy="5649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97840">
            <a:lnSpc>
              <a:spcPct val="90000"/>
            </a:lnSpc>
            <a:spcBef>
              <a:spcPct val="0"/>
            </a:spcBef>
            <a:spcAft>
              <a:spcPct val="35000"/>
            </a:spcAft>
            <a:buNone/>
          </a:pPr>
          <a:r>
            <a:rPr lang="fr-FR" sz="1120" kern="1200" dirty="0">
              <a:latin typeface="Arial" pitchFamily="34" charset="0"/>
              <a:cs typeface="Arial" pitchFamily="34" charset="0"/>
            </a:rPr>
            <a:t>Running of networks</a:t>
          </a:r>
        </a:p>
      </dsp:txBody>
      <dsp:txXfrm>
        <a:off x="833725" y="889018"/>
        <a:ext cx="1157385" cy="509765"/>
      </dsp:txXfrm>
    </dsp:sp>
    <dsp:sp modelId="{74D07AB3-1FFB-4B67-AD34-0A6002A66101}">
      <dsp:nvSpPr>
        <dsp:cNvPr id="0" name=""/>
        <dsp:cNvSpPr/>
      </dsp:nvSpPr>
      <dsp:spPr>
        <a:xfrm>
          <a:off x="2538515" y="1999483"/>
          <a:ext cx="1212539" cy="5649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11175">
            <a:lnSpc>
              <a:spcPct val="90000"/>
            </a:lnSpc>
            <a:spcBef>
              <a:spcPct val="0"/>
            </a:spcBef>
            <a:spcAft>
              <a:spcPct val="35000"/>
            </a:spcAft>
            <a:buNone/>
          </a:pPr>
          <a:r>
            <a:rPr lang="en-GB" sz="1150" kern="1200" noProof="0" dirty="0">
              <a:latin typeface="Arial" pitchFamily="34" charset="0"/>
              <a:cs typeface="Arial" pitchFamily="34" charset="0"/>
            </a:rPr>
            <a:t>Others (advertising…) </a:t>
          </a:r>
        </a:p>
      </dsp:txBody>
      <dsp:txXfrm>
        <a:off x="2566092" y="2027060"/>
        <a:ext cx="1157385" cy="509765"/>
      </dsp:txXfrm>
    </dsp:sp>
    <dsp:sp modelId="{85ADBCDE-7C75-40C4-83C1-BB8111976097}">
      <dsp:nvSpPr>
        <dsp:cNvPr id="0" name=""/>
        <dsp:cNvSpPr/>
      </dsp:nvSpPr>
      <dsp:spPr>
        <a:xfrm>
          <a:off x="2561694" y="885385"/>
          <a:ext cx="1176560" cy="107944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11175">
            <a:lnSpc>
              <a:spcPct val="90000"/>
            </a:lnSpc>
            <a:spcBef>
              <a:spcPct val="0"/>
            </a:spcBef>
            <a:spcAft>
              <a:spcPct val="35000"/>
            </a:spcAft>
            <a:buNone/>
          </a:pPr>
          <a:r>
            <a:rPr lang="fr-FR" sz="1150" kern="1200" dirty="0">
              <a:latin typeface="Arial" pitchFamily="34" charset="0"/>
              <a:cs typeface="Arial" pitchFamily="34" charset="0"/>
            </a:rPr>
            <a:t>Contributions  of Ile-de-France Mobilités</a:t>
          </a:r>
        </a:p>
      </dsp:txBody>
      <dsp:txXfrm>
        <a:off x="2614388" y="938079"/>
        <a:ext cx="1071172" cy="97405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0.66936</cdr:x>
      <cdr:y>0.92797</cdr:y>
    </cdr:from>
    <cdr:to>
      <cdr:x>0.75032</cdr:x>
      <cdr:y>0.99026</cdr:y>
    </cdr:to>
    <cdr:cxnSp macro="">
      <cdr:nvCxnSpPr>
        <cdr:cNvPr id="2" name="Connecteur droit 1">
          <a:extLst xmlns:a="http://schemas.openxmlformats.org/drawingml/2006/main">
            <a:ext uri="{FF2B5EF4-FFF2-40B4-BE49-F238E27FC236}">
              <a16:creationId xmlns:a16="http://schemas.microsoft.com/office/drawing/2014/main" id="{387A9EC0-6E4A-E803-DAE7-8B585BAFF606}"/>
            </a:ext>
          </a:extLst>
        </cdr:cNvPr>
        <cdr:cNvCxnSpPr>
          <a:cxnSpLocks xmlns:a="http://schemas.openxmlformats.org/drawingml/2006/main"/>
        </cdr:cNvCxnSpPr>
      </cdr:nvCxnSpPr>
      <cdr:spPr>
        <a:xfrm xmlns:a="http://schemas.openxmlformats.org/drawingml/2006/main">
          <a:off x="3177288" y="2920099"/>
          <a:ext cx="384324" cy="196016"/>
        </a:xfrm>
        <a:prstGeom xmlns:a="http://schemas.openxmlformats.org/drawingml/2006/main" prst="line">
          <a:avLst/>
        </a:prstGeom>
        <a:noFill xmlns:a="http://schemas.openxmlformats.org/drawingml/2006/main"/>
        <a:ln xmlns:a="http://schemas.openxmlformats.org/drawingml/2006/main" w="25400" cap="flat">
          <a:solidFill>
            <a:schemeClr val="tx1">
              <a:lumMod val="50000"/>
              <a:lumOff val="50000"/>
            </a:schemeClr>
          </a:solidFill>
          <a:prstDash val="solid"/>
          <a:round/>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cxnSp>
  </cdr:relSizeAnchor>
  <cdr:relSizeAnchor xmlns:cdr="http://schemas.openxmlformats.org/drawingml/2006/chartDrawing">
    <cdr:from>
      <cdr:x>0.68372</cdr:x>
      <cdr:y>0</cdr:y>
    </cdr:from>
    <cdr:to>
      <cdr:x>0.74368</cdr:x>
      <cdr:y>0.08807</cdr:y>
    </cdr:to>
    <cdr:cxnSp macro="">
      <cdr:nvCxnSpPr>
        <cdr:cNvPr id="3" name="Connecteur droit 2">
          <a:extLst xmlns:a="http://schemas.openxmlformats.org/drawingml/2006/main">
            <a:ext uri="{FF2B5EF4-FFF2-40B4-BE49-F238E27FC236}">
              <a16:creationId xmlns:a16="http://schemas.microsoft.com/office/drawing/2014/main" id="{387A9EC0-6E4A-E803-DAE7-8B585BAFF606}"/>
            </a:ext>
          </a:extLst>
        </cdr:cNvPr>
        <cdr:cNvCxnSpPr>
          <a:cxnSpLocks xmlns:a="http://schemas.openxmlformats.org/drawingml/2006/main"/>
        </cdr:cNvCxnSpPr>
      </cdr:nvCxnSpPr>
      <cdr:spPr>
        <a:xfrm xmlns:a="http://schemas.openxmlformats.org/drawingml/2006/main" flipH="1">
          <a:off x="3245485" y="0"/>
          <a:ext cx="284597" cy="277124"/>
        </a:xfrm>
        <a:prstGeom xmlns:a="http://schemas.openxmlformats.org/drawingml/2006/main" prst="line">
          <a:avLst/>
        </a:prstGeom>
        <a:noFill xmlns:a="http://schemas.openxmlformats.org/drawingml/2006/main"/>
        <a:ln xmlns:a="http://schemas.openxmlformats.org/drawingml/2006/main" w="25400" cap="flat">
          <a:solidFill>
            <a:schemeClr val="tx1">
              <a:lumMod val="50000"/>
              <a:lumOff val="50000"/>
            </a:schemeClr>
          </a:solidFill>
          <a:prstDash val="solid"/>
          <a:round/>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9197D27-2272-437C-958F-1692D1E53F56}" type="datetimeFigureOut">
              <a:rPr lang="fr-FR" smtClean="0"/>
              <a:t>04/12/2024</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7B54302-5D8D-4321-A3F4-FB0C9CE58673}" type="slidenum">
              <a:rPr lang="fr-FR" smtClean="0"/>
              <a:t>‹N°›</a:t>
            </a:fld>
            <a:endParaRPr lang="fr-FR"/>
          </a:p>
        </p:txBody>
      </p:sp>
    </p:spTree>
    <p:extLst>
      <p:ext uri="{BB962C8B-B14F-4D97-AF65-F5344CB8AC3E}">
        <p14:creationId xmlns:p14="http://schemas.microsoft.com/office/powerpoint/2010/main" val="1571970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Hello, </a:t>
            </a:r>
            <a:r>
              <a:rPr lang="fr-FR" dirty="0" err="1"/>
              <a:t>I’m</a:t>
            </a:r>
            <a:r>
              <a:rPr lang="fr-FR" dirty="0"/>
              <a:t> XXXXXXX of IDFM and I </a:t>
            </a:r>
            <a:r>
              <a:rPr lang="fr-FR" dirty="0" err="1"/>
              <a:t>introduce</a:t>
            </a:r>
            <a:r>
              <a:rPr lang="fr-FR" dirty="0"/>
              <a:t> </a:t>
            </a:r>
            <a:r>
              <a:rPr lang="fr-FR" dirty="0" err="1"/>
              <a:t>you</a:t>
            </a:r>
            <a:r>
              <a:rPr lang="fr-FR" dirty="0"/>
              <a:t> IDFM </a:t>
            </a:r>
            <a:endParaRPr lang="de-DE" dirty="0"/>
          </a:p>
          <a:p>
            <a:endParaRPr lang="fr-FR" dirty="0"/>
          </a:p>
        </p:txBody>
      </p:sp>
      <p:sp>
        <p:nvSpPr>
          <p:cNvPr id="4" name="Espace réservé du numéro de diapositive 3"/>
          <p:cNvSpPr>
            <a:spLocks noGrp="1"/>
          </p:cNvSpPr>
          <p:nvPr>
            <p:ph type="sldNum" sz="quarter" idx="5"/>
          </p:nvPr>
        </p:nvSpPr>
        <p:spPr/>
        <p:txBody>
          <a:bodyPr/>
          <a:lstStyle/>
          <a:p>
            <a:fld id="{D7B54302-5D8D-4321-A3F4-FB0C9CE58673}" type="slidenum">
              <a:rPr lang="fr-FR" smtClean="0"/>
              <a:t>1</a:t>
            </a:fld>
            <a:endParaRPr lang="fr-FR"/>
          </a:p>
        </p:txBody>
      </p:sp>
    </p:spTree>
    <p:extLst>
      <p:ext uri="{BB962C8B-B14F-4D97-AF65-F5344CB8AC3E}">
        <p14:creationId xmlns:p14="http://schemas.microsoft.com/office/powerpoint/2010/main" val="13699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dirty="0"/>
              <a:t>A positive impact on pollution levels:</a:t>
            </a:r>
          </a:p>
          <a:p>
            <a:endParaRPr lang="en-GB" dirty="0"/>
          </a:p>
          <a:p>
            <a:pPr marL="285750" indent="-285750">
              <a:buFont typeface="Wingdings" panose="05000000000000000000" pitchFamily="2" charset="2"/>
              <a:buChar char="§"/>
            </a:pPr>
            <a:r>
              <a:rPr lang="en-GB" sz="2000" b="1" dirty="0"/>
              <a:t>-13%  </a:t>
            </a:r>
            <a:r>
              <a:rPr lang="en-GB" dirty="0"/>
              <a:t>: evolution of CO</a:t>
            </a:r>
            <a:r>
              <a:rPr lang="en-GB" baseline="-25000" dirty="0"/>
              <a:t>2</a:t>
            </a:r>
            <a:r>
              <a:rPr lang="en-GB" dirty="0"/>
              <a:t> emission between 2010 and 2019 from road transportation</a:t>
            </a:r>
          </a:p>
          <a:p>
            <a:pPr marL="285750" indent="-285750">
              <a:buFont typeface="Wingdings" panose="05000000000000000000" pitchFamily="2" charset="2"/>
              <a:buChar char="§"/>
            </a:pPr>
            <a:r>
              <a:rPr lang="en-GB" sz="2000" b="1" dirty="0"/>
              <a:t>-32%  </a:t>
            </a:r>
            <a:r>
              <a:rPr lang="en-GB" dirty="0"/>
              <a:t>: evolution NOx gas emission between 2010 and 2019 from road transportation</a:t>
            </a:r>
          </a:p>
          <a:p>
            <a:pPr marL="285750" indent="-285750">
              <a:buFont typeface="Wingdings" panose="05000000000000000000" pitchFamily="2" charset="2"/>
              <a:buChar char="§"/>
            </a:pPr>
            <a:r>
              <a:rPr lang="en-GB" sz="2000" b="1" dirty="0"/>
              <a:t>-17%  </a:t>
            </a:r>
            <a:r>
              <a:rPr lang="en-GB" dirty="0"/>
              <a:t>: evolution PM10 gas emission between 2010 and 2019</a:t>
            </a:r>
          </a:p>
          <a:p>
            <a:endParaRPr lang="en-GB" dirty="0"/>
          </a:p>
        </p:txBody>
      </p:sp>
      <p:sp>
        <p:nvSpPr>
          <p:cNvPr id="4" name="Slide Number Placeholder 3"/>
          <p:cNvSpPr>
            <a:spLocks noGrp="1"/>
          </p:cNvSpPr>
          <p:nvPr>
            <p:ph type="sldNum" sz="quarter" idx="5"/>
          </p:nvPr>
        </p:nvSpPr>
        <p:spPr/>
        <p:txBody>
          <a:bodyPr/>
          <a:lstStyle/>
          <a:p>
            <a:fld id="{49EE2883-69E7-404C-B368-67B5B7C0B1FB}" type="slidenum">
              <a:rPr lang="fr-FR" smtClean="0"/>
              <a:t>11</a:t>
            </a:fld>
            <a:endParaRPr lang="fr-FR"/>
          </a:p>
        </p:txBody>
      </p:sp>
    </p:spTree>
    <p:extLst>
      <p:ext uri="{BB962C8B-B14F-4D97-AF65-F5344CB8AC3E}">
        <p14:creationId xmlns:p14="http://schemas.microsoft.com/office/powerpoint/2010/main" val="508186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a date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06/07/2017</a:t>
            </a:r>
          </a:p>
        </p:txBody>
      </p:sp>
      <p:sp>
        <p:nvSpPr>
          <p:cNvPr id="5" name="Espace réservé du pied de page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3B7A7-93CB-4575-9EF0-2BD755886D8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952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31 members compose the board of executives, among which :</a:t>
            </a:r>
          </a:p>
          <a:p>
            <a:pPr marL="177742" marR="0" lvl="0" indent="-177742"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région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IDF which is in the majority</a:t>
            </a:r>
          </a:p>
          <a:p>
            <a:pPr marL="177742" marR="0" lvl="0" indent="-177742"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Paris</a:t>
            </a:r>
          </a:p>
          <a:p>
            <a:pPr marL="177742" marR="0" lvl="0" indent="-177742"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And the 7 departments of IDF</a:t>
            </a:r>
          </a:p>
          <a:p>
            <a:pPr marL="177742" marR="0" lvl="0" indent="-177742"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 members representing local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intermunicipalities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as public transport concern their territories as well, and the Chamber of Commerce and Industry, as public transportation plays a key role in the local economy. </a:t>
            </a:r>
          </a:p>
          <a:p>
            <a:pPr marL="177742" marR="0" lvl="0" indent="-177742"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Since 2020 : 1 member representing associations users</a:t>
            </a:r>
          </a:p>
          <a:p>
            <a:pPr marL="177742" marR="0" lvl="0" indent="-177742"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9 local authorities are required, as members, to pay statutory contributions to IDFM. The amount of these yearly contributions is decided by IDFM’s board of executives. The share due by each local authority relies on IDFM’s status : 51% for the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Région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IDF, 30% for the city of Paris and 19% dispatched among the 7 departments.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IDFM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 100% public local administration (EPA) with an independent and stable governance since 2005. </a:t>
            </a:r>
            <a:r>
              <a:rPr kumimoji="0" lang="en-GB" sz="1200" b="0" i="0" u="none" strike="noStrike" kern="1200" cap="none" spc="0" normalizeH="0" baseline="0" noProof="0" dirty="0">
                <a:ln>
                  <a:noFill/>
                </a:ln>
                <a:solidFill>
                  <a:srgbClr val="00B0F0"/>
                </a:solidFill>
                <a:effectLst/>
                <a:uLnTx/>
                <a:uFillTx/>
                <a:latin typeface="Calibri" panose="020F0502020204030204"/>
                <a:ea typeface="ＭＳ Ｐゴシック" pitchFamily="34" charset="-128"/>
                <a:cs typeface="+mn-cs"/>
              </a:rPr>
              <a:t>Ile-de-France </a:t>
            </a:r>
            <a:r>
              <a:rPr kumimoji="0" lang="en-GB" sz="1200" b="0" i="0" u="none" strike="noStrike" kern="1200" cap="none" spc="0" normalizeH="0" baseline="0" noProof="0" dirty="0" err="1">
                <a:ln>
                  <a:noFill/>
                </a:ln>
                <a:solidFill>
                  <a:srgbClr val="00B0F0"/>
                </a:solidFill>
                <a:effectLst/>
                <a:uLnTx/>
                <a:uFillTx/>
                <a:latin typeface="Calibri" panose="020F0502020204030204"/>
                <a:ea typeface="ＭＳ Ｐゴシック" pitchFamily="34" charset="-128"/>
                <a:cs typeface="+mn-cs"/>
              </a:rPr>
              <a:t>Mobilités</a:t>
            </a:r>
            <a:r>
              <a:rPr kumimoji="0" lang="en-GB" sz="1200" b="0" i="0" u="none" strike="noStrike" kern="1200" cap="none" spc="0" normalizeH="0" baseline="0" noProof="0" dirty="0">
                <a:ln>
                  <a:noFill/>
                </a:ln>
                <a:solidFill>
                  <a:srgbClr val="00B0F0"/>
                </a:solidFill>
                <a:effectLst/>
                <a:uLnTx/>
                <a:uFillTx/>
                <a:latin typeface="Calibri" panose="020F0502020204030204"/>
                <a:ea typeface="ＭＳ Ｐゴシック" pitchFamily="34" charset="-128"/>
                <a:cs typeface="+mn-cs"/>
              </a:rPr>
              <a:t> must respect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financial rules :IDFM</a:t>
            </a:r>
            <a:r>
              <a:rPr kumimoji="0" lang="en-GB" sz="1200" b="0" i="0" u="none" strike="noStrike" kern="1200" cap="none" spc="0" normalizeH="0" baseline="0" noProof="0" dirty="0">
                <a:ln>
                  <a:noFill/>
                </a:ln>
                <a:solidFill>
                  <a:srgbClr val="00B0F0"/>
                </a:solidFill>
                <a:effectLst/>
                <a:uLnTx/>
                <a:uFillTx/>
                <a:latin typeface="Calibri" panose="020F0502020204030204"/>
                <a:ea typeface="ＭＳ Ｐゴシック" pitchFamily="34" charset="-128"/>
                <a:cs typeface="+mn-cs"/>
              </a:rPr>
              <a:t> is not able to approve an unbalanced budget or be in a « bankruptcy » position. We are controlled by a public audit authority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B0F0"/>
                </a:solidFill>
                <a:effectLst/>
                <a:uLnTx/>
                <a:uFillTx/>
                <a:latin typeface="Calibri" panose="020F0502020204030204"/>
                <a:ea typeface="+mn-ea"/>
                <a:cs typeface="+mn-cs"/>
              </a:rPr>
              <a:t>for all these reasons (strong operating environment, added to the economic growth of the area, the importance of IDFM and its past successful financial negotiations with the Government), </a:t>
            </a:r>
            <a:r>
              <a:rPr kumimoji="0" lang="en-US" sz="1200" b="1" i="0" u="none" strike="noStrike" kern="1200" cap="none" spc="0" normalizeH="0" baseline="0" noProof="0" dirty="0">
                <a:ln>
                  <a:noFill/>
                </a:ln>
                <a:solidFill>
                  <a:srgbClr val="00B0F0"/>
                </a:solidFill>
                <a:effectLst/>
                <a:uLnTx/>
                <a:uFillTx/>
                <a:latin typeface="Calibri" panose="020F0502020204030204"/>
                <a:ea typeface="+mn-ea"/>
                <a:cs typeface="+mn-cs"/>
              </a:rPr>
              <a:t>led Moody’s to let unchanged its long and short term rating, Aa2 /P-1, in July 2020</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D7B54302-5D8D-4321-A3F4-FB0C9CE58673}" type="slidenum">
              <a:rPr lang="fr-FR" smtClean="0"/>
              <a:t>13</a:t>
            </a:fld>
            <a:endParaRPr lang="fr-FR"/>
          </a:p>
        </p:txBody>
      </p:sp>
    </p:spTree>
    <p:extLst>
      <p:ext uri="{BB962C8B-B14F-4D97-AF65-F5344CB8AC3E}">
        <p14:creationId xmlns:p14="http://schemas.microsoft.com/office/powerpoint/2010/main" val="3777371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and to finish this part, slide 17, </a:t>
            </a: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 first graph </a:t>
            </a:r>
            <a:r>
              <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shows the evolution of the IDFM debt</a:t>
            </a:r>
            <a:endPar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Benefitting from dynamic revenues Ile-de-France </a:t>
            </a:r>
            <a:r>
              <a:rPr kumimoji="0" lang="en-GB"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Mobilités</a:t>
            </a: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did not have to start  borrowing until 2012.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Due to an acceleration in investments, borrowing became a necessity, the first lender was EIB.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We rapidly diversified our financing sources with others banks.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In 2018, IDFM launched its EMTN program and issued its inaugural bond in April 2019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benchmark at 15yrs. More than 2.3bn EUR of interests were collected from around 70 investors. )</a:t>
            </a:r>
          </a:p>
          <a:p>
            <a:pPr marL="0" marR="0" lvl="0" indent="0" algn="just" defTabSz="947958"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In 2021, Ile de France </a:t>
            </a:r>
            <a:r>
              <a:rPr kumimoji="0" lang="en-GB"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Mobilités</a:t>
            </a: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continues to diversify its sources of financing with bank loans for 550 M €, 2 private placements for 155 M € and the green bond issue for 1500 M € in May and November.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More than 3.1bn EUR of interests were collected from around 115 investors. </a:t>
            </a: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 second graph </a:t>
            </a:r>
            <a:r>
              <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shows the evolution of r</a:t>
            </a:r>
            <a:r>
              <a:rPr kumimoji="0" lang="en-GB" sz="1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atios</a:t>
            </a:r>
            <a:endPar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 green curve shows the investments self financing ratio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 blue curve shows the deleveraging capacity.</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it indicates how many years of income are needed to repay the outstanding debt. it is 4 years; which is very low</a:t>
            </a:r>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these two ratios reach good levels in 2020 despite the crisis.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In 2021, IDFM will cover its financing needs mainly with a Green Bond and secondarily with other sources of financing (commercial banks and private placements)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(In 2016, Ile de France’s deleveraging capacity bounced following the instauration of a single flat fare, exceptionally covered by provisions write-offs, whereas provisions write-offs are not taken into account in this ratio. The latter returned to a performant level from 2017 onward, when IDFM found new revenues in order to cover this measure.   In 2019, the deleveraging capacity reaches 4 years.)</a:t>
            </a:r>
          </a:p>
          <a:p>
            <a:endParaRPr lang="fr-FR" dirty="0"/>
          </a:p>
        </p:txBody>
      </p:sp>
      <p:sp>
        <p:nvSpPr>
          <p:cNvPr id="4" name="Espace réservé du numéro de diapositive 3"/>
          <p:cNvSpPr>
            <a:spLocks noGrp="1"/>
          </p:cNvSpPr>
          <p:nvPr>
            <p:ph type="sldNum" sz="quarter" idx="5"/>
          </p:nvPr>
        </p:nvSpPr>
        <p:spPr/>
        <p:txBody>
          <a:bodyPr/>
          <a:lstStyle/>
          <a:p>
            <a:fld id="{D7B54302-5D8D-4321-A3F4-FB0C9CE58673}" type="slidenum">
              <a:rPr lang="fr-FR" smtClean="0"/>
              <a:t>14</a:t>
            </a:fld>
            <a:endParaRPr lang="fr-FR"/>
          </a:p>
        </p:txBody>
      </p:sp>
    </p:spTree>
    <p:extLst>
      <p:ext uri="{BB962C8B-B14F-4D97-AF65-F5344CB8AC3E}">
        <p14:creationId xmlns:p14="http://schemas.microsoft.com/office/powerpoint/2010/main" val="549282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47958" rtl="0" eaLnBrk="1" fontAlgn="auto" latinLnBrk="0" hangingPunct="1">
              <a:lnSpc>
                <a:spcPct val="100000"/>
              </a:lnSpc>
              <a:spcBef>
                <a:spcPts val="0"/>
              </a:spcBef>
              <a:spcAft>
                <a:spcPts val="0"/>
              </a:spcAft>
              <a:buClrTx/>
              <a:buSzTx/>
              <a:buFontTx/>
              <a:buNone/>
              <a:tabLst/>
              <a:defRPr/>
            </a:pPr>
            <a:r>
              <a:rPr lang="fr-FR" dirty="0" err="1"/>
              <a:t>We</a:t>
            </a:r>
            <a:r>
              <a:rPr lang="fr-FR" dirty="0"/>
              <a:t> </a:t>
            </a:r>
            <a:r>
              <a:rPr lang="fr-FR" dirty="0" err="1"/>
              <a:t>will</a:t>
            </a:r>
            <a:r>
              <a:rPr lang="fr-FR" dirty="0"/>
              <a:t> </a:t>
            </a:r>
            <a:r>
              <a:rPr lang="fr-FR" dirty="0" err="1"/>
              <a:t>begin</a:t>
            </a:r>
            <a:r>
              <a:rPr lang="fr-FR" dirty="0"/>
              <a:t> </a:t>
            </a:r>
            <a:r>
              <a:rPr lang="fr-FR" dirty="0" err="1"/>
              <a:t>with</a:t>
            </a:r>
            <a:r>
              <a:rPr lang="fr-FR" dirty="0"/>
              <a:t> an </a:t>
            </a:r>
            <a:r>
              <a:rPr lang="fr-FR" dirty="0" err="1"/>
              <a:t>overview</a:t>
            </a:r>
            <a:r>
              <a:rPr lang="fr-FR" dirty="0"/>
              <a:t> of public transports’ exploitation </a:t>
            </a:r>
            <a:r>
              <a:rPr lang="fr-FR" dirty="0" err="1"/>
              <a:t>costs</a:t>
            </a:r>
            <a:r>
              <a:rPr lang="fr-FR" dirty="0"/>
              <a:t> and the </a:t>
            </a:r>
            <a:r>
              <a:rPr lang="fr-FR" dirty="0" err="1"/>
              <a:t>way</a:t>
            </a:r>
            <a:r>
              <a:rPr lang="fr-FR" dirty="0"/>
              <a:t> </a:t>
            </a:r>
            <a:r>
              <a:rPr lang="fr-FR" dirty="0" err="1"/>
              <a:t>they</a:t>
            </a:r>
            <a:r>
              <a:rPr lang="fr-FR" dirty="0"/>
              <a:t> are </a:t>
            </a:r>
            <a:r>
              <a:rPr lang="fr-FR" dirty="0" err="1"/>
              <a:t>financed</a:t>
            </a:r>
            <a:r>
              <a:rPr lang="fr-FR" dirty="0"/>
              <a:t> </a:t>
            </a:r>
          </a:p>
          <a:p>
            <a:pPr defTabSz="947958" eaLnBrk="1" fontAlgn="auto" hangingPunct="1">
              <a:spcBef>
                <a:spcPts val="0"/>
              </a:spcBef>
              <a:spcAft>
                <a:spcPts val="0"/>
              </a:spcAft>
              <a:defRPr/>
            </a:pPr>
            <a:endParaRPr lang="en-GB" dirty="0">
              <a:latin typeface="Arial" pitchFamily="34" charset="0"/>
              <a:cs typeface="Arial" pitchFamily="34" charset="0"/>
            </a:endParaRPr>
          </a:p>
          <a:p>
            <a:pPr defTabSz="947958" eaLnBrk="1" fontAlgn="auto" hangingPunct="1">
              <a:spcBef>
                <a:spcPts val="0"/>
              </a:spcBef>
              <a:spcAft>
                <a:spcPts val="0"/>
              </a:spcAft>
              <a:defRPr/>
            </a:pPr>
            <a:r>
              <a:rPr lang="en-GB" dirty="0">
                <a:latin typeface="Arial" pitchFamily="34" charset="0"/>
                <a:cs typeface="Arial" pitchFamily="34" charset="0"/>
              </a:rPr>
              <a:t>On the slide 12, you can see that the Total cost of transport operation amounts to more than 10,7 Bn€ in 2020</a:t>
            </a:r>
          </a:p>
          <a:p>
            <a:pPr defTabSz="947958" eaLnBrk="1" fontAlgn="auto" hangingPunct="1">
              <a:spcBef>
                <a:spcPts val="0"/>
              </a:spcBef>
              <a:spcAft>
                <a:spcPts val="0"/>
              </a:spcAft>
              <a:defRPr/>
            </a:pPr>
            <a:r>
              <a:rPr lang="en-GB" dirty="0">
                <a:latin typeface="Arial" pitchFamily="34" charset="0"/>
                <a:cs typeface="Arial" pitchFamily="34" charset="0"/>
              </a:rPr>
              <a:t>There are 3 main income sources:</a:t>
            </a:r>
          </a:p>
          <a:p>
            <a:pPr marL="177742" indent="-177742" defTabSz="947958" eaLnBrk="1" fontAlgn="auto" hangingPunct="1">
              <a:spcBef>
                <a:spcPts val="0"/>
              </a:spcBef>
              <a:spcAft>
                <a:spcPts val="0"/>
              </a:spcAft>
              <a:buFontTx/>
              <a:buChar char="-"/>
              <a:defRPr/>
            </a:pPr>
            <a:r>
              <a:rPr lang="en-GB" dirty="0">
                <a:latin typeface="Arial" pitchFamily="34" charset="0"/>
                <a:cs typeface="Arial" pitchFamily="34" charset="0"/>
              </a:rPr>
              <a:t>Transport tax 4,6 bn€</a:t>
            </a:r>
          </a:p>
          <a:p>
            <a:pPr defTabSz="947958" eaLnBrk="1" fontAlgn="auto" hangingPunct="1">
              <a:spcBef>
                <a:spcPts val="0"/>
              </a:spcBef>
              <a:spcAft>
                <a:spcPts val="0"/>
              </a:spcAft>
              <a:defRPr/>
            </a:pPr>
            <a:r>
              <a:rPr lang="en-GB" dirty="0">
                <a:latin typeface="Arial" pitchFamily="34" charset="0"/>
                <a:cs typeface="Arial" pitchFamily="34" charset="0"/>
              </a:rPr>
              <a:t>France is the only European country to tax employers in areas that have a public transport network. This local tax is dedicated to the Organising Authority, in order to fund public transportation. </a:t>
            </a:r>
          </a:p>
          <a:p>
            <a:pPr defTabSz="947958" eaLnBrk="1" fontAlgn="auto" hangingPunct="1">
              <a:spcBef>
                <a:spcPts val="0"/>
              </a:spcBef>
              <a:spcAft>
                <a:spcPts val="0"/>
              </a:spcAft>
              <a:defRPr/>
            </a:pPr>
            <a:r>
              <a:rPr lang="en-GB" dirty="0">
                <a:latin typeface="Arial" pitchFamily="34" charset="0"/>
                <a:cs typeface="Arial" pitchFamily="34" charset="0"/>
              </a:rPr>
              <a:t>This tax is based on aggregated payroll of each employer having more than 11 employees. As a consequence, this revenue depends on local job creations and on the level of salaries granted by employers.</a:t>
            </a:r>
          </a:p>
          <a:p>
            <a:pPr defTabSz="947958" eaLnBrk="1" fontAlgn="auto" hangingPunct="1">
              <a:spcBef>
                <a:spcPts val="0"/>
              </a:spcBef>
              <a:spcAft>
                <a:spcPts val="0"/>
              </a:spcAft>
              <a:defRPr/>
            </a:pPr>
            <a:r>
              <a:rPr lang="en-GB" dirty="0">
                <a:latin typeface="Arial" pitchFamily="34" charset="0"/>
                <a:cs typeface="Arial" pitchFamily="34" charset="0"/>
              </a:rPr>
              <a:t>The applicable rate depends on the location of employees’ workplace. </a:t>
            </a:r>
          </a:p>
          <a:p>
            <a:pPr marL="177742" indent="-177742" defTabSz="947958" eaLnBrk="1" fontAlgn="auto" hangingPunct="1">
              <a:spcBef>
                <a:spcPts val="0"/>
              </a:spcBef>
              <a:spcAft>
                <a:spcPts val="0"/>
              </a:spcAft>
              <a:buFontTx/>
              <a:buChar char="-"/>
              <a:defRPr/>
            </a:pPr>
            <a:endParaRPr lang="en-GB" dirty="0">
              <a:latin typeface="Arial" pitchFamily="34" charset="0"/>
              <a:cs typeface="Arial" pitchFamily="34" charset="0"/>
            </a:endParaRPr>
          </a:p>
          <a:p>
            <a:pPr defTabSz="947958" eaLnBrk="1" fontAlgn="auto" hangingPunct="1">
              <a:spcBef>
                <a:spcPts val="0"/>
              </a:spcBef>
              <a:spcAft>
                <a:spcPts val="0"/>
              </a:spcAft>
              <a:defRPr/>
            </a:pPr>
            <a:r>
              <a:rPr lang="en-GB" dirty="0">
                <a:latin typeface="Arial" pitchFamily="34" charset="0"/>
                <a:cs typeface="Arial" pitchFamily="34" charset="0"/>
              </a:rPr>
              <a:t>- Secondly, Fare revenues  about 3bn€  include the price paid by passengers, part of the subscriptions paid by the employers and  some public subsidies for social fares. </a:t>
            </a:r>
          </a:p>
          <a:p>
            <a:pPr marL="177742" indent="-177742" defTabSz="947958" eaLnBrk="1" fontAlgn="auto" hangingPunct="1">
              <a:spcBef>
                <a:spcPts val="0"/>
              </a:spcBef>
              <a:spcAft>
                <a:spcPts val="0"/>
              </a:spcAft>
              <a:buFontTx/>
              <a:buChar char="-"/>
              <a:defRPr/>
            </a:pPr>
            <a:r>
              <a:rPr lang="en-GB" dirty="0">
                <a:latin typeface="Arial" pitchFamily="34" charset="0"/>
                <a:cs typeface="Arial" pitchFamily="34" charset="0"/>
              </a:rPr>
              <a:t>Finally, Public subsidies: 1,9 bn€ paid by local authorities members of IDFM or French state for school transport</a:t>
            </a:r>
          </a:p>
          <a:p>
            <a:pPr marL="177742" indent="-177742" defTabSz="947958" eaLnBrk="1" fontAlgn="auto" hangingPunct="1">
              <a:spcBef>
                <a:spcPts val="0"/>
              </a:spcBef>
              <a:spcAft>
                <a:spcPts val="0"/>
              </a:spcAft>
              <a:buFontTx/>
              <a:buChar char="-"/>
              <a:defRPr/>
            </a:pPr>
            <a:endParaRPr lang="en-GB" dirty="0">
              <a:latin typeface="Arial" pitchFamily="34" charset="0"/>
              <a:cs typeface="Arial" pitchFamily="34" charset="0"/>
            </a:endParaRPr>
          </a:p>
          <a:p>
            <a:pPr defTabSz="947958" eaLnBrk="1" fontAlgn="auto" hangingPunct="1">
              <a:spcBef>
                <a:spcPts val="0"/>
              </a:spcBef>
              <a:spcAft>
                <a:spcPts val="0"/>
              </a:spcAft>
              <a:defRPr/>
            </a:pPr>
            <a:r>
              <a:rPr lang="en-GB" dirty="0">
                <a:latin typeface="Arial" pitchFamily="34" charset="0"/>
                <a:cs typeface="Arial" pitchFamily="34" charset="0"/>
              </a:rPr>
              <a:t>In the end travellers pay only 18% of the resources,</a:t>
            </a:r>
            <a:r>
              <a:rPr lang="en-US" dirty="0">
                <a:latin typeface="Arial" pitchFamily="34" charset="0"/>
                <a:cs typeface="Arial" pitchFamily="34" charset="0"/>
              </a:rPr>
              <a:t> a very low rate compared to our European neighbors,</a:t>
            </a:r>
            <a:r>
              <a:rPr lang="en-GB" dirty="0">
                <a:latin typeface="Arial" pitchFamily="34" charset="0"/>
                <a:cs typeface="Arial" pitchFamily="34" charset="0"/>
              </a:rPr>
              <a:t> and employers pay 50%</a:t>
            </a:r>
          </a:p>
          <a:p>
            <a:pPr marL="177742" indent="-177742" defTabSz="947958" eaLnBrk="1" fontAlgn="auto" hangingPunct="1">
              <a:spcBef>
                <a:spcPts val="0"/>
              </a:spcBef>
              <a:spcAft>
                <a:spcPts val="0"/>
              </a:spcAft>
              <a:buFontTx/>
              <a:buChar char="-"/>
              <a:defRPr/>
            </a:pPr>
            <a:endParaRPr lang="en-GB" dirty="0">
              <a:latin typeface="Arial" pitchFamily="34" charset="0"/>
              <a:cs typeface="Arial" pitchFamily="34" charset="0"/>
            </a:endParaRPr>
          </a:p>
          <a:p>
            <a:pPr defTabSz="947958" eaLnBrk="1" fontAlgn="auto" hangingPunct="1">
              <a:spcBef>
                <a:spcPts val="0"/>
              </a:spcBef>
              <a:spcAft>
                <a:spcPts val="0"/>
              </a:spcAft>
              <a:defRPr/>
            </a:pPr>
            <a:endParaRPr lang="en-GB" dirty="0">
              <a:latin typeface="Arial" pitchFamily="34" charset="0"/>
              <a:cs typeface="Arial" pitchFamily="34" charset="0"/>
            </a:endParaRPr>
          </a:p>
          <a:p>
            <a:pPr defTabSz="947958" eaLnBrk="1" fontAlgn="auto" hangingPunct="1">
              <a:spcBef>
                <a:spcPts val="0"/>
              </a:spcBef>
              <a:spcAft>
                <a:spcPts val="0"/>
              </a:spcAft>
              <a:defRPr/>
            </a:pPr>
            <a:r>
              <a:rPr lang="en-GB" dirty="0">
                <a:latin typeface="Arial" pitchFamily="34" charset="0"/>
                <a:cs typeface="Arial" pitchFamily="34" charset="0"/>
              </a:rPr>
              <a:t>These 10,7 bn € enable us to pay the transport operators  (among with RATP, SNCF…) and contribute to our investment expenditures</a:t>
            </a:r>
          </a:p>
          <a:p>
            <a:pPr defTabSz="947958" eaLnBrk="1" fontAlgn="auto" hangingPunct="1">
              <a:spcBef>
                <a:spcPts val="0"/>
              </a:spcBef>
              <a:spcAft>
                <a:spcPts val="0"/>
              </a:spcAft>
              <a:defRPr/>
            </a:pPr>
            <a:endParaRPr lang="en-GB" dirty="0">
              <a:latin typeface="Arial" pitchFamily="34" charset="0"/>
              <a:cs typeface="Arial" pitchFamily="34" charset="0"/>
            </a:endParaRPr>
          </a:p>
          <a:p>
            <a:r>
              <a:rPr lang="fr-FR" dirty="0"/>
              <a:t>The </a:t>
            </a:r>
            <a:r>
              <a:rPr lang="fr-FR" dirty="0" err="1"/>
              <a:t>two</a:t>
            </a:r>
            <a:r>
              <a:rPr lang="fr-FR" dirty="0"/>
              <a:t> main sources of transport </a:t>
            </a:r>
            <a:r>
              <a:rPr lang="fr-FR" dirty="0" err="1"/>
              <a:t>funding</a:t>
            </a:r>
            <a:r>
              <a:rPr lang="fr-FR" dirty="0"/>
              <a:t> are </a:t>
            </a:r>
            <a:r>
              <a:rPr lang="fr-FR" dirty="0" err="1"/>
              <a:t>strongly</a:t>
            </a:r>
            <a:r>
              <a:rPr lang="fr-FR" dirty="0"/>
              <a:t> </a:t>
            </a:r>
            <a:r>
              <a:rPr lang="fr-FR" dirty="0" err="1"/>
              <a:t>correlated</a:t>
            </a:r>
            <a:r>
              <a:rPr lang="fr-FR" dirty="0"/>
              <a:t> to </a:t>
            </a:r>
            <a:r>
              <a:rPr lang="fr-FR" dirty="0" err="1"/>
              <a:t>regional</a:t>
            </a:r>
            <a:r>
              <a:rPr lang="fr-FR" dirty="0"/>
              <a:t> </a:t>
            </a:r>
            <a:r>
              <a:rPr lang="fr-FR" dirty="0" err="1"/>
              <a:t>economic</a:t>
            </a:r>
            <a:r>
              <a:rPr lang="fr-FR" dirty="0"/>
              <a:t> </a:t>
            </a:r>
            <a:r>
              <a:rPr lang="fr-FR" dirty="0" err="1"/>
              <a:t>growth</a:t>
            </a:r>
            <a:r>
              <a:rPr lang="fr-FR" dirty="0"/>
              <a:t>.  </a:t>
            </a:r>
          </a:p>
          <a:p>
            <a:r>
              <a:rPr lang="fr-FR" dirty="0"/>
              <a:t>Important point : 30% of national GDP </a:t>
            </a:r>
            <a:r>
              <a:rPr lang="fr-FR" dirty="0" err="1"/>
              <a:t>is</a:t>
            </a:r>
            <a:r>
              <a:rPr lang="fr-FR" dirty="0"/>
              <a:t> </a:t>
            </a:r>
            <a:r>
              <a:rPr lang="fr-FR" dirty="0" err="1"/>
              <a:t>produced</a:t>
            </a:r>
            <a:r>
              <a:rPr lang="fr-FR" dirty="0"/>
              <a:t> on Ile de France </a:t>
            </a:r>
            <a:r>
              <a:rPr lang="fr-FR" dirty="0" err="1"/>
              <a:t>territory</a:t>
            </a:r>
            <a:r>
              <a:rPr lang="fr-FR" dirty="0"/>
              <a:t>. </a:t>
            </a:r>
            <a:r>
              <a:rPr lang="fr-FR" dirty="0" err="1"/>
              <a:t>Considering</a:t>
            </a:r>
            <a:r>
              <a:rPr lang="fr-FR" dirty="0"/>
              <a:t> </a:t>
            </a:r>
            <a:r>
              <a:rPr lang="fr-FR" dirty="0" err="1"/>
              <a:t>that</a:t>
            </a:r>
            <a:r>
              <a:rPr lang="fr-FR" dirty="0"/>
              <a:t> public transports are the main </a:t>
            </a:r>
            <a:r>
              <a:rPr lang="fr-FR" dirty="0" err="1"/>
              <a:t>means</a:t>
            </a:r>
            <a:r>
              <a:rPr lang="fr-FR" dirty="0"/>
              <a:t> of transportation for 43% of </a:t>
            </a:r>
            <a:r>
              <a:rPr lang="fr-FR" dirty="0" err="1"/>
              <a:t>working</a:t>
            </a:r>
            <a:r>
              <a:rPr lang="fr-FR" dirty="0"/>
              <a:t> people in the area, IDFM has a </a:t>
            </a:r>
            <a:r>
              <a:rPr lang="fr-FR" dirty="0" err="1"/>
              <a:t>keyrole</a:t>
            </a:r>
            <a:r>
              <a:rPr lang="fr-FR" dirty="0"/>
              <a:t> in the local and the national </a:t>
            </a:r>
            <a:r>
              <a:rPr lang="fr-FR" dirty="0" err="1"/>
              <a:t>economy</a:t>
            </a:r>
            <a:r>
              <a:rPr lang="fr-FR" dirty="0"/>
              <a:t> by extension. For </a:t>
            </a:r>
            <a:r>
              <a:rPr lang="fr-FR" dirty="0" err="1"/>
              <a:t>this</a:t>
            </a:r>
            <a:r>
              <a:rPr lang="fr-FR" dirty="0"/>
              <a:t> </a:t>
            </a:r>
            <a:r>
              <a:rPr lang="fr-FR" dirty="0" err="1"/>
              <a:t>reason</a:t>
            </a:r>
            <a:r>
              <a:rPr lang="fr-FR" dirty="0"/>
              <a:t>, IDFM </a:t>
            </a:r>
            <a:r>
              <a:rPr lang="fr-FR" dirty="0" err="1"/>
              <a:t>benefits</a:t>
            </a:r>
            <a:r>
              <a:rPr lang="fr-FR" dirty="0"/>
              <a:t> </a:t>
            </a:r>
            <a:r>
              <a:rPr lang="fr-FR" dirty="0" err="1"/>
              <a:t>from</a:t>
            </a:r>
            <a:r>
              <a:rPr lang="fr-FR" dirty="0"/>
              <a:t> an </a:t>
            </a:r>
            <a:r>
              <a:rPr lang="fr-FR" b="1" dirty="0" err="1"/>
              <a:t>implicit</a:t>
            </a:r>
            <a:r>
              <a:rPr lang="fr-FR" b="1" dirty="0"/>
              <a:t> support </a:t>
            </a:r>
            <a:r>
              <a:rPr lang="fr-FR" b="1" dirty="0" err="1"/>
              <a:t>from</a:t>
            </a:r>
            <a:r>
              <a:rPr lang="fr-FR" b="1" dirty="0"/>
              <a:t> the State. </a:t>
            </a:r>
            <a:r>
              <a:rPr lang="fr-FR" dirty="0"/>
              <a:t>This enables IDFM to </a:t>
            </a:r>
            <a:r>
              <a:rPr lang="fr-FR" dirty="0" err="1"/>
              <a:t>negogiate</a:t>
            </a:r>
            <a:r>
              <a:rPr lang="fr-FR" dirty="0"/>
              <a:t> transport </a:t>
            </a:r>
            <a:r>
              <a:rPr lang="fr-FR" dirty="0" err="1"/>
              <a:t>tax</a:t>
            </a:r>
            <a:r>
              <a:rPr lang="fr-FR" dirty="0"/>
              <a:t> rates </a:t>
            </a:r>
            <a:r>
              <a:rPr lang="fr-FR" dirty="0" err="1"/>
              <a:t>hikes</a:t>
            </a:r>
            <a:r>
              <a:rPr lang="fr-FR" dirty="0"/>
              <a:t> and new </a:t>
            </a:r>
            <a:r>
              <a:rPr lang="fr-FR" dirty="0" err="1"/>
              <a:t>resources</a:t>
            </a:r>
            <a:r>
              <a:rPr lang="fr-FR" dirty="0"/>
              <a:t>, </a:t>
            </a:r>
            <a:r>
              <a:rPr lang="fr-FR" dirty="0" err="1"/>
              <a:t>when</a:t>
            </a:r>
            <a:r>
              <a:rPr lang="fr-FR" dirty="0"/>
              <a:t> </a:t>
            </a:r>
            <a:r>
              <a:rPr lang="fr-FR" dirty="0" err="1"/>
              <a:t>necessary</a:t>
            </a:r>
            <a:r>
              <a:rPr lang="fr-FR" dirty="0"/>
              <a:t>. By exemple:</a:t>
            </a:r>
          </a:p>
          <a:p>
            <a:pPr marL="171450" indent="-171450">
              <a:buFontTx/>
              <a:buChar char="-"/>
            </a:pPr>
            <a:r>
              <a:rPr lang="fr-FR" dirty="0"/>
              <a:t>In 2017, A new </a:t>
            </a:r>
            <a:r>
              <a:rPr lang="fr-FR" dirty="0" err="1"/>
              <a:t>tax</a:t>
            </a:r>
            <a:r>
              <a:rPr lang="fr-FR" dirty="0"/>
              <a:t> on </a:t>
            </a:r>
            <a:r>
              <a:rPr lang="fr-FR" dirty="0" err="1"/>
              <a:t>petroleum</a:t>
            </a:r>
            <a:r>
              <a:rPr lang="fr-FR" dirty="0"/>
              <a:t> </a:t>
            </a:r>
            <a:r>
              <a:rPr lang="fr-FR" dirty="0" err="1"/>
              <a:t>products</a:t>
            </a:r>
            <a:r>
              <a:rPr lang="fr-FR" dirty="0"/>
              <a:t> </a:t>
            </a:r>
            <a:r>
              <a:rPr lang="fr-FR" dirty="0" err="1"/>
              <a:t>sold</a:t>
            </a:r>
            <a:r>
              <a:rPr lang="fr-FR" dirty="0"/>
              <a:t> </a:t>
            </a:r>
            <a:r>
              <a:rPr lang="fr-FR" dirty="0" err="1"/>
              <a:t>within</a:t>
            </a:r>
            <a:r>
              <a:rPr lang="fr-FR" dirty="0"/>
              <a:t> the </a:t>
            </a:r>
            <a:r>
              <a:rPr lang="fr-FR" dirty="0" err="1"/>
              <a:t>region</a:t>
            </a:r>
            <a:r>
              <a:rPr lang="fr-FR" dirty="0"/>
              <a:t>, for 100 M€/</a:t>
            </a:r>
            <a:r>
              <a:rPr lang="fr-FR" dirty="0" err="1"/>
              <a:t>year</a:t>
            </a:r>
            <a:r>
              <a:rPr lang="fr-FR" dirty="0"/>
              <a:t>, to finance « </a:t>
            </a:r>
            <a:r>
              <a:rPr lang="en-GB" dirty="0">
                <a:latin typeface="Arial" pitchFamily="34" charset="0"/>
                <a:cs typeface="Arial" pitchFamily="34" charset="0"/>
              </a:rPr>
              <a:t>single fare” measure on Transit Pass. (</a:t>
            </a:r>
            <a:r>
              <a:rPr lang="fr-FR" dirty="0"/>
              <a:t>To finance a </a:t>
            </a:r>
            <a:r>
              <a:rPr lang="fr-FR" dirty="0" err="1"/>
              <a:t>based</a:t>
            </a:r>
            <a:r>
              <a:rPr lang="fr-FR" dirty="0"/>
              <a:t> on the « </a:t>
            </a:r>
            <a:r>
              <a:rPr lang="fr-FR" dirty="0" err="1"/>
              <a:t>polluter</a:t>
            </a:r>
            <a:r>
              <a:rPr lang="fr-FR" dirty="0"/>
              <a:t> pays » </a:t>
            </a:r>
            <a:r>
              <a:rPr lang="fr-FR" dirty="0" err="1"/>
              <a:t>principle</a:t>
            </a:r>
            <a:r>
              <a:rPr lang="fr-FR" dirty="0"/>
              <a:t>)</a:t>
            </a:r>
            <a:endParaRPr lang="en-GB" dirty="0">
              <a:latin typeface="Arial" pitchFamily="34" charset="0"/>
              <a:cs typeface="Arial" pitchFamily="34" charset="0"/>
            </a:endParaRPr>
          </a:p>
          <a:p>
            <a:pPr marL="171450" indent="-171450">
              <a:buFontTx/>
              <a:buChar char="-"/>
            </a:pPr>
            <a:r>
              <a:rPr lang="en-GB" dirty="0">
                <a:latin typeface="Arial" pitchFamily="34" charset="0"/>
                <a:cs typeface="Arial" pitchFamily="34" charset="0"/>
              </a:rPr>
              <a:t>Or an increase in rates of transport tax (Following this decision made by IDFM previous elected team. To compensate this measure, the current President negotiated new resources with the State (450 M€ in all)</a:t>
            </a:r>
            <a:r>
              <a:rPr lang="fr-FR" dirty="0"/>
              <a:t>)</a:t>
            </a:r>
          </a:p>
          <a:p>
            <a:endParaRPr lang="fr-FR" dirty="0"/>
          </a:p>
          <a:p>
            <a:r>
              <a:rPr lang="fr-FR" b="1" dirty="0"/>
              <a:t>Transport </a:t>
            </a:r>
            <a:r>
              <a:rPr lang="fr-FR" b="1" dirty="0" err="1"/>
              <a:t>tax</a:t>
            </a:r>
            <a:r>
              <a:rPr lang="fr-FR" b="1" dirty="0"/>
              <a:t> : </a:t>
            </a:r>
          </a:p>
          <a:p>
            <a:pPr defTabSz="947958" eaLnBrk="1" fontAlgn="auto" hangingPunct="1">
              <a:spcBef>
                <a:spcPts val="0"/>
              </a:spcBef>
              <a:spcAft>
                <a:spcPts val="0"/>
              </a:spcAft>
              <a:defRPr/>
            </a:pPr>
            <a:r>
              <a:rPr lang="en-GB" dirty="0">
                <a:latin typeface="Arial" pitchFamily="34" charset="0"/>
                <a:cs typeface="Arial" pitchFamily="34" charset="0"/>
              </a:rPr>
              <a:t>France is the only European country to tax employers in areas that have a public transport network. This local tax is dedicated to the Organising Authority, in order to fund public transportation. </a:t>
            </a:r>
          </a:p>
          <a:p>
            <a:pPr defTabSz="947958" eaLnBrk="1" fontAlgn="auto" hangingPunct="1">
              <a:spcBef>
                <a:spcPts val="0"/>
              </a:spcBef>
              <a:spcAft>
                <a:spcPts val="0"/>
              </a:spcAft>
              <a:defRPr/>
            </a:pPr>
            <a:r>
              <a:rPr lang="en-GB" dirty="0">
                <a:latin typeface="Arial" pitchFamily="34" charset="0"/>
                <a:cs typeface="Arial" pitchFamily="34" charset="0"/>
              </a:rPr>
              <a:t>This tax is based on aggregated payroll of each employer having more than 11 employees. As a consequence, this revenue depends on local job creations and on the level of salaries granted by employers.</a:t>
            </a:r>
          </a:p>
          <a:p>
            <a:pPr defTabSz="947958" eaLnBrk="1" fontAlgn="auto" hangingPunct="1">
              <a:spcBef>
                <a:spcPts val="0"/>
              </a:spcBef>
              <a:spcAft>
                <a:spcPts val="0"/>
              </a:spcAft>
              <a:defRPr/>
            </a:pPr>
            <a:r>
              <a:rPr lang="en-GB" dirty="0">
                <a:latin typeface="Arial" pitchFamily="34" charset="0"/>
                <a:cs typeface="Arial" pitchFamily="34" charset="0"/>
              </a:rPr>
              <a:t>The applicable rate depends on the location of employees’ workplace. </a:t>
            </a:r>
          </a:p>
          <a:p>
            <a:pPr defTabSz="947958" eaLnBrk="1" fontAlgn="auto" hangingPunct="1">
              <a:spcBef>
                <a:spcPts val="0"/>
              </a:spcBef>
              <a:spcAft>
                <a:spcPts val="0"/>
              </a:spcAft>
              <a:defRPr/>
            </a:pPr>
            <a:r>
              <a:rPr lang="en-GB" dirty="0">
                <a:latin typeface="Arial" pitchFamily="34" charset="0"/>
                <a:cs typeface="Arial" pitchFamily="34" charset="0"/>
              </a:rPr>
              <a:t>IDFM decides upon rates for each zone within limits fixed for each zone by financial laws.  (</a:t>
            </a:r>
            <a:r>
              <a:rPr lang="en-GB" sz="1000" i="1" dirty="0">
                <a:latin typeface="Arial" pitchFamily="34" charset="0"/>
                <a:cs typeface="Arial" pitchFamily="34" charset="0"/>
              </a:rPr>
              <a:t>The rates currently applied are those fixed by the last financial law for 2018. </a:t>
            </a:r>
            <a:r>
              <a:rPr lang="en-GB" i="1" dirty="0">
                <a:latin typeface="Arial" pitchFamily="34" charset="0"/>
                <a:cs typeface="Arial" pitchFamily="34" charset="0"/>
              </a:rPr>
              <a:t>This law led to a 0.21% hike/year in rates for zone 2 from 2018 till 2021.)</a:t>
            </a:r>
          </a:p>
          <a:p>
            <a:pPr defTabSz="947958" eaLnBrk="1" fontAlgn="auto" hangingPunct="1">
              <a:spcBef>
                <a:spcPts val="0"/>
              </a:spcBef>
              <a:spcAft>
                <a:spcPts val="0"/>
              </a:spcAft>
              <a:defRPr/>
            </a:pPr>
            <a:r>
              <a:rPr lang="en-GB" dirty="0">
                <a:latin typeface="Arial" pitchFamily="34" charset="0"/>
                <a:cs typeface="Arial" pitchFamily="34" charset="0"/>
              </a:rPr>
              <a:t>Since 2011, IDFM has always managed to </a:t>
            </a:r>
            <a:r>
              <a:rPr lang="en-GB" dirty="0" err="1">
                <a:latin typeface="Arial" pitchFamily="34" charset="0"/>
                <a:cs typeface="Arial" pitchFamily="34" charset="0"/>
              </a:rPr>
              <a:t>negogiate</a:t>
            </a:r>
            <a:r>
              <a:rPr lang="en-GB" dirty="0">
                <a:latin typeface="Arial" pitchFamily="34" charset="0"/>
                <a:cs typeface="Arial" pitchFamily="34" charset="0"/>
              </a:rPr>
              <a:t> </a:t>
            </a:r>
            <a:r>
              <a:rPr lang="en-GB" dirty="0" err="1">
                <a:latin typeface="Arial" pitchFamily="34" charset="0"/>
                <a:cs typeface="Arial" pitchFamily="34" charset="0"/>
              </a:rPr>
              <a:t>rates’hikes</a:t>
            </a:r>
            <a:r>
              <a:rPr lang="en-GB" dirty="0">
                <a:latin typeface="Arial" pitchFamily="34" charset="0"/>
                <a:cs typeface="Arial" pitchFamily="34" charset="0"/>
              </a:rPr>
              <a:t> with the State. As a result, revenues grew by </a:t>
            </a:r>
            <a:r>
              <a:rPr lang="en-GB" dirty="0">
                <a:highlight>
                  <a:srgbClr val="FFFF00"/>
                </a:highlight>
                <a:latin typeface="Arial" pitchFamily="34" charset="0"/>
                <a:cs typeface="Arial" pitchFamily="34" charset="0"/>
              </a:rPr>
              <a:t>53% between 2010 and 2020. </a:t>
            </a:r>
          </a:p>
          <a:p>
            <a:pPr defTabSz="947958" eaLnBrk="1" fontAlgn="auto" hangingPunct="1">
              <a:spcBef>
                <a:spcPts val="0"/>
              </a:spcBef>
              <a:spcAft>
                <a:spcPts val="0"/>
              </a:spcAft>
              <a:defRPr/>
            </a:pPr>
            <a:endParaRPr lang="en-GB" dirty="0">
              <a:latin typeface="Arial" pitchFamily="34" charset="0"/>
              <a:cs typeface="Arial" pitchFamily="34" charset="0"/>
            </a:endParaRPr>
          </a:p>
          <a:p>
            <a:pPr defTabSz="947958" eaLnBrk="1" fontAlgn="auto" hangingPunct="1">
              <a:spcBef>
                <a:spcPts val="0"/>
              </a:spcBef>
              <a:spcAft>
                <a:spcPts val="0"/>
              </a:spcAft>
              <a:defRPr/>
            </a:pPr>
            <a:r>
              <a:rPr lang="en-GB" b="1" dirty="0">
                <a:latin typeface="Arial" pitchFamily="34" charset="0"/>
                <a:cs typeface="Arial" pitchFamily="34" charset="0"/>
              </a:rPr>
              <a:t>Fare revenues : </a:t>
            </a:r>
          </a:p>
          <a:p>
            <a:pPr defTabSz="947958" eaLnBrk="1" fontAlgn="auto" hangingPunct="1">
              <a:spcBef>
                <a:spcPts val="0"/>
              </a:spcBef>
              <a:spcAft>
                <a:spcPts val="0"/>
              </a:spcAft>
              <a:defRPr/>
            </a:pPr>
            <a:r>
              <a:rPr lang="en-GB" dirty="0">
                <a:latin typeface="Arial" pitchFamily="34" charset="0"/>
                <a:cs typeface="Arial" pitchFamily="34" charset="0"/>
              </a:rPr>
              <a:t>Are strongly related to tourism (for short term tickets : 35% of fare revenues since 2016) and employment or student (for pass : 65% of fare revenues since 2016). </a:t>
            </a:r>
          </a:p>
          <a:p>
            <a:pPr defTabSz="947958" eaLnBrk="1" fontAlgn="auto" hangingPunct="1">
              <a:spcBef>
                <a:spcPts val="0"/>
              </a:spcBef>
              <a:spcAft>
                <a:spcPts val="0"/>
              </a:spcAft>
              <a:defRPr/>
            </a:pPr>
            <a:r>
              <a:rPr lang="en-GB" dirty="0">
                <a:latin typeface="Arial" pitchFamily="34" charset="0"/>
                <a:cs typeface="Arial" pitchFamily="34" charset="0"/>
              </a:rPr>
              <a:t>IDFM decides on rates</a:t>
            </a:r>
          </a:p>
          <a:p>
            <a:pPr defTabSz="947958" eaLnBrk="1" fontAlgn="auto" hangingPunct="1">
              <a:spcBef>
                <a:spcPts val="0"/>
              </a:spcBef>
              <a:spcAft>
                <a:spcPts val="0"/>
              </a:spcAft>
              <a:defRPr/>
            </a:pPr>
            <a:r>
              <a:rPr lang="en-GB" dirty="0">
                <a:latin typeface="Arial" pitchFamily="34" charset="0"/>
                <a:cs typeface="Arial" pitchFamily="34" charset="0"/>
              </a:rPr>
              <a:t>Based on a solid regional environment, fare revenues have been constantly growing these last years, except on 2020 because of impact of health crisis</a:t>
            </a:r>
          </a:p>
          <a:p>
            <a:pPr defTabSz="947958" eaLnBrk="1" fontAlgn="auto" hangingPunct="1">
              <a:spcBef>
                <a:spcPts val="0"/>
              </a:spcBef>
              <a:spcAft>
                <a:spcPts val="0"/>
              </a:spcAft>
              <a:defRPr/>
            </a:pPr>
            <a:r>
              <a:rPr lang="en-GB" dirty="0">
                <a:latin typeface="Arial" pitchFamily="34" charset="0"/>
                <a:cs typeface="Arial" pitchFamily="34" charset="0"/>
              </a:rPr>
              <a:t>(with two exceptions :</a:t>
            </a:r>
          </a:p>
          <a:p>
            <a:pPr marL="177742" indent="-177742" defTabSz="947958" eaLnBrk="1" fontAlgn="auto" hangingPunct="1">
              <a:spcBef>
                <a:spcPts val="0"/>
              </a:spcBef>
              <a:spcAft>
                <a:spcPts val="0"/>
              </a:spcAft>
              <a:buFontTx/>
              <a:buChar char="-"/>
              <a:defRPr/>
            </a:pPr>
            <a:r>
              <a:rPr lang="en-GB" dirty="0">
                <a:latin typeface="Arial" pitchFamily="34" charset="0"/>
                <a:cs typeface="Arial" pitchFamily="34" charset="0"/>
              </a:rPr>
              <a:t>2016 was the 1</a:t>
            </a:r>
            <a:r>
              <a:rPr lang="en-GB" baseline="30000" dirty="0">
                <a:latin typeface="Arial" pitchFamily="34" charset="0"/>
                <a:cs typeface="Arial" pitchFamily="34" charset="0"/>
              </a:rPr>
              <a:t>st</a:t>
            </a:r>
            <a:r>
              <a:rPr lang="en-GB" dirty="0">
                <a:latin typeface="Arial" pitchFamily="34" charset="0"/>
                <a:cs typeface="Arial" pitchFamily="34" charset="0"/>
              </a:rPr>
              <a:t> year of full impact of the “single fare” measure on Transit Pass. Following this decision made by IDFM previous elected team. To compensate this measure, the current President negotiated new resources with the State (450 M€ in all) and proposed to the board of executive to vote for price increases in 2016 as well as in 2017. )</a:t>
            </a:r>
          </a:p>
          <a:p>
            <a:endParaRPr lang="fr-FR" dirty="0"/>
          </a:p>
        </p:txBody>
      </p:sp>
      <p:sp>
        <p:nvSpPr>
          <p:cNvPr id="4" name="Espace réservé du numéro de diapositive 3"/>
          <p:cNvSpPr>
            <a:spLocks noGrp="1"/>
          </p:cNvSpPr>
          <p:nvPr>
            <p:ph type="sldNum" sz="quarter" idx="5"/>
          </p:nvPr>
        </p:nvSpPr>
        <p:spPr/>
        <p:txBody>
          <a:bodyPr/>
          <a:lstStyle/>
          <a:p>
            <a:fld id="{D7B54302-5D8D-4321-A3F4-FB0C9CE58673}" type="slidenum">
              <a:rPr lang="fr-FR" smtClean="0"/>
              <a:t>15</a:t>
            </a:fld>
            <a:endParaRPr lang="fr-FR"/>
          </a:p>
        </p:txBody>
      </p:sp>
    </p:spTree>
    <p:extLst>
      <p:ext uri="{BB962C8B-B14F-4D97-AF65-F5344CB8AC3E}">
        <p14:creationId xmlns:p14="http://schemas.microsoft.com/office/powerpoint/2010/main" val="254837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47958" rtl="0" eaLnBrk="1" fontAlgn="auto" latinLnBrk="0" hangingPunct="1">
              <a:lnSpc>
                <a:spcPct val="100000"/>
              </a:lnSpc>
              <a:spcBef>
                <a:spcPts val="0"/>
              </a:spcBef>
              <a:spcAft>
                <a:spcPts val="0"/>
              </a:spcAft>
              <a:buClrTx/>
              <a:buSzTx/>
              <a:buFontTx/>
              <a:buNone/>
              <a:tabLst/>
              <a:defRPr/>
            </a:pPr>
            <a:r>
              <a:rPr lang="fr-FR" dirty="0" err="1"/>
              <a:t>We</a:t>
            </a:r>
            <a:r>
              <a:rPr lang="fr-FR" dirty="0"/>
              <a:t> </a:t>
            </a:r>
            <a:r>
              <a:rPr lang="fr-FR" dirty="0" err="1"/>
              <a:t>will</a:t>
            </a:r>
            <a:r>
              <a:rPr lang="fr-FR" dirty="0"/>
              <a:t> </a:t>
            </a:r>
            <a:r>
              <a:rPr lang="fr-FR" dirty="0" err="1"/>
              <a:t>begin</a:t>
            </a:r>
            <a:r>
              <a:rPr lang="fr-FR" dirty="0"/>
              <a:t> </a:t>
            </a:r>
            <a:r>
              <a:rPr lang="fr-FR" dirty="0" err="1"/>
              <a:t>with</a:t>
            </a:r>
            <a:r>
              <a:rPr lang="fr-FR" dirty="0"/>
              <a:t> an </a:t>
            </a:r>
            <a:r>
              <a:rPr lang="fr-FR" dirty="0" err="1"/>
              <a:t>overview</a:t>
            </a:r>
            <a:r>
              <a:rPr lang="fr-FR" dirty="0"/>
              <a:t> of public transports’ exploitation </a:t>
            </a:r>
            <a:r>
              <a:rPr lang="fr-FR" dirty="0" err="1"/>
              <a:t>costs</a:t>
            </a:r>
            <a:r>
              <a:rPr lang="fr-FR" dirty="0"/>
              <a:t> and the </a:t>
            </a:r>
            <a:r>
              <a:rPr lang="fr-FR" dirty="0" err="1"/>
              <a:t>way</a:t>
            </a:r>
            <a:r>
              <a:rPr lang="fr-FR" dirty="0"/>
              <a:t> </a:t>
            </a:r>
            <a:r>
              <a:rPr lang="fr-FR" dirty="0" err="1"/>
              <a:t>they</a:t>
            </a:r>
            <a:r>
              <a:rPr lang="fr-FR" dirty="0"/>
              <a:t> are </a:t>
            </a:r>
            <a:r>
              <a:rPr lang="fr-FR" dirty="0" err="1"/>
              <a:t>financed</a:t>
            </a:r>
            <a:r>
              <a:rPr lang="fr-FR" dirty="0"/>
              <a:t> </a:t>
            </a:r>
          </a:p>
          <a:p>
            <a:pPr defTabSz="947958" eaLnBrk="1" fontAlgn="auto" hangingPunct="1">
              <a:spcBef>
                <a:spcPts val="0"/>
              </a:spcBef>
              <a:spcAft>
                <a:spcPts val="0"/>
              </a:spcAft>
              <a:defRPr/>
            </a:pPr>
            <a:endParaRPr lang="en-GB" dirty="0">
              <a:latin typeface="Arial" pitchFamily="34" charset="0"/>
              <a:cs typeface="Arial" pitchFamily="34" charset="0"/>
            </a:endParaRPr>
          </a:p>
          <a:p>
            <a:pPr defTabSz="947958" eaLnBrk="1" fontAlgn="auto" hangingPunct="1">
              <a:spcBef>
                <a:spcPts val="0"/>
              </a:spcBef>
              <a:spcAft>
                <a:spcPts val="0"/>
              </a:spcAft>
              <a:defRPr/>
            </a:pPr>
            <a:r>
              <a:rPr lang="en-GB" dirty="0">
                <a:latin typeface="Arial" pitchFamily="34" charset="0"/>
                <a:cs typeface="Arial" pitchFamily="34" charset="0"/>
              </a:rPr>
              <a:t>On the slide 12, you can see that the Total cost of transport operation amounts to more than 10,7 Bn€ in 2020</a:t>
            </a:r>
          </a:p>
          <a:p>
            <a:pPr defTabSz="947958" eaLnBrk="1" fontAlgn="auto" hangingPunct="1">
              <a:spcBef>
                <a:spcPts val="0"/>
              </a:spcBef>
              <a:spcAft>
                <a:spcPts val="0"/>
              </a:spcAft>
              <a:defRPr/>
            </a:pPr>
            <a:r>
              <a:rPr lang="en-GB" dirty="0">
                <a:latin typeface="Arial" pitchFamily="34" charset="0"/>
                <a:cs typeface="Arial" pitchFamily="34" charset="0"/>
              </a:rPr>
              <a:t>There are 3 main income sources:</a:t>
            </a:r>
          </a:p>
          <a:p>
            <a:pPr marL="177742" indent="-177742" defTabSz="947958" eaLnBrk="1" fontAlgn="auto" hangingPunct="1">
              <a:spcBef>
                <a:spcPts val="0"/>
              </a:spcBef>
              <a:spcAft>
                <a:spcPts val="0"/>
              </a:spcAft>
              <a:buFontTx/>
              <a:buChar char="-"/>
              <a:defRPr/>
            </a:pPr>
            <a:r>
              <a:rPr lang="en-GB" dirty="0">
                <a:latin typeface="Arial" pitchFamily="34" charset="0"/>
                <a:cs typeface="Arial" pitchFamily="34" charset="0"/>
              </a:rPr>
              <a:t>Transport tax 4,6 bn€</a:t>
            </a:r>
          </a:p>
          <a:p>
            <a:pPr defTabSz="947958" eaLnBrk="1" fontAlgn="auto" hangingPunct="1">
              <a:spcBef>
                <a:spcPts val="0"/>
              </a:spcBef>
              <a:spcAft>
                <a:spcPts val="0"/>
              </a:spcAft>
              <a:defRPr/>
            </a:pPr>
            <a:r>
              <a:rPr lang="en-GB" dirty="0">
                <a:latin typeface="Arial" pitchFamily="34" charset="0"/>
                <a:cs typeface="Arial" pitchFamily="34" charset="0"/>
              </a:rPr>
              <a:t>France is the only European country to tax employers in areas that have a public transport network. This local tax is dedicated to the Organising Authority, in order to fund public transportation. </a:t>
            </a:r>
          </a:p>
          <a:p>
            <a:pPr defTabSz="947958" eaLnBrk="1" fontAlgn="auto" hangingPunct="1">
              <a:spcBef>
                <a:spcPts val="0"/>
              </a:spcBef>
              <a:spcAft>
                <a:spcPts val="0"/>
              </a:spcAft>
              <a:defRPr/>
            </a:pPr>
            <a:r>
              <a:rPr lang="en-GB" dirty="0">
                <a:latin typeface="Arial" pitchFamily="34" charset="0"/>
                <a:cs typeface="Arial" pitchFamily="34" charset="0"/>
              </a:rPr>
              <a:t>This tax is based on aggregated payroll of each employer having more than 11 employees. As a consequence, this revenue depends on local job creations and on the level of salaries granted by employers.</a:t>
            </a:r>
          </a:p>
          <a:p>
            <a:pPr defTabSz="947958" eaLnBrk="1" fontAlgn="auto" hangingPunct="1">
              <a:spcBef>
                <a:spcPts val="0"/>
              </a:spcBef>
              <a:spcAft>
                <a:spcPts val="0"/>
              </a:spcAft>
              <a:defRPr/>
            </a:pPr>
            <a:r>
              <a:rPr lang="en-GB" dirty="0">
                <a:latin typeface="Arial" pitchFamily="34" charset="0"/>
                <a:cs typeface="Arial" pitchFamily="34" charset="0"/>
              </a:rPr>
              <a:t>The applicable rate depends on the location of employees’ workplace. </a:t>
            </a:r>
          </a:p>
          <a:p>
            <a:pPr marL="177742" indent="-177742" defTabSz="947958" eaLnBrk="1" fontAlgn="auto" hangingPunct="1">
              <a:spcBef>
                <a:spcPts val="0"/>
              </a:spcBef>
              <a:spcAft>
                <a:spcPts val="0"/>
              </a:spcAft>
              <a:buFontTx/>
              <a:buChar char="-"/>
              <a:defRPr/>
            </a:pPr>
            <a:endParaRPr lang="en-GB" dirty="0">
              <a:latin typeface="Arial" pitchFamily="34" charset="0"/>
              <a:cs typeface="Arial" pitchFamily="34" charset="0"/>
            </a:endParaRPr>
          </a:p>
          <a:p>
            <a:pPr defTabSz="947958" eaLnBrk="1" fontAlgn="auto" hangingPunct="1">
              <a:spcBef>
                <a:spcPts val="0"/>
              </a:spcBef>
              <a:spcAft>
                <a:spcPts val="0"/>
              </a:spcAft>
              <a:defRPr/>
            </a:pPr>
            <a:r>
              <a:rPr lang="en-GB" dirty="0">
                <a:latin typeface="Arial" pitchFamily="34" charset="0"/>
                <a:cs typeface="Arial" pitchFamily="34" charset="0"/>
              </a:rPr>
              <a:t>- Secondly, Fare revenues  about 3bn€  include the price paid by passengers, part of the subscriptions paid by the employers and  some public subsidies for social fares. </a:t>
            </a:r>
          </a:p>
          <a:p>
            <a:pPr marL="177742" indent="-177742" defTabSz="947958" eaLnBrk="1" fontAlgn="auto" hangingPunct="1">
              <a:spcBef>
                <a:spcPts val="0"/>
              </a:spcBef>
              <a:spcAft>
                <a:spcPts val="0"/>
              </a:spcAft>
              <a:buFontTx/>
              <a:buChar char="-"/>
              <a:defRPr/>
            </a:pPr>
            <a:r>
              <a:rPr lang="en-GB" dirty="0">
                <a:latin typeface="Arial" pitchFamily="34" charset="0"/>
                <a:cs typeface="Arial" pitchFamily="34" charset="0"/>
              </a:rPr>
              <a:t>Finally, Public subsidies: 1,9 bn€ paid by local authorities members of IDFM or French state for school transport</a:t>
            </a:r>
          </a:p>
          <a:p>
            <a:pPr marL="177742" indent="-177742" defTabSz="947958" eaLnBrk="1" fontAlgn="auto" hangingPunct="1">
              <a:spcBef>
                <a:spcPts val="0"/>
              </a:spcBef>
              <a:spcAft>
                <a:spcPts val="0"/>
              </a:spcAft>
              <a:buFontTx/>
              <a:buChar char="-"/>
              <a:defRPr/>
            </a:pPr>
            <a:endParaRPr lang="en-GB" dirty="0">
              <a:latin typeface="Arial" pitchFamily="34" charset="0"/>
              <a:cs typeface="Arial" pitchFamily="34" charset="0"/>
            </a:endParaRPr>
          </a:p>
          <a:p>
            <a:pPr defTabSz="947958" eaLnBrk="1" fontAlgn="auto" hangingPunct="1">
              <a:spcBef>
                <a:spcPts val="0"/>
              </a:spcBef>
              <a:spcAft>
                <a:spcPts val="0"/>
              </a:spcAft>
              <a:defRPr/>
            </a:pPr>
            <a:r>
              <a:rPr lang="en-GB" dirty="0">
                <a:latin typeface="Arial" pitchFamily="34" charset="0"/>
                <a:cs typeface="Arial" pitchFamily="34" charset="0"/>
              </a:rPr>
              <a:t>In the end travellers pay only 18% of the resources,</a:t>
            </a:r>
            <a:r>
              <a:rPr lang="en-US" dirty="0">
                <a:latin typeface="Arial" pitchFamily="34" charset="0"/>
                <a:cs typeface="Arial" pitchFamily="34" charset="0"/>
              </a:rPr>
              <a:t> a very low rate compared to our European neighbors,</a:t>
            </a:r>
            <a:r>
              <a:rPr lang="en-GB" dirty="0">
                <a:latin typeface="Arial" pitchFamily="34" charset="0"/>
                <a:cs typeface="Arial" pitchFamily="34" charset="0"/>
              </a:rPr>
              <a:t> and employers pay 50%</a:t>
            </a:r>
          </a:p>
          <a:p>
            <a:pPr marL="177742" indent="-177742" defTabSz="947958" eaLnBrk="1" fontAlgn="auto" hangingPunct="1">
              <a:spcBef>
                <a:spcPts val="0"/>
              </a:spcBef>
              <a:spcAft>
                <a:spcPts val="0"/>
              </a:spcAft>
              <a:buFontTx/>
              <a:buChar char="-"/>
              <a:defRPr/>
            </a:pPr>
            <a:endParaRPr lang="en-GB" dirty="0">
              <a:latin typeface="Arial" pitchFamily="34" charset="0"/>
              <a:cs typeface="Arial" pitchFamily="34" charset="0"/>
            </a:endParaRPr>
          </a:p>
          <a:p>
            <a:pPr defTabSz="947958" eaLnBrk="1" fontAlgn="auto" hangingPunct="1">
              <a:spcBef>
                <a:spcPts val="0"/>
              </a:spcBef>
              <a:spcAft>
                <a:spcPts val="0"/>
              </a:spcAft>
              <a:defRPr/>
            </a:pPr>
            <a:endParaRPr lang="en-GB" dirty="0">
              <a:latin typeface="Arial" pitchFamily="34" charset="0"/>
              <a:cs typeface="Arial" pitchFamily="34" charset="0"/>
            </a:endParaRPr>
          </a:p>
          <a:p>
            <a:pPr defTabSz="947958" eaLnBrk="1" fontAlgn="auto" hangingPunct="1">
              <a:spcBef>
                <a:spcPts val="0"/>
              </a:spcBef>
              <a:spcAft>
                <a:spcPts val="0"/>
              </a:spcAft>
              <a:defRPr/>
            </a:pPr>
            <a:r>
              <a:rPr lang="en-GB" dirty="0">
                <a:latin typeface="Arial" pitchFamily="34" charset="0"/>
                <a:cs typeface="Arial" pitchFamily="34" charset="0"/>
              </a:rPr>
              <a:t>These 10,7 bn € enable us to pay the transport operators  (among with RATP, SNCF…) and contribute to our investment expenditures</a:t>
            </a:r>
          </a:p>
          <a:p>
            <a:pPr defTabSz="947958" eaLnBrk="1" fontAlgn="auto" hangingPunct="1">
              <a:spcBef>
                <a:spcPts val="0"/>
              </a:spcBef>
              <a:spcAft>
                <a:spcPts val="0"/>
              </a:spcAft>
              <a:defRPr/>
            </a:pPr>
            <a:endParaRPr lang="en-GB" dirty="0">
              <a:latin typeface="Arial" pitchFamily="34" charset="0"/>
              <a:cs typeface="Arial" pitchFamily="34" charset="0"/>
            </a:endParaRPr>
          </a:p>
          <a:p>
            <a:r>
              <a:rPr lang="fr-FR" dirty="0"/>
              <a:t>The </a:t>
            </a:r>
            <a:r>
              <a:rPr lang="fr-FR" dirty="0" err="1"/>
              <a:t>two</a:t>
            </a:r>
            <a:r>
              <a:rPr lang="fr-FR" dirty="0"/>
              <a:t> main sources of transport </a:t>
            </a:r>
            <a:r>
              <a:rPr lang="fr-FR" dirty="0" err="1"/>
              <a:t>funding</a:t>
            </a:r>
            <a:r>
              <a:rPr lang="fr-FR" dirty="0"/>
              <a:t> are </a:t>
            </a:r>
            <a:r>
              <a:rPr lang="fr-FR" dirty="0" err="1"/>
              <a:t>strongly</a:t>
            </a:r>
            <a:r>
              <a:rPr lang="fr-FR" dirty="0"/>
              <a:t> </a:t>
            </a:r>
            <a:r>
              <a:rPr lang="fr-FR" dirty="0" err="1"/>
              <a:t>correlated</a:t>
            </a:r>
            <a:r>
              <a:rPr lang="fr-FR" dirty="0"/>
              <a:t> to </a:t>
            </a:r>
            <a:r>
              <a:rPr lang="fr-FR" dirty="0" err="1"/>
              <a:t>regional</a:t>
            </a:r>
            <a:r>
              <a:rPr lang="fr-FR" dirty="0"/>
              <a:t> </a:t>
            </a:r>
            <a:r>
              <a:rPr lang="fr-FR" dirty="0" err="1"/>
              <a:t>economic</a:t>
            </a:r>
            <a:r>
              <a:rPr lang="fr-FR" dirty="0"/>
              <a:t> </a:t>
            </a:r>
            <a:r>
              <a:rPr lang="fr-FR" dirty="0" err="1"/>
              <a:t>growth</a:t>
            </a:r>
            <a:r>
              <a:rPr lang="fr-FR" dirty="0"/>
              <a:t>.  </a:t>
            </a:r>
          </a:p>
          <a:p>
            <a:r>
              <a:rPr lang="fr-FR" dirty="0"/>
              <a:t>Important point : 30% of national GDP </a:t>
            </a:r>
            <a:r>
              <a:rPr lang="fr-FR" dirty="0" err="1"/>
              <a:t>is</a:t>
            </a:r>
            <a:r>
              <a:rPr lang="fr-FR" dirty="0"/>
              <a:t> </a:t>
            </a:r>
            <a:r>
              <a:rPr lang="fr-FR" dirty="0" err="1"/>
              <a:t>produced</a:t>
            </a:r>
            <a:r>
              <a:rPr lang="fr-FR" dirty="0"/>
              <a:t> on Ile de France </a:t>
            </a:r>
            <a:r>
              <a:rPr lang="fr-FR" dirty="0" err="1"/>
              <a:t>territory</a:t>
            </a:r>
            <a:r>
              <a:rPr lang="fr-FR" dirty="0"/>
              <a:t>. </a:t>
            </a:r>
            <a:r>
              <a:rPr lang="fr-FR" dirty="0" err="1"/>
              <a:t>Considering</a:t>
            </a:r>
            <a:r>
              <a:rPr lang="fr-FR" dirty="0"/>
              <a:t> </a:t>
            </a:r>
            <a:r>
              <a:rPr lang="fr-FR" dirty="0" err="1"/>
              <a:t>that</a:t>
            </a:r>
            <a:r>
              <a:rPr lang="fr-FR" dirty="0"/>
              <a:t> public transports are the main </a:t>
            </a:r>
            <a:r>
              <a:rPr lang="fr-FR" dirty="0" err="1"/>
              <a:t>means</a:t>
            </a:r>
            <a:r>
              <a:rPr lang="fr-FR" dirty="0"/>
              <a:t> of transportation for 43% of </a:t>
            </a:r>
            <a:r>
              <a:rPr lang="fr-FR" dirty="0" err="1"/>
              <a:t>working</a:t>
            </a:r>
            <a:r>
              <a:rPr lang="fr-FR" dirty="0"/>
              <a:t> people in the area, IDFM has a </a:t>
            </a:r>
            <a:r>
              <a:rPr lang="fr-FR" dirty="0" err="1"/>
              <a:t>keyrole</a:t>
            </a:r>
            <a:r>
              <a:rPr lang="fr-FR" dirty="0"/>
              <a:t> in the local and the national </a:t>
            </a:r>
            <a:r>
              <a:rPr lang="fr-FR" dirty="0" err="1"/>
              <a:t>economy</a:t>
            </a:r>
            <a:r>
              <a:rPr lang="fr-FR" dirty="0"/>
              <a:t> by extension. For </a:t>
            </a:r>
            <a:r>
              <a:rPr lang="fr-FR" dirty="0" err="1"/>
              <a:t>this</a:t>
            </a:r>
            <a:r>
              <a:rPr lang="fr-FR" dirty="0"/>
              <a:t> </a:t>
            </a:r>
            <a:r>
              <a:rPr lang="fr-FR" dirty="0" err="1"/>
              <a:t>reason</a:t>
            </a:r>
            <a:r>
              <a:rPr lang="fr-FR" dirty="0"/>
              <a:t>, IDFM </a:t>
            </a:r>
            <a:r>
              <a:rPr lang="fr-FR" dirty="0" err="1"/>
              <a:t>benefits</a:t>
            </a:r>
            <a:r>
              <a:rPr lang="fr-FR" dirty="0"/>
              <a:t> </a:t>
            </a:r>
            <a:r>
              <a:rPr lang="fr-FR" dirty="0" err="1"/>
              <a:t>from</a:t>
            </a:r>
            <a:r>
              <a:rPr lang="fr-FR" dirty="0"/>
              <a:t> an </a:t>
            </a:r>
            <a:r>
              <a:rPr lang="fr-FR" b="1" dirty="0" err="1"/>
              <a:t>implicit</a:t>
            </a:r>
            <a:r>
              <a:rPr lang="fr-FR" b="1" dirty="0"/>
              <a:t> support </a:t>
            </a:r>
            <a:r>
              <a:rPr lang="fr-FR" b="1" dirty="0" err="1"/>
              <a:t>from</a:t>
            </a:r>
            <a:r>
              <a:rPr lang="fr-FR" b="1" dirty="0"/>
              <a:t> the State. </a:t>
            </a:r>
            <a:r>
              <a:rPr lang="fr-FR" dirty="0"/>
              <a:t>This enables IDFM to </a:t>
            </a:r>
            <a:r>
              <a:rPr lang="fr-FR" dirty="0" err="1"/>
              <a:t>negogiate</a:t>
            </a:r>
            <a:r>
              <a:rPr lang="fr-FR" dirty="0"/>
              <a:t> transport </a:t>
            </a:r>
            <a:r>
              <a:rPr lang="fr-FR" dirty="0" err="1"/>
              <a:t>tax</a:t>
            </a:r>
            <a:r>
              <a:rPr lang="fr-FR" dirty="0"/>
              <a:t> rates </a:t>
            </a:r>
            <a:r>
              <a:rPr lang="fr-FR" dirty="0" err="1"/>
              <a:t>hikes</a:t>
            </a:r>
            <a:r>
              <a:rPr lang="fr-FR" dirty="0"/>
              <a:t> and new </a:t>
            </a:r>
            <a:r>
              <a:rPr lang="fr-FR" dirty="0" err="1"/>
              <a:t>resources</a:t>
            </a:r>
            <a:r>
              <a:rPr lang="fr-FR" dirty="0"/>
              <a:t>, </a:t>
            </a:r>
            <a:r>
              <a:rPr lang="fr-FR" dirty="0" err="1"/>
              <a:t>when</a:t>
            </a:r>
            <a:r>
              <a:rPr lang="fr-FR" dirty="0"/>
              <a:t> </a:t>
            </a:r>
            <a:r>
              <a:rPr lang="fr-FR" dirty="0" err="1"/>
              <a:t>necessary</a:t>
            </a:r>
            <a:r>
              <a:rPr lang="fr-FR" dirty="0"/>
              <a:t>. By exemple:</a:t>
            </a:r>
          </a:p>
          <a:p>
            <a:pPr marL="171450" indent="-171450">
              <a:buFontTx/>
              <a:buChar char="-"/>
            </a:pPr>
            <a:r>
              <a:rPr lang="fr-FR" dirty="0"/>
              <a:t>In 2017, A new </a:t>
            </a:r>
            <a:r>
              <a:rPr lang="fr-FR" dirty="0" err="1"/>
              <a:t>tax</a:t>
            </a:r>
            <a:r>
              <a:rPr lang="fr-FR" dirty="0"/>
              <a:t> on </a:t>
            </a:r>
            <a:r>
              <a:rPr lang="fr-FR" dirty="0" err="1"/>
              <a:t>petroleum</a:t>
            </a:r>
            <a:r>
              <a:rPr lang="fr-FR" dirty="0"/>
              <a:t> </a:t>
            </a:r>
            <a:r>
              <a:rPr lang="fr-FR" dirty="0" err="1"/>
              <a:t>products</a:t>
            </a:r>
            <a:r>
              <a:rPr lang="fr-FR" dirty="0"/>
              <a:t> </a:t>
            </a:r>
            <a:r>
              <a:rPr lang="fr-FR" dirty="0" err="1"/>
              <a:t>sold</a:t>
            </a:r>
            <a:r>
              <a:rPr lang="fr-FR" dirty="0"/>
              <a:t> </a:t>
            </a:r>
            <a:r>
              <a:rPr lang="fr-FR" dirty="0" err="1"/>
              <a:t>within</a:t>
            </a:r>
            <a:r>
              <a:rPr lang="fr-FR" dirty="0"/>
              <a:t> the </a:t>
            </a:r>
            <a:r>
              <a:rPr lang="fr-FR" dirty="0" err="1"/>
              <a:t>region</a:t>
            </a:r>
            <a:r>
              <a:rPr lang="fr-FR" dirty="0"/>
              <a:t>, for 100 M€/</a:t>
            </a:r>
            <a:r>
              <a:rPr lang="fr-FR" dirty="0" err="1"/>
              <a:t>year</a:t>
            </a:r>
            <a:r>
              <a:rPr lang="fr-FR" dirty="0"/>
              <a:t>, to finance « </a:t>
            </a:r>
            <a:r>
              <a:rPr lang="en-GB" dirty="0">
                <a:latin typeface="Arial" pitchFamily="34" charset="0"/>
                <a:cs typeface="Arial" pitchFamily="34" charset="0"/>
              </a:rPr>
              <a:t>single fare” measure on Transit Pass. (</a:t>
            </a:r>
            <a:r>
              <a:rPr lang="fr-FR" dirty="0"/>
              <a:t>To finance a </a:t>
            </a:r>
            <a:r>
              <a:rPr lang="fr-FR" dirty="0" err="1"/>
              <a:t>based</a:t>
            </a:r>
            <a:r>
              <a:rPr lang="fr-FR" dirty="0"/>
              <a:t> on the « </a:t>
            </a:r>
            <a:r>
              <a:rPr lang="fr-FR" dirty="0" err="1"/>
              <a:t>polluter</a:t>
            </a:r>
            <a:r>
              <a:rPr lang="fr-FR" dirty="0"/>
              <a:t> pays » </a:t>
            </a:r>
            <a:r>
              <a:rPr lang="fr-FR" dirty="0" err="1"/>
              <a:t>principle</a:t>
            </a:r>
            <a:r>
              <a:rPr lang="fr-FR" dirty="0"/>
              <a:t>)</a:t>
            </a:r>
            <a:endParaRPr lang="en-GB" dirty="0">
              <a:latin typeface="Arial" pitchFamily="34" charset="0"/>
              <a:cs typeface="Arial" pitchFamily="34" charset="0"/>
            </a:endParaRPr>
          </a:p>
          <a:p>
            <a:pPr marL="171450" indent="-171450">
              <a:buFontTx/>
              <a:buChar char="-"/>
            </a:pPr>
            <a:r>
              <a:rPr lang="en-GB" dirty="0">
                <a:latin typeface="Arial" pitchFamily="34" charset="0"/>
                <a:cs typeface="Arial" pitchFamily="34" charset="0"/>
              </a:rPr>
              <a:t>Or an increase in rates of transport tax (Following this decision made by IDFM previous elected team. To compensate this measure, the current President negotiated new resources with the State (450 M€ in all)</a:t>
            </a:r>
            <a:r>
              <a:rPr lang="fr-FR" dirty="0"/>
              <a:t>)</a:t>
            </a:r>
          </a:p>
          <a:p>
            <a:endParaRPr lang="fr-FR" dirty="0"/>
          </a:p>
          <a:p>
            <a:r>
              <a:rPr lang="fr-FR" b="1" dirty="0"/>
              <a:t>Transport </a:t>
            </a:r>
            <a:r>
              <a:rPr lang="fr-FR" b="1" dirty="0" err="1"/>
              <a:t>tax</a:t>
            </a:r>
            <a:r>
              <a:rPr lang="fr-FR" b="1" dirty="0"/>
              <a:t> : </a:t>
            </a:r>
          </a:p>
          <a:p>
            <a:pPr defTabSz="947958" eaLnBrk="1" fontAlgn="auto" hangingPunct="1">
              <a:spcBef>
                <a:spcPts val="0"/>
              </a:spcBef>
              <a:spcAft>
                <a:spcPts val="0"/>
              </a:spcAft>
              <a:defRPr/>
            </a:pPr>
            <a:r>
              <a:rPr lang="en-GB" dirty="0">
                <a:latin typeface="Arial" pitchFamily="34" charset="0"/>
                <a:cs typeface="Arial" pitchFamily="34" charset="0"/>
              </a:rPr>
              <a:t>France is the only European country to tax employers in areas that have a public transport network. This local tax is dedicated to the Organising Authority, in order to fund public transportation. </a:t>
            </a:r>
          </a:p>
          <a:p>
            <a:pPr defTabSz="947958" eaLnBrk="1" fontAlgn="auto" hangingPunct="1">
              <a:spcBef>
                <a:spcPts val="0"/>
              </a:spcBef>
              <a:spcAft>
                <a:spcPts val="0"/>
              </a:spcAft>
              <a:defRPr/>
            </a:pPr>
            <a:r>
              <a:rPr lang="en-GB" dirty="0">
                <a:latin typeface="Arial" pitchFamily="34" charset="0"/>
                <a:cs typeface="Arial" pitchFamily="34" charset="0"/>
              </a:rPr>
              <a:t>This tax is based on aggregated payroll of each employer having more than 11 employees. As a consequence, this revenue depends on local job creations and on the level of salaries granted by employers.</a:t>
            </a:r>
          </a:p>
          <a:p>
            <a:pPr defTabSz="947958" eaLnBrk="1" fontAlgn="auto" hangingPunct="1">
              <a:spcBef>
                <a:spcPts val="0"/>
              </a:spcBef>
              <a:spcAft>
                <a:spcPts val="0"/>
              </a:spcAft>
              <a:defRPr/>
            </a:pPr>
            <a:r>
              <a:rPr lang="en-GB" dirty="0">
                <a:latin typeface="Arial" pitchFamily="34" charset="0"/>
                <a:cs typeface="Arial" pitchFamily="34" charset="0"/>
              </a:rPr>
              <a:t>The applicable rate depends on the location of employees’ workplace. </a:t>
            </a:r>
          </a:p>
          <a:p>
            <a:pPr defTabSz="947958" eaLnBrk="1" fontAlgn="auto" hangingPunct="1">
              <a:spcBef>
                <a:spcPts val="0"/>
              </a:spcBef>
              <a:spcAft>
                <a:spcPts val="0"/>
              </a:spcAft>
              <a:defRPr/>
            </a:pPr>
            <a:r>
              <a:rPr lang="en-GB" dirty="0">
                <a:latin typeface="Arial" pitchFamily="34" charset="0"/>
                <a:cs typeface="Arial" pitchFamily="34" charset="0"/>
              </a:rPr>
              <a:t>IDFM decides upon rates for each zone within limits fixed for each zone by financial laws.  (</a:t>
            </a:r>
            <a:r>
              <a:rPr lang="en-GB" sz="1000" i="1" dirty="0">
                <a:latin typeface="Arial" pitchFamily="34" charset="0"/>
                <a:cs typeface="Arial" pitchFamily="34" charset="0"/>
              </a:rPr>
              <a:t>The rates currently applied are those fixed by the last financial law for 2018. </a:t>
            </a:r>
            <a:r>
              <a:rPr lang="en-GB" i="1" dirty="0">
                <a:latin typeface="Arial" pitchFamily="34" charset="0"/>
                <a:cs typeface="Arial" pitchFamily="34" charset="0"/>
              </a:rPr>
              <a:t>This law led to a 0.21% hike/year in rates for zone 2 from 2018 till 2021.)</a:t>
            </a:r>
          </a:p>
          <a:p>
            <a:pPr defTabSz="947958" eaLnBrk="1" fontAlgn="auto" hangingPunct="1">
              <a:spcBef>
                <a:spcPts val="0"/>
              </a:spcBef>
              <a:spcAft>
                <a:spcPts val="0"/>
              </a:spcAft>
              <a:defRPr/>
            </a:pPr>
            <a:r>
              <a:rPr lang="en-GB" dirty="0">
                <a:latin typeface="Arial" pitchFamily="34" charset="0"/>
                <a:cs typeface="Arial" pitchFamily="34" charset="0"/>
              </a:rPr>
              <a:t>Since 2011, IDFM has always managed to </a:t>
            </a:r>
            <a:r>
              <a:rPr lang="en-GB" dirty="0" err="1">
                <a:latin typeface="Arial" pitchFamily="34" charset="0"/>
                <a:cs typeface="Arial" pitchFamily="34" charset="0"/>
              </a:rPr>
              <a:t>negogiate</a:t>
            </a:r>
            <a:r>
              <a:rPr lang="en-GB" dirty="0">
                <a:latin typeface="Arial" pitchFamily="34" charset="0"/>
                <a:cs typeface="Arial" pitchFamily="34" charset="0"/>
              </a:rPr>
              <a:t> </a:t>
            </a:r>
            <a:r>
              <a:rPr lang="en-GB" dirty="0" err="1">
                <a:latin typeface="Arial" pitchFamily="34" charset="0"/>
                <a:cs typeface="Arial" pitchFamily="34" charset="0"/>
              </a:rPr>
              <a:t>rates’hikes</a:t>
            </a:r>
            <a:r>
              <a:rPr lang="en-GB" dirty="0">
                <a:latin typeface="Arial" pitchFamily="34" charset="0"/>
                <a:cs typeface="Arial" pitchFamily="34" charset="0"/>
              </a:rPr>
              <a:t> with the State. As a result, revenues grew by </a:t>
            </a:r>
            <a:r>
              <a:rPr lang="en-GB" dirty="0">
                <a:highlight>
                  <a:srgbClr val="FFFF00"/>
                </a:highlight>
                <a:latin typeface="Arial" pitchFamily="34" charset="0"/>
                <a:cs typeface="Arial" pitchFamily="34" charset="0"/>
              </a:rPr>
              <a:t>53% between 2010 and 2020. </a:t>
            </a:r>
          </a:p>
          <a:p>
            <a:pPr defTabSz="947958" eaLnBrk="1" fontAlgn="auto" hangingPunct="1">
              <a:spcBef>
                <a:spcPts val="0"/>
              </a:spcBef>
              <a:spcAft>
                <a:spcPts val="0"/>
              </a:spcAft>
              <a:defRPr/>
            </a:pPr>
            <a:endParaRPr lang="en-GB" dirty="0">
              <a:latin typeface="Arial" pitchFamily="34" charset="0"/>
              <a:cs typeface="Arial" pitchFamily="34" charset="0"/>
            </a:endParaRPr>
          </a:p>
          <a:p>
            <a:pPr defTabSz="947958" eaLnBrk="1" fontAlgn="auto" hangingPunct="1">
              <a:spcBef>
                <a:spcPts val="0"/>
              </a:spcBef>
              <a:spcAft>
                <a:spcPts val="0"/>
              </a:spcAft>
              <a:defRPr/>
            </a:pPr>
            <a:r>
              <a:rPr lang="en-GB" b="1" dirty="0">
                <a:latin typeface="Arial" pitchFamily="34" charset="0"/>
                <a:cs typeface="Arial" pitchFamily="34" charset="0"/>
              </a:rPr>
              <a:t>Fare revenues : </a:t>
            </a:r>
          </a:p>
          <a:p>
            <a:pPr defTabSz="947958" eaLnBrk="1" fontAlgn="auto" hangingPunct="1">
              <a:spcBef>
                <a:spcPts val="0"/>
              </a:spcBef>
              <a:spcAft>
                <a:spcPts val="0"/>
              </a:spcAft>
              <a:defRPr/>
            </a:pPr>
            <a:r>
              <a:rPr lang="en-GB" dirty="0">
                <a:latin typeface="Arial" pitchFamily="34" charset="0"/>
                <a:cs typeface="Arial" pitchFamily="34" charset="0"/>
              </a:rPr>
              <a:t>Are strongly related to tourism (for short term tickets : 35% of fare revenues since 2016) and employment or student (for pass : 65% of fare revenues since 2016). </a:t>
            </a:r>
          </a:p>
          <a:p>
            <a:pPr defTabSz="947958" eaLnBrk="1" fontAlgn="auto" hangingPunct="1">
              <a:spcBef>
                <a:spcPts val="0"/>
              </a:spcBef>
              <a:spcAft>
                <a:spcPts val="0"/>
              </a:spcAft>
              <a:defRPr/>
            </a:pPr>
            <a:r>
              <a:rPr lang="en-GB" dirty="0">
                <a:latin typeface="Arial" pitchFamily="34" charset="0"/>
                <a:cs typeface="Arial" pitchFamily="34" charset="0"/>
              </a:rPr>
              <a:t>IDFM decides on rates</a:t>
            </a:r>
          </a:p>
          <a:p>
            <a:pPr defTabSz="947958" eaLnBrk="1" fontAlgn="auto" hangingPunct="1">
              <a:spcBef>
                <a:spcPts val="0"/>
              </a:spcBef>
              <a:spcAft>
                <a:spcPts val="0"/>
              </a:spcAft>
              <a:defRPr/>
            </a:pPr>
            <a:r>
              <a:rPr lang="en-GB" dirty="0">
                <a:latin typeface="Arial" pitchFamily="34" charset="0"/>
                <a:cs typeface="Arial" pitchFamily="34" charset="0"/>
              </a:rPr>
              <a:t>Based on a solid regional environment, fare revenues have been constantly growing these last years, except on 2020 because of impact of health crisis</a:t>
            </a:r>
          </a:p>
          <a:p>
            <a:pPr defTabSz="947958" eaLnBrk="1" fontAlgn="auto" hangingPunct="1">
              <a:spcBef>
                <a:spcPts val="0"/>
              </a:spcBef>
              <a:spcAft>
                <a:spcPts val="0"/>
              </a:spcAft>
              <a:defRPr/>
            </a:pPr>
            <a:r>
              <a:rPr lang="en-GB" dirty="0">
                <a:latin typeface="Arial" pitchFamily="34" charset="0"/>
                <a:cs typeface="Arial" pitchFamily="34" charset="0"/>
              </a:rPr>
              <a:t>(with two exceptions :</a:t>
            </a:r>
          </a:p>
          <a:p>
            <a:pPr marL="177742" indent="-177742" defTabSz="947958" eaLnBrk="1" fontAlgn="auto" hangingPunct="1">
              <a:spcBef>
                <a:spcPts val="0"/>
              </a:spcBef>
              <a:spcAft>
                <a:spcPts val="0"/>
              </a:spcAft>
              <a:buFontTx/>
              <a:buChar char="-"/>
              <a:defRPr/>
            </a:pPr>
            <a:r>
              <a:rPr lang="en-GB" dirty="0">
                <a:latin typeface="Arial" pitchFamily="34" charset="0"/>
                <a:cs typeface="Arial" pitchFamily="34" charset="0"/>
              </a:rPr>
              <a:t>2016 was the 1</a:t>
            </a:r>
            <a:r>
              <a:rPr lang="en-GB" baseline="30000" dirty="0">
                <a:latin typeface="Arial" pitchFamily="34" charset="0"/>
                <a:cs typeface="Arial" pitchFamily="34" charset="0"/>
              </a:rPr>
              <a:t>st</a:t>
            </a:r>
            <a:r>
              <a:rPr lang="en-GB" dirty="0">
                <a:latin typeface="Arial" pitchFamily="34" charset="0"/>
                <a:cs typeface="Arial" pitchFamily="34" charset="0"/>
              </a:rPr>
              <a:t> year of full impact of the “single fare” measure on Transit Pass. Following this decision made by IDFM previous elected team. To compensate this measure, the current President negotiated new resources with the State (450 M€ in all) and proposed to the board of executive to vote for price increases in 2016 as well as in 2017. )</a:t>
            </a:r>
          </a:p>
          <a:p>
            <a:endParaRPr lang="fr-FR" dirty="0"/>
          </a:p>
        </p:txBody>
      </p:sp>
      <p:sp>
        <p:nvSpPr>
          <p:cNvPr id="4" name="Espace réservé du numéro de diapositive 3"/>
          <p:cNvSpPr>
            <a:spLocks noGrp="1"/>
          </p:cNvSpPr>
          <p:nvPr>
            <p:ph type="sldNum" sz="quarter" idx="5"/>
          </p:nvPr>
        </p:nvSpPr>
        <p:spPr/>
        <p:txBody>
          <a:bodyPr/>
          <a:lstStyle/>
          <a:p>
            <a:fld id="{D7B54302-5D8D-4321-A3F4-FB0C9CE58673}" type="slidenum">
              <a:rPr lang="fr-FR" smtClean="0"/>
              <a:t>16</a:t>
            </a:fld>
            <a:endParaRPr lang="fr-FR"/>
          </a:p>
        </p:txBody>
      </p:sp>
    </p:spTree>
    <p:extLst>
      <p:ext uri="{BB962C8B-B14F-4D97-AF65-F5344CB8AC3E}">
        <p14:creationId xmlns:p14="http://schemas.microsoft.com/office/powerpoint/2010/main" val="3300522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47958" rtl="0" eaLnBrk="1" fontAlgn="auto" latinLnBrk="0" hangingPunct="1">
              <a:lnSpc>
                <a:spcPct val="100000"/>
              </a:lnSpc>
              <a:spcBef>
                <a:spcPts val="0"/>
              </a:spcBef>
              <a:spcAft>
                <a:spcPts val="0"/>
              </a:spcAft>
              <a:buClrTx/>
              <a:buSzTx/>
              <a:buFontTx/>
              <a:buNone/>
              <a:tabLst/>
              <a:defRPr/>
            </a:pPr>
            <a:r>
              <a:rPr lang="fr-FR" dirty="0" err="1"/>
              <a:t>We</a:t>
            </a:r>
            <a:r>
              <a:rPr lang="fr-FR" dirty="0"/>
              <a:t> </a:t>
            </a:r>
            <a:r>
              <a:rPr lang="fr-FR" dirty="0" err="1"/>
              <a:t>will</a:t>
            </a:r>
            <a:r>
              <a:rPr lang="fr-FR" dirty="0"/>
              <a:t> </a:t>
            </a:r>
            <a:r>
              <a:rPr lang="fr-FR" dirty="0" err="1"/>
              <a:t>begin</a:t>
            </a:r>
            <a:r>
              <a:rPr lang="fr-FR" dirty="0"/>
              <a:t> </a:t>
            </a:r>
            <a:r>
              <a:rPr lang="fr-FR" dirty="0" err="1"/>
              <a:t>with</a:t>
            </a:r>
            <a:r>
              <a:rPr lang="fr-FR" dirty="0"/>
              <a:t> an </a:t>
            </a:r>
            <a:r>
              <a:rPr lang="fr-FR" dirty="0" err="1"/>
              <a:t>overview</a:t>
            </a:r>
            <a:r>
              <a:rPr lang="fr-FR" dirty="0"/>
              <a:t> of public transports’ exploitation </a:t>
            </a:r>
            <a:r>
              <a:rPr lang="fr-FR" dirty="0" err="1"/>
              <a:t>costs</a:t>
            </a:r>
            <a:r>
              <a:rPr lang="fr-FR" dirty="0"/>
              <a:t> and the </a:t>
            </a:r>
            <a:r>
              <a:rPr lang="fr-FR" dirty="0" err="1"/>
              <a:t>way</a:t>
            </a:r>
            <a:r>
              <a:rPr lang="fr-FR" dirty="0"/>
              <a:t> </a:t>
            </a:r>
            <a:r>
              <a:rPr lang="fr-FR" dirty="0" err="1"/>
              <a:t>they</a:t>
            </a:r>
            <a:r>
              <a:rPr lang="fr-FR" dirty="0"/>
              <a:t> are </a:t>
            </a:r>
            <a:r>
              <a:rPr lang="fr-FR" dirty="0" err="1"/>
              <a:t>financed</a:t>
            </a:r>
            <a:r>
              <a:rPr lang="fr-FR" dirty="0"/>
              <a:t> </a:t>
            </a:r>
          </a:p>
          <a:p>
            <a:pPr defTabSz="947958" eaLnBrk="1" fontAlgn="auto" hangingPunct="1">
              <a:spcBef>
                <a:spcPts val="0"/>
              </a:spcBef>
              <a:spcAft>
                <a:spcPts val="0"/>
              </a:spcAft>
              <a:defRPr/>
            </a:pPr>
            <a:endParaRPr lang="en-GB" dirty="0">
              <a:latin typeface="Arial" pitchFamily="34" charset="0"/>
              <a:cs typeface="Arial" pitchFamily="34" charset="0"/>
            </a:endParaRPr>
          </a:p>
          <a:p>
            <a:pPr defTabSz="947958" eaLnBrk="1" fontAlgn="auto" hangingPunct="1">
              <a:spcBef>
                <a:spcPts val="0"/>
              </a:spcBef>
              <a:spcAft>
                <a:spcPts val="0"/>
              </a:spcAft>
              <a:defRPr/>
            </a:pPr>
            <a:r>
              <a:rPr lang="en-GB" dirty="0">
                <a:latin typeface="Arial" pitchFamily="34" charset="0"/>
                <a:cs typeface="Arial" pitchFamily="34" charset="0"/>
              </a:rPr>
              <a:t>On the slide 12, you can see that the Total cost of transport operation amounts to more than 10,7 Bn€ in 2020</a:t>
            </a:r>
          </a:p>
          <a:p>
            <a:pPr defTabSz="947958" eaLnBrk="1" fontAlgn="auto" hangingPunct="1">
              <a:spcBef>
                <a:spcPts val="0"/>
              </a:spcBef>
              <a:spcAft>
                <a:spcPts val="0"/>
              </a:spcAft>
              <a:defRPr/>
            </a:pPr>
            <a:r>
              <a:rPr lang="en-GB" dirty="0">
                <a:latin typeface="Arial" pitchFamily="34" charset="0"/>
                <a:cs typeface="Arial" pitchFamily="34" charset="0"/>
              </a:rPr>
              <a:t>There are 3 main income sources:</a:t>
            </a:r>
          </a:p>
          <a:p>
            <a:pPr marL="177742" indent="-177742" defTabSz="947958" eaLnBrk="1" fontAlgn="auto" hangingPunct="1">
              <a:spcBef>
                <a:spcPts val="0"/>
              </a:spcBef>
              <a:spcAft>
                <a:spcPts val="0"/>
              </a:spcAft>
              <a:buFontTx/>
              <a:buChar char="-"/>
              <a:defRPr/>
            </a:pPr>
            <a:r>
              <a:rPr lang="en-GB" dirty="0">
                <a:latin typeface="Arial" pitchFamily="34" charset="0"/>
                <a:cs typeface="Arial" pitchFamily="34" charset="0"/>
              </a:rPr>
              <a:t>Transport tax 4,6 bn€</a:t>
            </a:r>
          </a:p>
          <a:p>
            <a:pPr defTabSz="947958" eaLnBrk="1" fontAlgn="auto" hangingPunct="1">
              <a:spcBef>
                <a:spcPts val="0"/>
              </a:spcBef>
              <a:spcAft>
                <a:spcPts val="0"/>
              </a:spcAft>
              <a:defRPr/>
            </a:pPr>
            <a:r>
              <a:rPr lang="en-GB" dirty="0">
                <a:latin typeface="Arial" pitchFamily="34" charset="0"/>
                <a:cs typeface="Arial" pitchFamily="34" charset="0"/>
              </a:rPr>
              <a:t>France is the only European country to tax employers in areas that have a public transport network. This local tax is dedicated to the Organising Authority, in order to fund public transportation. </a:t>
            </a:r>
          </a:p>
          <a:p>
            <a:pPr defTabSz="947958" eaLnBrk="1" fontAlgn="auto" hangingPunct="1">
              <a:spcBef>
                <a:spcPts val="0"/>
              </a:spcBef>
              <a:spcAft>
                <a:spcPts val="0"/>
              </a:spcAft>
              <a:defRPr/>
            </a:pPr>
            <a:r>
              <a:rPr lang="en-GB" dirty="0">
                <a:latin typeface="Arial" pitchFamily="34" charset="0"/>
                <a:cs typeface="Arial" pitchFamily="34" charset="0"/>
              </a:rPr>
              <a:t>This tax is based on aggregated payroll of each employer having more than 11 employees. As a consequence, this revenue depends on local job creations and on the level of salaries granted by employers.</a:t>
            </a:r>
          </a:p>
          <a:p>
            <a:pPr defTabSz="947958" eaLnBrk="1" fontAlgn="auto" hangingPunct="1">
              <a:spcBef>
                <a:spcPts val="0"/>
              </a:spcBef>
              <a:spcAft>
                <a:spcPts val="0"/>
              </a:spcAft>
              <a:defRPr/>
            </a:pPr>
            <a:r>
              <a:rPr lang="en-GB" dirty="0">
                <a:latin typeface="Arial" pitchFamily="34" charset="0"/>
                <a:cs typeface="Arial" pitchFamily="34" charset="0"/>
              </a:rPr>
              <a:t>The applicable rate depends on the location of employees’ workplace. </a:t>
            </a:r>
          </a:p>
          <a:p>
            <a:pPr marL="177742" indent="-177742" defTabSz="947958" eaLnBrk="1" fontAlgn="auto" hangingPunct="1">
              <a:spcBef>
                <a:spcPts val="0"/>
              </a:spcBef>
              <a:spcAft>
                <a:spcPts val="0"/>
              </a:spcAft>
              <a:buFontTx/>
              <a:buChar char="-"/>
              <a:defRPr/>
            </a:pPr>
            <a:endParaRPr lang="en-GB" dirty="0">
              <a:latin typeface="Arial" pitchFamily="34" charset="0"/>
              <a:cs typeface="Arial" pitchFamily="34" charset="0"/>
            </a:endParaRPr>
          </a:p>
          <a:p>
            <a:pPr defTabSz="947958" eaLnBrk="1" fontAlgn="auto" hangingPunct="1">
              <a:spcBef>
                <a:spcPts val="0"/>
              </a:spcBef>
              <a:spcAft>
                <a:spcPts val="0"/>
              </a:spcAft>
              <a:defRPr/>
            </a:pPr>
            <a:r>
              <a:rPr lang="en-GB" dirty="0">
                <a:latin typeface="Arial" pitchFamily="34" charset="0"/>
                <a:cs typeface="Arial" pitchFamily="34" charset="0"/>
              </a:rPr>
              <a:t>- Secondly, Fare revenues  about 3bn€  include the price paid by passengers, part of the subscriptions paid by the employers and  some public subsidies for social fares. </a:t>
            </a:r>
          </a:p>
          <a:p>
            <a:pPr marL="177742" indent="-177742" defTabSz="947958" eaLnBrk="1" fontAlgn="auto" hangingPunct="1">
              <a:spcBef>
                <a:spcPts val="0"/>
              </a:spcBef>
              <a:spcAft>
                <a:spcPts val="0"/>
              </a:spcAft>
              <a:buFontTx/>
              <a:buChar char="-"/>
              <a:defRPr/>
            </a:pPr>
            <a:r>
              <a:rPr lang="en-GB" dirty="0">
                <a:latin typeface="Arial" pitchFamily="34" charset="0"/>
                <a:cs typeface="Arial" pitchFamily="34" charset="0"/>
              </a:rPr>
              <a:t>Finally, Public subsidies: 1,9 bn€ paid by local authorities members of IDFM or French state for school transport</a:t>
            </a:r>
          </a:p>
          <a:p>
            <a:pPr marL="177742" indent="-177742" defTabSz="947958" eaLnBrk="1" fontAlgn="auto" hangingPunct="1">
              <a:spcBef>
                <a:spcPts val="0"/>
              </a:spcBef>
              <a:spcAft>
                <a:spcPts val="0"/>
              </a:spcAft>
              <a:buFontTx/>
              <a:buChar char="-"/>
              <a:defRPr/>
            </a:pPr>
            <a:endParaRPr lang="en-GB" dirty="0">
              <a:latin typeface="Arial" pitchFamily="34" charset="0"/>
              <a:cs typeface="Arial" pitchFamily="34" charset="0"/>
            </a:endParaRPr>
          </a:p>
          <a:p>
            <a:pPr defTabSz="947958" eaLnBrk="1" fontAlgn="auto" hangingPunct="1">
              <a:spcBef>
                <a:spcPts val="0"/>
              </a:spcBef>
              <a:spcAft>
                <a:spcPts val="0"/>
              </a:spcAft>
              <a:defRPr/>
            </a:pPr>
            <a:r>
              <a:rPr lang="en-GB" dirty="0">
                <a:latin typeface="Arial" pitchFamily="34" charset="0"/>
                <a:cs typeface="Arial" pitchFamily="34" charset="0"/>
              </a:rPr>
              <a:t>In the end travellers pay only 18% of the resources,</a:t>
            </a:r>
            <a:r>
              <a:rPr lang="en-US" dirty="0">
                <a:latin typeface="Arial" pitchFamily="34" charset="0"/>
                <a:cs typeface="Arial" pitchFamily="34" charset="0"/>
              </a:rPr>
              <a:t> a very low rate compared to our European neighbors,</a:t>
            </a:r>
            <a:r>
              <a:rPr lang="en-GB" dirty="0">
                <a:latin typeface="Arial" pitchFamily="34" charset="0"/>
                <a:cs typeface="Arial" pitchFamily="34" charset="0"/>
              </a:rPr>
              <a:t> and employers pay 50%</a:t>
            </a:r>
          </a:p>
          <a:p>
            <a:pPr marL="177742" indent="-177742" defTabSz="947958" eaLnBrk="1" fontAlgn="auto" hangingPunct="1">
              <a:spcBef>
                <a:spcPts val="0"/>
              </a:spcBef>
              <a:spcAft>
                <a:spcPts val="0"/>
              </a:spcAft>
              <a:buFontTx/>
              <a:buChar char="-"/>
              <a:defRPr/>
            </a:pPr>
            <a:endParaRPr lang="en-GB" dirty="0">
              <a:latin typeface="Arial" pitchFamily="34" charset="0"/>
              <a:cs typeface="Arial" pitchFamily="34" charset="0"/>
            </a:endParaRPr>
          </a:p>
          <a:p>
            <a:pPr defTabSz="947958" eaLnBrk="1" fontAlgn="auto" hangingPunct="1">
              <a:spcBef>
                <a:spcPts val="0"/>
              </a:spcBef>
              <a:spcAft>
                <a:spcPts val="0"/>
              </a:spcAft>
              <a:defRPr/>
            </a:pPr>
            <a:endParaRPr lang="en-GB" dirty="0">
              <a:latin typeface="Arial" pitchFamily="34" charset="0"/>
              <a:cs typeface="Arial" pitchFamily="34" charset="0"/>
            </a:endParaRPr>
          </a:p>
          <a:p>
            <a:pPr defTabSz="947958" eaLnBrk="1" fontAlgn="auto" hangingPunct="1">
              <a:spcBef>
                <a:spcPts val="0"/>
              </a:spcBef>
              <a:spcAft>
                <a:spcPts val="0"/>
              </a:spcAft>
              <a:defRPr/>
            </a:pPr>
            <a:r>
              <a:rPr lang="en-GB" dirty="0">
                <a:latin typeface="Arial" pitchFamily="34" charset="0"/>
                <a:cs typeface="Arial" pitchFamily="34" charset="0"/>
              </a:rPr>
              <a:t>These 10,7 bn € enable us to pay the transport operators  (among with RATP, SNCF…) and contribute to our investment expenditures</a:t>
            </a:r>
          </a:p>
          <a:p>
            <a:pPr defTabSz="947958" eaLnBrk="1" fontAlgn="auto" hangingPunct="1">
              <a:spcBef>
                <a:spcPts val="0"/>
              </a:spcBef>
              <a:spcAft>
                <a:spcPts val="0"/>
              </a:spcAft>
              <a:defRPr/>
            </a:pPr>
            <a:endParaRPr lang="en-GB" dirty="0">
              <a:latin typeface="Arial" pitchFamily="34" charset="0"/>
              <a:cs typeface="Arial" pitchFamily="34" charset="0"/>
            </a:endParaRPr>
          </a:p>
          <a:p>
            <a:r>
              <a:rPr lang="fr-FR" dirty="0"/>
              <a:t>The </a:t>
            </a:r>
            <a:r>
              <a:rPr lang="fr-FR" dirty="0" err="1"/>
              <a:t>two</a:t>
            </a:r>
            <a:r>
              <a:rPr lang="fr-FR" dirty="0"/>
              <a:t> main sources of transport </a:t>
            </a:r>
            <a:r>
              <a:rPr lang="fr-FR" dirty="0" err="1"/>
              <a:t>funding</a:t>
            </a:r>
            <a:r>
              <a:rPr lang="fr-FR" dirty="0"/>
              <a:t> are </a:t>
            </a:r>
            <a:r>
              <a:rPr lang="fr-FR" dirty="0" err="1"/>
              <a:t>strongly</a:t>
            </a:r>
            <a:r>
              <a:rPr lang="fr-FR" dirty="0"/>
              <a:t> </a:t>
            </a:r>
            <a:r>
              <a:rPr lang="fr-FR" dirty="0" err="1"/>
              <a:t>correlated</a:t>
            </a:r>
            <a:r>
              <a:rPr lang="fr-FR" dirty="0"/>
              <a:t> to </a:t>
            </a:r>
            <a:r>
              <a:rPr lang="fr-FR" dirty="0" err="1"/>
              <a:t>regional</a:t>
            </a:r>
            <a:r>
              <a:rPr lang="fr-FR" dirty="0"/>
              <a:t> </a:t>
            </a:r>
            <a:r>
              <a:rPr lang="fr-FR" dirty="0" err="1"/>
              <a:t>economic</a:t>
            </a:r>
            <a:r>
              <a:rPr lang="fr-FR" dirty="0"/>
              <a:t> </a:t>
            </a:r>
            <a:r>
              <a:rPr lang="fr-FR" dirty="0" err="1"/>
              <a:t>growth</a:t>
            </a:r>
            <a:r>
              <a:rPr lang="fr-FR" dirty="0"/>
              <a:t>.  </a:t>
            </a:r>
          </a:p>
          <a:p>
            <a:r>
              <a:rPr lang="fr-FR" dirty="0"/>
              <a:t>Important point : 30% of national GDP </a:t>
            </a:r>
            <a:r>
              <a:rPr lang="fr-FR" dirty="0" err="1"/>
              <a:t>is</a:t>
            </a:r>
            <a:r>
              <a:rPr lang="fr-FR" dirty="0"/>
              <a:t> </a:t>
            </a:r>
            <a:r>
              <a:rPr lang="fr-FR" dirty="0" err="1"/>
              <a:t>produced</a:t>
            </a:r>
            <a:r>
              <a:rPr lang="fr-FR" dirty="0"/>
              <a:t> on Ile de France </a:t>
            </a:r>
            <a:r>
              <a:rPr lang="fr-FR" dirty="0" err="1"/>
              <a:t>territory</a:t>
            </a:r>
            <a:r>
              <a:rPr lang="fr-FR" dirty="0"/>
              <a:t>. </a:t>
            </a:r>
            <a:r>
              <a:rPr lang="fr-FR" dirty="0" err="1"/>
              <a:t>Considering</a:t>
            </a:r>
            <a:r>
              <a:rPr lang="fr-FR" dirty="0"/>
              <a:t> </a:t>
            </a:r>
            <a:r>
              <a:rPr lang="fr-FR" dirty="0" err="1"/>
              <a:t>that</a:t>
            </a:r>
            <a:r>
              <a:rPr lang="fr-FR" dirty="0"/>
              <a:t> public transports are the main </a:t>
            </a:r>
            <a:r>
              <a:rPr lang="fr-FR" dirty="0" err="1"/>
              <a:t>means</a:t>
            </a:r>
            <a:r>
              <a:rPr lang="fr-FR" dirty="0"/>
              <a:t> of transportation for 43% of </a:t>
            </a:r>
            <a:r>
              <a:rPr lang="fr-FR" dirty="0" err="1"/>
              <a:t>working</a:t>
            </a:r>
            <a:r>
              <a:rPr lang="fr-FR" dirty="0"/>
              <a:t> people in the area, IDFM has a </a:t>
            </a:r>
            <a:r>
              <a:rPr lang="fr-FR" dirty="0" err="1"/>
              <a:t>keyrole</a:t>
            </a:r>
            <a:r>
              <a:rPr lang="fr-FR" dirty="0"/>
              <a:t> in the local and the national </a:t>
            </a:r>
            <a:r>
              <a:rPr lang="fr-FR" dirty="0" err="1"/>
              <a:t>economy</a:t>
            </a:r>
            <a:r>
              <a:rPr lang="fr-FR" dirty="0"/>
              <a:t> by extension. For </a:t>
            </a:r>
            <a:r>
              <a:rPr lang="fr-FR" dirty="0" err="1"/>
              <a:t>this</a:t>
            </a:r>
            <a:r>
              <a:rPr lang="fr-FR" dirty="0"/>
              <a:t> </a:t>
            </a:r>
            <a:r>
              <a:rPr lang="fr-FR" dirty="0" err="1"/>
              <a:t>reason</a:t>
            </a:r>
            <a:r>
              <a:rPr lang="fr-FR" dirty="0"/>
              <a:t>, IDFM </a:t>
            </a:r>
            <a:r>
              <a:rPr lang="fr-FR" dirty="0" err="1"/>
              <a:t>benefits</a:t>
            </a:r>
            <a:r>
              <a:rPr lang="fr-FR" dirty="0"/>
              <a:t> </a:t>
            </a:r>
            <a:r>
              <a:rPr lang="fr-FR" dirty="0" err="1"/>
              <a:t>from</a:t>
            </a:r>
            <a:r>
              <a:rPr lang="fr-FR" dirty="0"/>
              <a:t> an </a:t>
            </a:r>
            <a:r>
              <a:rPr lang="fr-FR" b="1" dirty="0" err="1"/>
              <a:t>implicit</a:t>
            </a:r>
            <a:r>
              <a:rPr lang="fr-FR" b="1" dirty="0"/>
              <a:t> support </a:t>
            </a:r>
            <a:r>
              <a:rPr lang="fr-FR" b="1" dirty="0" err="1"/>
              <a:t>from</a:t>
            </a:r>
            <a:r>
              <a:rPr lang="fr-FR" b="1" dirty="0"/>
              <a:t> the State. </a:t>
            </a:r>
            <a:r>
              <a:rPr lang="fr-FR" dirty="0"/>
              <a:t>This enables IDFM to </a:t>
            </a:r>
            <a:r>
              <a:rPr lang="fr-FR" dirty="0" err="1"/>
              <a:t>negogiate</a:t>
            </a:r>
            <a:r>
              <a:rPr lang="fr-FR" dirty="0"/>
              <a:t> transport </a:t>
            </a:r>
            <a:r>
              <a:rPr lang="fr-FR" dirty="0" err="1"/>
              <a:t>tax</a:t>
            </a:r>
            <a:r>
              <a:rPr lang="fr-FR" dirty="0"/>
              <a:t> rates </a:t>
            </a:r>
            <a:r>
              <a:rPr lang="fr-FR" dirty="0" err="1"/>
              <a:t>hikes</a:t>
            </a:r>
            <a:r>
              <a:rPr lang="fr-FR" dirty="0"/>
              <a:t> and new </a:t>
            </a:r>
            <a:r>
              <a:rPr lang="fr-FR" dirty="0" err="1"/>
              <a:t>resources</a:t>
            </a:r>
            <a:r>
              <a:rPr lang="fr-FR" dirty="0"/>
              <a:t>, </a:t>
            </a:r>
            <a:r>
              <a:rPr lang="fr-FR" dirty="0" err="1"/>
              <a:t>when</a:t>
            </a:r>
            <a:r>
              <a:rPr lang="fr-FR" dirty="0"/>
              <a:t> </a:t>
            </a:r>
            <a:r>
              <a:rPr lang="fr-FR" dirty="0" err="1"/>
              <a:t>necessary</a:t>
            </a:r>
            <a:r>
              <a:rPr lang="fr-FR" dirty="0"/>
              <a:t>. By exemple:</a:t>
            </a:r>
          </a:p>
          <a:p>
            <a:pPr marL="171450" indent="-171450">
              <a:buFontTx/>
              <a:buChar char="-"/>
            </a:pPr>
            <a:r>
              <a:rPr lang="fr-FR" dirty="0"/>
              <a:t>In 2017, A new </a:t>
            </a:r>
            <a:r>
              <a:rPr lang="fr-FR" dirty="0" err="1"/>
              <a:t>tax</a:t>
            </a:r>
            <a:r>
              <a:rPr lang="fr-FR" dirty="0"/>
              <a:t> on </a:t>
            </a:r>
            <a:r>
              <a:rPr lang="fr-FR" dirty="0" err="1"/>
              <a:t>petroleum</a:t>
            </a:r>
            <a:r>
              <a:rPr lang="fr-FR" dirty="0"/>
              <a:t> </a:t>
            </a:r>
            <a:r>
              <a:rPr lang="fr-FR" dirty="0" err="1"/>
              <a:t>products</a:t>
            </a:r>
            <a:r>
              <a:rPr lang="fr-FR" dirty="0"/>
              <a:t> </a:t>
            </a:r>
            <a:r>
              <a:rPr lang="fr-FR" dirty="0" err="1"/>
              <a:t>sold</a:t>
            </a:r>
            <a:r>
              <a:rPr lang="fr-FR" dirty="0"/>
              <a:t> </a:t>
            </a:r>
            <a:r>
              <a:rPr lang="fr-FR" dirty="0" err="1"/>
              <a:t>within</a:t>
            </a:r>
            <a:r>
              <a:rPr lang="fr-FR" dirty="0"/>
              <a:t> the </a:t>
            </a:r>
            <a:r>
              <a:rPr lang="fr-FR" dirty="0" err="1"/>
              <a:t>region</a:t>
            </a:r>
            <a:r>
              <a:rPr lang="fr-FR" dirty="0"/>
              <a:t>, for 100 M€/</a:t>
            </a:r>
            <a:r>
              <a:rPr lang="fr-FR" dirty="0" err="1"/>
              <a:t>year</a:t>
            </a:r>
            <a:r>
              <a:rPr lang="fr-FR" dirty="0"/>
              <a:t>, to finance « </a:t>
            </a:r>
            <a:r>
              <a:rPr lang="en-GB" dirty="0">
                <a:latin typeface="Arial" pitchFamily="34" charset="0"/>
                <a:cs typeface="Arial" pitchFamily="34" charset="0"/>
              </a:rPr>
              <a:t>single fare” measure on Transit Pass. (</a:t>
            </a:r>
            <a:r>
              <a:rPr lang="fr-FR" dirty="0"/>
              <a:t>To finance a </a:t>
            </a:r>
            <a:r>
              <a:rPr lang="fr-FR" dirty="0" err="1"/>
              <a:t>based</a:t>
            </a:r>
            <a:r>
              <a:rPr lang="fr-FR" dirty="0"/>
              <a:t> on the « </a:t>
            </a:r>
            <a:r>
              <a:rPr lang="fr-FR" dirty="0" err="1"/>
              <a:t>polluter</a:t>
            </a:r>
            <a:r>
              <a:rPr lang="fr-FR" dirty="0"/>
              <a:t> pays » </a:t>
            </a:r>
            <a:r>
              <a:rPr lang="fr-FR" dirty="0" err="1"/>
              <a:t>principle</a:t>
            </a:r>
            <a:r>
              <a:rPr lang="fr-FR" dirty="0"/>
              <a:t>)</a:t>
            </a:r>
            <a:endParaRPr lang="en-GB" dirty="0">
              <a:latin typeface="Arial" pitchFamily="34" charset="0"/>
              <a:cs typeface="Arial" pitchFamily="34" charset="0"/>
            </a:endParaRPr>
          </a:p>
          <a:p>
            <a:pPr marL="171450" indent="-171450">
              <a:buFontTx/>
              <a:buChar char="-"/>
            </a:pPr>
            <a:r>
              <a:rPr lang="en-GB" dirty="0">
                <a:latin typeface="Arial" pitchFamily="34" charset="0"/>
                <a:cs typeface="Arial" pitchFamily="34" charset="0"/>
              </a:rPr>
              <a:t>Or an increase in rates of transport tax (Following this decision made by IDFM previous elected team. To compensate this measure, the current President negotiated new resources with the State (450 M€ in all)</a:t>
            </a:r>
            <a:r>
              <a:rPr lang="fr-FR" dirty="0"/>
              <a:t>)</a:t>
            </a:r>
          </a:p>
          <a:p>
            <a:endParaRPr lang="fr-FR" dirty="0"/>
          </a:p>
          <a:p>
            <a:r>
              <a:rPr lang="fr-FR" b="1" dirty="0"/>
              <a:t>Transport </a:t>
            </a:r>
            <a:r>
              <a:rPr lang="fr-FR" b="1" dirty="0" err="1"/>
              <a:t>tax</a:t>
            </a:r>
            <a:r>
              <a:rPr lang="fr-FR" b="1" dirty="0"/>
              <a:t> : </a:t>
            </a:r>
          </a:p>
          <a:p>
            <a:pPr defTabSz="947958" eaLnBrk="1" fontAlgn="auto" hangingPunct="1">
              <a:spcBef>
                <a:spcPts val="0"/>
              </a:spcBef>
              <a:spcAft>
                <a:spcPts val="0"/>
              </a:spcAft>
              <a:defRPr/>
            </a:pPr>
            <a:r>
              <a:rPr lang="en-GB" dirty="0">
                <a:latin typeface="Arial" pitchFamily="34" charset="0"/>
                <a:cs typeface="Arial" pitchFamily="34" charset="0"/>
              </a:rPr>
              <a:t>France is the only European country to tax employers in areas that have a public transport network. This local tax is dedicated to the Organising Authority, in order to fund public transportation. </a:t>
            </a:r>
          </a:p>
          <a:p>
            <a:pPr defTabSz="947958" eaLnBrk="1" fontAlgn="auto" hangingPunct="1">
              <a:spcBef>
                <a:spcPts val="0"/>
              </a:spcBef>
              <a:spcAft>
                <a:spcPts val="0"/>
              </a:spcAft>
              <a:defRPr/>
            </a:pPr>
            <a:r>
              <a:rPr lang="en-GB" dirty="0">
                <a:latin typeface="Arial" pitchFamily="34" charset="0"/>
                <a:cs typeface="Arial" pitchFamily="34" charset="0"/>
              </a:rPr>
              <a:t>This tax is based on aggregated payroll of each employer having more than 11 employees. As a consequence, this revenue depends on local job creations and on the level of salaries granted by employers.</a:t>
            </a:r>
          </a:p>
          <a:p>
            <a:pPr defTabSz="947958" eaLnBrk="1" fontAlgn="auto" hangingPunct="1">
              <a:spcBef>
                <a:spcPts val="0"/>
              </a:spcBef>
              <a:spcAft>
                <a:spcPts val="0"/>
              </a:spcAft>
              <a:defRPr/>
            </a:pPr>
            <a:r>
              <a:rPr lang="en-GB" dirty="0">
                <a:latin typeface="Arial" pitchFamily="34" charset="0"/>
                <a:cs typeface="Arial" pitchFamily="34" charset="0"/>
              </a:rPr>
              <a:t>The applicable rate depends on the location of employees’ workplace. </a:t>
            </a:r>
          </a:p>
          <a:p>
            <a:pPr defTabSz="947958" eaLnBrk="1" fontAlgn="auto" hangingPunct="1">
              <a:spcBef>
                <a:spcPts val="0"/>
              </a:spcBef>
              <a:spcAft>
                <a:spcPts val="0"/>
              </a:spcAft>
              <a:defRPr/>
            </a:pPr>
            <a:r>
              <a:rPr lang="en-GB" dirty="0">
                <a:latin typeface="Arial" pitchFamily="34" charset="0"/>
                <a:cs typeface="Arial" pitchFamily="34" charset="0"/>
              </a:rPr>
              <a:t>IDFM decides upon rates for each zone within limits fixed for each zone by financial laws.  (</a:t>
            </a:r>
            <a:r>
              <a:rPr lang="en-GB" sz="1000" i="1" dirty="0">
                <a:latin typeface="Arial" pitchFamily="34" charset="0"/>
                <a:cs typeface="Arial" pitchFamily="34" charset="0"/>
              </a:rPr>
              <a:t>The rates currently applied are those fixed by the last financial law for 2018. </a:t>
            </a:r>
            <a:r>
              <a:rPr lang="en-GB" i="1" dirty="0">
                <a:latin typeface="Arial" pitchFamily="34" charset="0"/>
                <a:cs typeface="Arial" pitchFamily="34" charset="0"/>
              </a:rPr>
              <a:t>This law led to a 0.21% hike/year in rates for zone 2 from 2018 till 2021.)</a:t>
            </a:r>
          </a:p>
          <a:p>
            <a:pPr defTabSz="947958" eaLnBrk="1" fontAlgn="auto" hangingPunct="1">
              <a:spcBef>
                <a:spcPts val="0"/>
              </a:spcBef>
              <a:spcAft>
                <a:spcPts val="0"/>
              </a:spcAft>
              <a:defRPr/>
            </a:pPr>
            <a:r>
              <a:rPr lang="en-GB" dirty="0">
                <a:latin typeface="Arial" pitchFamily="34" charset="0"/>
                <a:cs typeface="Arial" pitchFamily="34" charset="0"/>
              </a:rPr>
              <a:t>Since 2011, IDFM has always managed to </a:t>
            </a:r>
            <a:r>
              <a:rPr lang="en-GB" dirty="0" err="1">
                <a:latin typeface="Arial" pitchFamily="34" charset="0"/>
                <a:cs typeface="Arial" pitchFamily="34" charset="0"/>
              </a:rPr>
              <a:t>negogiate</a:t>
            </a:r>
            <a:r>
              <a:rPr lang="en-GB" dirty="0">
                <a:latin typeface="Arial" pitchFamily="34" charset="0"/>
                <a:cs typeface="Arial" pitchFamily="34" charset="0"/>
              </a:rPr>
              <a:t> </a:t>
            </a:r>
            <a:r>
              <a:rPr lang="en-GB" dirty="0" err="1">
                <a:latin typeface="Arial" pitchFamily="34" charset="0"/>
                <a:cs typeface="Arial" pitchFamily="34" charset="0"/>
              </a:rPr>
              <a:t>rates’hikes</a:t>
            </a:r>
            <a:r>
              <a:rPr lang="en-GB" dirty="0">
                <a:latin typeface="Arial" pitchFamily="34" charset="0"/>
                <a:cs typeface="Arial" pitchFamily="34" charset="0"/>
              </a:rPr>
              <a:t> with the State. As a result, revenues grew by </a:t>
            </a:r>
            <a:r>
              <a:rPr lang="en-GB" dirty="0">
                <a:highlight>
                  <a:srgbClr val="FFFF00"/>
                </a:highlight>
                <a:latin typeface="Arial" pitchFamily="34" charset="0"/>
                <a:cs typeface="Arial" pitchFamily="34" charset="0"/>
              </a:rPr>
              <a:t>53% between 2010 and 2020. </a:t>
            </a:r>
          </a:p>
          <a:p>
            <a:pPr defTabSz="947958" eaLnBrk="1" fontAlgn="auto" hangingPunct="1">
              <a:spcBef>
                <a:spcPts val="0"/>
              </a:spcBef>
              <a:spcAft>
                <a:spcPts val="0"/>
              </a:spcAft>
              <a:defRPr/>
            </a:pPr>
            <a:endParaRPr lang="en-GB" dirty="0">
              <a:latin typeface="Arial" pitchFamily="34" charset="0"/>
              <a:cs typeface="Arial" pitchFamily="34" charset="0"/>
            </a:endParaRPr>
          </a:p>
          <a:p>
            <a:pPr defTabSz="947958" eaLnBrk="1" fontAlgn="auto" hangingPunct="1">
              <a:spcBef>
                <a:spcPts val="0"/>
              </a:spcBef>
              <a:spcAft>
                <a:spcPts val="0"/>
              </a:spcAft>
              <a:defRPr/>
            </a:pPr>
            <a:r>
              <a:rPr lang="en-GB" b="1" dirty="0">
                <a:latin typeface="Arial" pitchFamily="34" charset="0"/>
                <a:cs typeface="Arial" pitchFamily="34" charset="0"/>
              </a:rPr>
              <a:t>Fare revenues : </a:t>
            </a:r>
          </a:p>
          <a:p>
            <a:pPr defTabSz="947958" eaLnBrk="1" fontAlgn="auto" hangingPunct="1">
              <a:spcBef>
                <a:spcPts val="0"/>
              </a:spcBef>
              <a:spcAft>
                <a:spcPts val="0"/>
              </a:spcAft>
              <a:defRPr/>
            </a:pPr>
            <a:r>
              <a:rPr lang="en-GB" dirty="0">
                <a:latin typeface="Arial" pitchFamily="34" charset="0"/>
                <a:cs typeface="Arial" pitchFamily="34" charset="0"/>
              </a:rPr>
              <a:t>Are strongly related to tourism (for short term tickets : 35% of fare revenues since 2016) and employment or student (for pass : 65% of fare revenues since 2016). </a:t>
            </a:r>
          </a:p>
          <a:p>
            <a:pPr defTabSz="947958" eaLnBrk="1" fontAlgn="auto" hangingPunct="1">
              <a:spcBef>
                <a:spcPts val="0"/>
              </a:spcBef>
              <a:spcAft>
                <a:spcPts val="0"/>
              </a:spcAft>
              <a:defRPr/>
            </a:pPr>
            <a:r>
              <a:rPr lang="en-GB" dirty="0">
                <a:latin typeface="Arial" pitchFamily="34" charset="0"/>
                <a:cs typeface="Arial" pitchFamily="34" charset="0"/>
              </a:rPr>
              <a:t>IDFM decides on rates</a:t>
            </a:r>
          </a:p>
          <a:p>
            <a:pPr defTabSz="947958" eaLnBrk="1" fontAlgn="auto" hangingPunct="1">
              <a:spcBef>
                <a:spcPts val="0"/>
              </a:spcBef>
              <a:spcAft>
                <a:spcPts val="0"/>
              </a:spcAft>
              <a:defRPr/>
            </a:pPr>
            <a:r>
              <a:rPr lang="en-GB" dirty="0">
                <a:latin typeface="Arial" pitchFamily="34" charset="0"/>
                <a:cs typeface="Arial" pitchFamily="34" charset="0"/>
              </a:rPr>
              <a:t>Based on a solid regional environment, fare revenues have been constantly growing these last years, except on 2020 because of impact of health crisis</a:t>
            </a:r>
          </a:p>
          <a:p>
            <a:pPr defTabSz="947958" eaLnBrk="1" fontAlgn="auto" hangingPunct="1">
              <a:spcBef>
                <a:spcPts val="0"/>
              </a:spcBef>
              <a:spcAft>
                <a:spcPts val="0"/>
              </a:spcAft>
              <a:defRPr/>
            </a:pPr>
            <a:r>
              <a:rPr lang="en-GB" dirty="0">
                <a:latin typeface="Arial" pitchFamily="34" charset="0"/>
                <a:cs typeface="Arial" pitchFamily="34" charset="0"/>
              </a:rPr>
              <a:t>(with two exceptions :</a:t>
            </a:r>
          </a:p>
          <a:p>
            <a:pPr marL="177742" indent="-177742" defTabSz="947958" eaLnBrk="1" fontAlgn="auto" hangingPunct="1">
              <a:spcBef>
                <a:spcPts val="0"/>
              </a:spcBef>
              <a:spcAft>
                <a:spcPts val="0"/>
              </a:spcAft>
              <a:buFontTx/>
              <a:buChar char="-"/>
              <a:defRPr/>
            </a:pPr>
            <a:r>
              <a:rPr lang="en-GB" dirty="0">
                <a:latin typeface="Arial" pitchFamily="34" charset="0"/>
                <a:cs typeface="Arial" pitchFamily="34" charset="0"/>
              </a:rPr>
              <a:t>2016 was the 1</a:t>
            </a:r>
            <a:r>
              <a:rPr lang="en-GB" baseline="30000" dirty="0">
                <a:latin typeface="Arial" pitchFamily="34" charset="0"/>
                <a:cs typeface="Arial" pitchFamily="34" charset="0"/>
              </a:rPr>
              <a:t>st</a:t>
            </a:r>
            <a:r>
              <a:rPr lang="en-GB" dirty="0">
                <a:latin typeface="Arial" pitchFamily="34" charset="0"/>
                <a:cs typeface="Arial" pitchFamily="34" charset="0"/>
              </a:rPr>
              <a:t> year of full impact of the “single fare” measure on Transit Pass. Following this decision made by IDFM previous elected team. To compensate this measure, the current President negotiated new resources with the State (450 M€ in all) and proposed to the board of executive to vote for price increases in 2016 as well as in 2017. )</a:t>
            </a:r>
          </a:p>
          <a:p>
            <a:endParaRPr lang="fr-FR" dirty="0"/>
          </a:p>
        </p:txBody>
      </p:sp>
      <p:sp>
        <p:nvSpPr>
          <p:cNvPr id="4" name="Espace réservé du numéro de diapositive 3"/>
          <p:cNvSpPr>
            <a:spLocks noGrp="1"/>
          </p:cNvSpPr>
          <p:nvPr>
            <p:ph type="sldNum" sz="quarter" idx="5"/>
          </p:nvPr>
        </p:nvSpPr>
        <p:spPr/>
        <p:txBody>
          <a:bodyPr/>
          <a:lstStyle/>
          <a:p>
            <a:fld id="{D7B54302-5D8D-4321-A3F4-FB0C9CE58673}" type="slidenum">
              <a:rPr lang="fr-FR" smtClean="0"/>
              <a:t>17</a:t>
            </a:fld>
            <a:endParaRPr lang="fr-FR"/>
          </a:p>
        </p:txBody>
      </p:sp>
    </p:spTree>
    <p:extLst>
      <p:ext uri="{BB962C8B-B14F-4D97-AF65-F5344CB8AC3E}">
        <p14:creationId xmlns:p14="http://schemas.microsoft.com/office/powerpoint/2010/main" val="3887039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and to finish this part, slide 17, </a:t>
            </a: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 first graph </a:t>
            </a:r>
            <a:r>
              <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shows the evolution of the IDFM debt</a:t>
            </a:r>
            <a:endPar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Benefitting from dynamic revenues Ile-de-France </a:t>
            </a:r>
            <a:r>
              <a:rPr kumimoji="0" lang="en-GB"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Mobilités</a:t>
            </a: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did not have to start  borrowing until 2012.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Due to an acceleration in investments, borrowing became a necessity, the first lender was EIB.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We rapidly diversified our financing sources with others banks.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In 2018, IDFM launched its EMTN program and issued its inaugural bond in April 2019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benchmark at 15yrs. More than 2.3bn EUR of interests were collected from around 70 investors. )</a:t>
            </a:r>
          </a:p>
          <a:p>
            <a:pPr marL="0" marR="0" lvl="0" indent="0" algn="just" defTabSz="947958"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In 2021, Ile de France </a:t>
            </a:r>
            <a:r>
              <a:rPr kumimoji="0" lang="en-GB"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Mobilités</a:t>
            </a: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continues to diversify its sources of financing with bank loans for 550 M €, 2 private placements for 155 M € and the green bond issue for 1500 M € in May and November.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More than 3.1bn EUR of interests were collected from around 115 investors. </a:t>
            </a: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 second graph </a:t>
            </a:r>
            <a:r>
              <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shows the evolution of r</a:t>
            </a:r>
            <a:r>
              <a:rPr kumimoji="0" lang="en-GB" sz="1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atios</a:t>
            </a:r>
            <a:endPar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 green curve shows the investments self financing ratio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 blue curve shows the deleveraging capacity.</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it indicates how many years of income are needed to repay the outstanding debt. it is 4 years; which is very low</a:t>
            </a:r>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these two ratios reach good levels in 2020 despite the crisis.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In 2021, IDFM will cover its financing needs mainly with a Green Bond and secondarily with other sources of financing (commercial banks and private placements)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(In 2016, Ile de France’s deleveraging capacity bounced following the instauration of a single flat fare, exceptionally covered by provisions write-offs, whereas provisions write-offs are not taken into account in this ratio. The latter returned to a performant level from 2017 onward, when IDFM found new revenues in order to cover this measure.   In 2019, the deleveraging capacity reaches 4 years.)</a:t>
            </a:r>
          </a:p>
          <a:p>
            <a:endParaRPr lang="fr-FR" dirty="0"/>
          </a:p>
        </p:txBody>
      </p:sp>
      <p:sp>
        <p:nvSpPr>
          <p:cNvPr id="4" name="Espace réservé du numéro de diapositive 3"/>
          <p:cNvSpPr>
            <a:spLocks noGrp="1"/>
          </p:cNvSpPr>
          <p:nvPr>
            <p:ph type="sldNum" sz="quarter" idx="5"/>
          </p:nvPr>
        </p:nvSpPr>
        <p:spPr/>
        <p:txBody>
          <a:bodyPr/>
          <a:lstStyle/>
          <a:p>
            <a:fld id="{D7B54302-5D8D-4321-A3F4-FB0C9CE58673}" type="slidenum">
              <a:rPr lang="fr-FR" smtClean="0"/>
              <a:t>18</a:t>
            </a:fld>
            <a:endParaRPr lang="fr-FR"/>
          </a:p>
        </p:txBody>
      </p:sp>
    </p:spTree>
    <p:extLst>
      <p:ext uri="{BB962C8B-B14F-4D97-AF65-F5344CB8AC3E}">
        <p14:creationId xmlns:p14="http://schemas.microsoft.com/office/powerpoint/2010/main" val="2578875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buNone/>
            </a:pPr>
            <a:r>
              <a:rPr lang="en-GB" sz="1300" dirty="0">
                <a:latin typeface="Arial" pitchFamily="34" charset="0"/>
                <a:cs typeface="Arial" pitchFamily="34" charset="0"/>
              </a:rPr>
              <a:t>These debt projections relied on the following main hypothesis : </a:t>
            </a:r>
          </a:p>
          <a:p>
            <a:pPr marL="375234" lvl="1" indent="-286362" algn="just">
              <a:buFont typeface="Arial" pitchFamily="34" charset="0"/>
              <a:buChar char="•"/>
            </a:pPr>
            <a:r>
              <a:rPr lang="en-GB" sz="1300" dirty="0">
                <a:latin typeface="Arial" pitchFamily="34" charset="0"/>
                <a:cs typeface="Arial" pitchFamily="34" charset="0"/>
              </a:rPr>
              <a:t>A volume increase of 2.1% per year of transport tax (average annual change 2020 – 2025)</a:t>
            </a:r>
          </a:p>
          <a:p>
            <a:pPr marL="375234" lvl="1" indent="-286362" algn="just">
              <a:buFont typeface="Arial" pitchFamily="34" charset="0"/>
              <a:buChar char="•"/>
            </a:pPr>
            <a:r>
              <a:rPr lang="en-GB" sz="1300" dirty="0">
                <a:latin typeface="Arial" pitchFamily="34" charset="0"/>
                <a:cs typeface="Arial" pitchFamily="34" charset="0"/>
              </a:rPr>
              <a:t>Revenue dynamics enabling notably new offerings financing (excluding Grand Paris Express)</a:t>
            </a:r>
          </a:p>
          <a:p>
            <a:pPr marL="375234" lvl="1" indent="-286362" algn="just">
              <a:buFont typeface="Arial" pitchFamily="34" charset="0"/>
              <a:buChar char="•"/>
            </a:pPr>
            <a:r>
              <a:rPr lang="en-GB" sz="1300" dirty="0">
                <a:latin typeface="Arial" pitchFamily="34" charset="0"/>
                <a:cs typeface="Arial" pitchFamily="34" charset="0"/>
              </a:rPr>
              <a:t>Complementary revenues to finance Grand Paris Express. Taking into account the future evolution of the network’s scope, an evolution of IDFM’s revenue structure is appropriate. Negotiations are underway between IDFM and the State </a:t>
            </a:r>
          </a:p>
          <a:p>
            <a:endParaRPr lang="fr-FR" b="1" dirty="0"/>
          </a:p>
          <a:p>
            <a:pPr marL="296237" indent="-296237" algn="just">
              <a:buFont typeface="Arial" panose="020B0604020202020204" pitchFamily="34" charset="0"/>
              <a:buChar char="•"/>
            </a:pPr>
            <a:r>
              <a:rPr lang="en-GB" sz="1500" b="1" dirty="0">
                <a:latin typeface="Arial" pitchFamily="34" charset="0"/>
                <a:cs typeface="Arial" pitchFamily="34" charset="0"/>
              </a:rPr>
              <a:t>IDFM plans to finance itself through various sources including : </a:t>
            </a:r>
          </a:p>
          <a:p>
            <a:pPr marL="770216" lvl="1" indent="-296237" algn="just">
              <a:buFont typeface="Arial" panose="020B0604020202020204" pitchFamily="34" charset="0"/>
              <a:buChar char="•"/>
            </a:pPr>
            <a:r>
              <a:rPr lang="en-GB" sz="1500" b="1" dirty="0">
                <a:latin typeface="Arial" pitchFamily="34" charset="0"/>
                <a:cs typeface="Arial" pitchFamily="34" charset="0"/>
              </a:rPr>
              <a:t>EMTN Program issuances, public and private, </a:t>
            </a:r>
          </a:p>
          <a:p>
            <a:pPr marL="770216" lvl="1" indent="-296237" algn="just">
              <a:buFont typeface="Arial" panose="020B0604020202020204" pitchFamily="34" charset="0"/>
              <a:buChar char="•"/>
            </a:pPr>
            <a:r>
              <a:rPr lang="en-GB" sz="1500" dirty="0">
                <a:latin typeface="Arial" pitchFamily="34" charset="0"/>
                <a:cs typeface="Arial" pitchFamily="34" charset="0"/>
              </a:rPr>
              <a:t>EIB, </a:t>
            </a:r>
          </a:p>
          <a:p>
            <a:pPr marL="770216" lvl="1" indent="-296237" algn="just">
              <a:buFont typeface="Arial" panose="020B0604020202020204" pitchFamily="34" charset="0"/>
              <a:buChar char="•"/>
            </a:pPr>
            <a:r>
              <a:rPr lang="en-GB" sz="1500" dirty="0">
                <a:latin typeface="Arial" pitchFamily="34" charset="0"/>
                <a:cs typeface="Arial" pitchFamily="34" charset="0"/>
              </a:rPr>
              <a:t>private placements, like NSV or SSD,</a:t>
            </a:r>
          </a:p>
          <a:p>
            <a:pPr marL="770216" lvl="1" indent="-296237" algn="just">
              <a:buFont typeface="Arial" panose="020B0604020202020204" pitchFamily="34" charset="0"/>
              <a:buChar char="•"/>
            </a:pPr>
            <a:r>
              <a:rPr lang="en-GB" sz="1500" dirty="0">
                <a:latin typeface="Arial" pitchFamily="34" charset="0"/>
                <a:cs typeface="Arial" pitchFamily="34" charset="0"/>
              </a:rPr>
              <a:t>bank funding. </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D7B54302-5D8D-4321-A3F4-FB0C9CE58673}" type="slidenum">
              <a:rPr lang="fr-FR" smtClean="0"/>
              <a:t>22</a:t>
            </a:fld>
            <a:endParaRPr lang="fr-FR"/>
          </a:p>
        </p:txBody>
      </p:sp>
    </p:spTree>
    <p:extLst>
      <p:ext uri="{BB962C8B-B14F-4D97-AF65-F5344CB8AC3E}">
        <p14:creationId xmlns:p14="http://schemas.microsoft.com/office/powerpoint/2010/main" val="3825833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49EE2883-69E7-404C-B368-67B5B7C0B1FB}" type="slidenum">
              <a:rPr lang="fr-FR" smtClean="0"/>
              <a:t>23</a:t>
            </a:fld>
            <a:endParaRPr lang="fr-FR"/>
          </a:p>
        </p:txBody>
      </p:sp>
    </p:spTree>
    <p:extLst>
      <p:ext uri="{BB962C8B-B14F-4D97-AF65-F5344CB8AC3E}">
        <p14:creationId xmlns:p14="http://schemas.microsoft.com/office/powerpoint/2010/main" val="3864784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Wa propose </a:t>
            </a:r>
            <a:r>
              <a:rPr lang="fr-FR" dirty="0" err="1"/>
              <a:t>you</a:t>
            </a:r>
            <a:r>
              <a:rPr lang="fr-FR" dirty="0"/>
              <a:t> to </a:t>
            </a:r>
            <a:r>
              <a:rPr lang="fr-FR" dirty="0" err="1"/>
              <a:t>introduce</a:t>
            </a:r>
            <a:r>
              <a:rPr lang="fr-FR" baseline="0" dirty="0"/>
              <a:t> IDFM’ missions and </a:t>
            </a:r>
            <a:r>
              <a:rPr lang="fr-FR" baseline="0" dirty="0" err="1"/>
              <a:t>its</a:t>
            </a:r>
            <a:r>
              <a:rPr lang="fr-FR" baseline="0" dirty="0"/>
              <a:t> </a:t>
            </a:r>
            <a:r>
              <a:rPr lang="fr-FR" baseline="0" dirty="0" err="1"/>
              <a:t>financial</a:t>
            </a:r>
            <a:r>
              <a:rPr lang="fr-FR" baseline="0" dirty="0"/>
              <a:t> </a:t>
            </a:r>
            <a:r>
              <a:rPr lang="fr-FR" baseline="0" dirty="0" err="1"/>
              <a:t>accounts</a:t>
            </a:r>
            <a:r>
              <a:rPr lang="fr-FR" baseline="0" dirty="0"/>
              <a:t> and </a:t>
            </a:r>
            <a:r>
              <a:rPr lang="fr-FR" baseline="0" dirty="0" err="1"/>
              <a:t>after</a:t>
            </a:r>
            <a:r>
              <a:rPr lang="fr-FR" baseline="0" dirty="0"/>
              <a:t> the </a:t>
            </a:r>
            <a:r>
              <a:rPr lang="fr-FR" baseline="0" dirty="0" err="1"/>
              <a:t>framework</a:t>
            </a:r>
            <a:endParaRPr lang="fr-FR" baseline="0" dirty="0"/>
          </a:p>
          <a:p>
            <a:endParaRPr lang="fr-FR" dirty="0"/>
          </a:p>
        </p:txBody>
      </p:sp>
    </p:spTree>
    <p:extLst>
      <p:ext uri="{BB962C8B-B14F-4D97-AF65-F5344CB8AC3E}">
        <p14:creationId xmlns:p14="http://schemas.microsoft.com/office/powerpoint/2010/main" val="2283468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a date 3"/>
          <p:cNvSpPr>
            <a:spLocks noGrp="1"/>
          </p:cNvSpPr>
          <p:nvPr>
            <p:ph type="dt" idx="10"/>
          </p:nvPr>
        </p:nvSpPr>
        <p:spPr/>
        <p:txBody>
          <a:bodyPr/>
          <a:lstStyle/>
          <a:p>
            <a:r>
              <a:rPr lang="fr-FR"/>
              <a:t>06/07/2017</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033B7A7-93CB-4575-9EF0-2BD755886D8B}" type="slidenum">
              <a:rPr lang="fr-FR" smtClean="0"/>
              <a:pPr/>
              <a:t>29</a:t>
            </a:fld>
            <a:endParaRPr lang="fr-FR"/>
          </a:p>
        </p:txBody>
      </p:sp>
    </p:spTree>
    <p:extLst>
      <p:ext uri="{BB962C8B-B14F-4D97-AF65-F5344CB8AC3E}">
        <p14:creationId xmlns:p14="http://schemas.microsoft.com/office/powerpoint/2010/main" val="3165244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slide 13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presents</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Ile-de-France Mobilités budget structure.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As a public local administration, IDFM</a:t>
            </a:r>
            <a:r>
              <a:rPr kumimoji="0" lang="en-GB" sz="1200" b="0" i="0" u="none" strike="noStrike" kern="1200" cap="none" spc="0" normalizeH="0" baseline="0" noProof="0" dirty="0">
                <a:ln>
                  <a:noFill/>
                </a:ln>
                <a:solidFill>
                  <a:srgbClr val="00B0F0"/>
                </a:solidFill>
                <a:effectLst/>
                <a:uLnTx/>
                <a:uFillTx/>
                <a:latin typeface="Calibri" panose="020F0502020204030204"/>
                <a:ea typeface="ＭＳ Ｐゴシック" pitchFamily="34" charset="-128"/>
                <a:cs typeface="+mn-cs"/>
              </a:rPr>
              <a:t> must respect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financial rules :it</a:t>
            </a:r>
            <a:r>
              <a:rPr kumimoji="0" lang="en-GB" sz="1200" b="0" i="0" u="none" strike="noStrike" kern="1200" cap="none" spc="0" normalizeH="0" baseline="0" noProof="0" dirty="0">
                <a:ln>
                  <a:noFill/>
                </a:ln>
                <a:solidFill>
                  <a:srgbClr val="00B0F0"/>
                </a:solidFill>
                <a:effectLst/>
                <a:uLnTx/>
                <a:uFillTx/>
                <a:latin typeface="Calibri" panose="020F0502020204030204"/>
                <a:ea typeface="ＭＳ Ｐゴシック" pitchFamily="34" charset="-128"/>
                <a:cs typeface="+mn-cs"/>
              </a:rPr>
              <a:t> is not able to approve an unbalanced budget or be in a « bankruptcy » position</a:t>
            </a: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Our budget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is</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composed</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of 2 sections : </a:t>
            </a:r>
          </a:p>
          <a:p>
            <a:pPr marL="177742" marR="0" lvl="0" indent="-177742"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an operating section, as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you</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can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see</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in the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upper</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part of the slide,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dedicated</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to running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costs</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and revenues.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Until</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2019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fare</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revenues do not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appear</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in IDFM budget, as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they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are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perceived</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directly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by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operators</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177742" marR="0" lvl="0" indent="-177742"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an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investment</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section,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bearing</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all new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investments</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debt</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As for all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other</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local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authorities</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as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Region</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or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departement</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the operating section must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generate</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 budget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suplus</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order</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to finance the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investment</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section :</a:t>
            </a:r>
          </a:p>
          <a:p>
            <a:pPr marL="177742" marR="0" lvl="0" indent="-177742"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In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priority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to cover the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debt</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principal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repayment</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177742" marR="0" lvl="0" indent="-177742"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Ideally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to cover a part of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equipment</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expenses</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which</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in the case of IDFM are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mainly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composed</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rolling</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stock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The budget surplus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generated</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by the operating section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restated</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of provisions and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amortisations</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is</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then</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called</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gross</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savings</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will</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be</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used</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calculate</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certain ratios. </a:t>
            </a:r>
          </a:p>
          <a:p>
            <a:endParaRPr lang="fr-FR" dirty="0"/>
          </a:p>
        </p:txBody>
      </p:sp>
      <p:sp>
        <p:nvSpPr>
          <p:cNvPr id="4" name="Espace réservé du numéro de diapositive 3"/>
          <p:cNvSpPr>
            <a:spLocks noGrp="1"/>
          </p:cNvSpPr>
          <p:nvPr>
            <p:ph type="sldNum" sz="quarter" idx="5"/>
          </p:nvPr>
        </p:nvSpPr>
        <p:spPr/>
        <p:txBody>
          <a:bodyPr/>
          <a:lstStyle/>
          <a:p>
            <a:fld id="{D7B54302-5D8D-4321-A3F4-FB0C9CE58673}" type="slidenum">
              <a:rPr lang="fr-FR" smtClean="0"/>
              <a:t>31</a:t>
            </a:fld>
            <a:endParaRPr lang="fr-FR"/>
          </a:p>
        </p:txBody>
      </p:sp>
    </p:spTree>
    <p:extLst>
      <p:ext uri="{BB962C8B-B14F-4D97-AF65-F5344CB8AC3E}">
        <p14:creationId xmlns:p14="http://schemas.microsoft.com/office/powerpoint/2010/main" val="4248702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According to financial rules applicable to IDFM, both operating and investment sections must be balanced.</a:t>
            </a:r>
          </a:p>
          <a:p>
            <a:r>
              <a:rPr lang="en-US" dirty="0"/>
              <a:t>Reminder of applicable procedure in case of imbalanced vote :</a:t>
            </a:r>
          </a:p>
          <a:p>
            <a:r>
              <a:rPr lang="en-US" dirty="0"/>
              <a:t>Within 30 days of budget transmission, the prefect summons the Regional Court of Auditors as regards to the budget that was adopted unbalanced. It informs the local authority as well as its public accountant, that a request has been made to the “CRC”.</a:t>
            </a:r>
          </a:p>
          <a:p>
            <a:r>
              <a:rPr lang="en-US" dirty="0"/>
              <a:t>If the “CRC” does not confirm a real imbalance, as legally defined (CGCT’s article L.1612-5) the procedure ends.</a:t>
            </a:r>
          </a:p>
          <a:p>
            <a:r>
              <a:rPr lang="en-US" dirty="0"/>
              <a:t>If the “CRC” confirms a real imbalance, it suggests necessary measures: reduction or elimination of non-compulsory or essential expenses, and/or increase in revenues. </a:t>
            </a:r>
          </a:p>
          <a:p>
            <a:r>
              <a:rPr lang="en-US" dirty="0"/>
              <a:t>In the case of IDFM, the CRC could suggest a raise of fare revenues.</a:t>
            </a:r>
          </a:p>
          <a:p>
            <a:r>
              <a:rPr lang="en-US" dirty="0"/>
              <a:t>Notification of these suggestions are made to the government official and  the local authority, which must in turn notify the deliberative assembly.</a:t>
            </a:r>
          </a:p>
          <a:p>
            <a:r>
              <a:rPr lang="en-US" dirty="0"/>
              <a:t>Balanced budget adoption is finally led:</a:t>
            </a:r>
          </a:p>
          <a:p>
            <a:r>
              <a:rPr lang="en-US" dirty="0"/>
              <a:t>- either by the deliberative assembly following the CRC suggestions</a:t>
            </a:r>
          </a:p>
          <a:p>
            <a:r>
              <a:rPr lang="en-US" dirty="0"/>
              <a:t>- either by the regional prefect whose powers entitle him/her to proceed to the budget elaboration (procedure named a  “</a:t>
            </a:r>
            <a:r>
              <a:rPr lang="en-US" dirty="0" err="1"/>
              <a:t>règlement</a:t>
            </a:r>
            <a:r>
              <a:rPr lang="en-US" dirty="0"/>
              <a:t> </a:t>
            </a:r>
            <a:r>
              <a:rPr lang="en-US" dirty="0" err="1"/>
              <a:t>d’office</a:t>
            </a:r>
            <a:r>
              <a:rPr lang="en-US" dirty="0"/>
              <a:t>” via a ministerial order)</a:t>
            </a:r>
          </a:p>
          <a:p>
            <a:endParaRPr lang="fr-FR" dirty="0"/>
          </a:p>
        </p:txBody>
      </p:sp>
      <p:sp>
        <p:nvSpPr>
          <p:cNvPr id="4" name="Espace réservé du numéro de diapositive 3"/>
          <p:cNvSpPr>
            <a:spLocks noGrp="1"/>
          </p:cNvSpPr>
          <p:nvPr>
            <p:ph type="sldNum" sz="quarter" idx="5"/>
          </p:nvPr>
        </p:nvSpPr>
        <p:spPr/>
        <p:txBody>
          <a:bodyPr/>
          <a:lstStyle/>
          <a:p>
            <a:fld id="{D7B54302-5D8D-4321-A3F4-FB0C9CE58673}" type="slidenum">
              <a:rPr lang="fr-FR" smtClean="0"/>
              <a:t>32</a:t>
            </a:fld>
            <a:endParaRPr lang="fr-FR"/>
          </a:p>
        </p:txBody>
      </p:sp>
    </p:spTree>
    <p:extLst>
      <p:ext uri="{BB962C8B-B14F-4D97-AF65-F5344CB8AC3E}">
        <p14:creationId xmlns:p14="http://schemas.microsoft.com/office/powerpoint/2010/main" val="2691820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47958">
              <a:defRPr/>
            </a:pPr>
            <a:r>
              <a:rPr lang="fr-FR" dirty="0"/>
              <a:t>Graph 1 : As </a:t>
            </a:r>
            <a:r>
              <a:rPr lang="fr-FR" dirty="0" err="1"/>
              <a:t>explained</a:t>
            </a:r>
            <a:r>
              <a:rPr lang="fr-FR" dirty="0"/>
              <a:t> </a:t>
            </a:r>
            <a:r>
              <a:rPr lang="fr-FR" dirty="0" err="1"/>
              <a:t>before</a:t>
            </a:r>
            <a:r>
              <a:rPr lang="fr-FR" dirty="0"/>
              <a:t>, IDFM </a:t>
            </a:r>
            <a:r>
              <a:rPr lang="fr-FR" dirty="0" err="1"/>
              <a:t>decides</a:t>
            </a:r>
            <a:r>
              <a:rPr lang="fr-FR" dirty="0"/>
              <a:t> on </a:t>
            </a:r>
            <a:r>
              <a:rPr lang="fr-FR" dirty="0" err="1"/>
              <a:t>fare</a:t>
            </a:r>
            <a:r>
              <a:rPr lang="fr-FR" dirty="0"/>
              <a:t> </a:t>
            </a:r>
            <a:r>
              <a:rPr lang="fr-FR" dirty="0" err="1"/>
              <a:t>prices</a:t>
            </a:r>
            <a:r>
              <a:rPr lang="fr-FR" dirty="0"/>
              <a:t>. </a:t>
            </a:r>
            <a:r>
              <a:rPr lang="fr-FR" dirty="0" err="1"/>
              <a:t>Operators</a:t>
            </a:r>
            <a:r>
              <a:rPr lang="fr-FR" dirty="0"/>
              <a:t> </a:t>
            </a:r>
            <a:r>
              <a:rPr lang="fr-FR" dirty="0" err="1"/>
              <a:t>currently</a:t>
            </a:r>
            <a:r>
              <a:rPr lang="fr-FR" dirty="0"/>
              <a:t> </a:t>
            </a:r>
            <a:r>
              <a:rPr lang="fr-FR" dirty="0" err="1"/>
              <a:t>perceive</a:t>
            </a:r>
            <a:r>
              <a:rPr lang="fr-FR" dirty="0"/>
              <a:t> </a:t>
            </a:r>
            <a:r>
              <a:rPr lang="fr-FR" dirty="0" err="1"/>
              <a:t>fare</a:t>
            </a:r>
            <a:r>
              <a:rPr lang="fr-FR" dirty="0"/>
              <a:t> revenues </a:t>
            </a:r>
            <a:r>
              <a:rPr lang="fr-FR" dirty="0" err="1"/>
              <a:t>which</a:t>
            </a:r>
            <a:r>
              <a:rPr lang="fr-FR" dirty="0"/>
              <a:t> cover part of </a:t>
            </a:r>
            <a:r>
              <a:rPr lang="fr-FR" dirty="0" err="1"/>
              <a:t>their</a:t>
            </a:r>
            <a:r>
              <a:rPr lang="fr-FR" dirty="0"/>
              <a:t> exploitation </a:t>
            </a:r>
            <a:r>
              <a:rPr lang="fr-FR" dirty="0" err="1"/>
              <a:t>costs</a:t>
            </a:r>
            <a:r>
              <a:rPr lang="fr-FR" dirty="0"/>
              <a:t>. IDFM contributions to </a:t>
            </a:r>
            <a:r>
              <a:rPr lang="fr-FR" dirty="0" err="1"/>
              <a:t>operators</a:t>
            </a:r>
            <a:r>
              <a:rPr lang="fr-FR" dirty="0"/>
              <a:t> are </a:t>
            </a:r>
            <a:r>
              <a:rPr lang="fr-FR" dirty="0" err="1"/>
              <a:t>designed</a:t>
            </a:r>
            <a:r>
              <a:rPr lang="fr-FR" dirty="0"/>
              <a:t> to </a:t>
            </a:r>
            <a:r>
              <a:rPr lang="fr-FR" dirty="0" err="1"/>
              <a:t>compensate</a:t>
            </a:r>
            <a:r>
              <a:rPr lang="fr-FR" dirty="0"/>
              <a:t> the </a:t>
            </a:r>
            <a:r>
              <a:rPr lang="fr-FR" dirty="0" err="1"/>
              <a:t>difference</a:t>
            </a:r>
            <a:r>
              <a:rPr lang="fr-FR" dirty="0"/>
              <a:t> </a:t>
            </a:r>
            <a:r>
              <a:rPr lang="fr-FR" dirty="0" err="1"/>
              <a:t>between</a:t>
            </a:r>
            <a:r>
              <a:rPr lang="fr-FR" dirty="0"/>
              <a:t> </a:t>
            </a:r>
            <a:r>
              <a:rPr lang="fr-FR" dirty="0" err="1"/>
              <a:t>operators</a:t>
            </a:r>
            <a:r>
              <a:rPr lang="fr-FR" dirty="0"/>
              <a:t>’ charges and revenues. IDFM </a:t>
            </a:r>
            <a:r>
              <a:rPr lang="fr-FR" dirty="0" err="1"/>
              <a:t>decides</a:t>
            </a:r>
            <a:r>
              <a:rPr lang="fr-FR" dirty="0"/>
              <a:t> on </a:t>
            </a:r>
            <a:r>
              <a:rPr lang="fr-FR" dirty="0" err="1"/>
              <a:t>fare</a:t>
            </a:r>
            <a:r>
              <a:rPr lang="fr-FR" dirty="0"/>
              <a:t> </a:t>
            </a:r>
            <a:r>
              <a:rPr lang="fr-FR" dirty="0" err="1"/>
              <a:t>prices</a:t>
            </a:r>
            <a:r>
              <a:rPr lang="fr-FR" dirty="0"/>
              <a:t> and as a </a:t>
            </a:r>
            <a:r>
              <a:rPr lang="fr-FR" dirty="0" err="1"/>
              <a:t>consequence</a:t>
            </a:r>
            <a:r>
              <a:rPr lang="fr-FR" dirty="0"/>
              <a:t>, </a:t>
            </a:r>
            <a:r>
              <a:rPr lang="fr-FR" dirty="0" err="1"/>
              <a:t>keep</a:t>
            </a:r>
            <a:r>
              <a:rPr lang="fr-FR" dirty="0"/>
              <a:t> all the </a:t>
            </a:r>
            <a:r>
              <a:rPr lang="fr-FR" dirty="0" err="1"/>
              <a:t>benefits</a:t>
            </a:r>
            <a:r>
              <a:rPr lang="fr-FR" dirty="0"/>
              <a:t> </a:t>
            </a:r>
            <a:r>
              <a:rPr lang="fr-FR" dirty="0" err="1"/>
              <a:t>from</a:t>
            </a:r>
            <a:r>
              <a:rPr lang="fr-FR" dirty="0"/>
              <a:t> rate </a:t>
            </a:r>
            <a:r>
              <a:rPr lang="fr-FR" dirty="0" err="1"/>
              <a:t>hikes</a:t>
            </a:r>
            <a:r>
              <a:rPr lang="fr-FR" dirty="0"/>
              <a:t>. </a:t>
            </a:r>
            <a:r>
              <a:rPr lang="fr-FR" dirty="0" err="1"/>
              <a:t>Operators</a:t>
            </a:r>
            <a:r>
              <a:rPr lang="fr-FR" dirty="0"/>
              <a:t> are </a:t>
            </a:r>
            <a:r>
              <a:rPr lang="fr-FR" dirty="0" err="1"/>
              <a:t>only</a:t>
            </a:r>
            <a:r>
              <a:rPr lang="fr-FR" dirty="0"/>
              <a:t> </a:t>
            </a:r>
            <a:r>
              <a:rPr lang="fr-FR" dirty="0" err="1"/>
              <a:t>interested</a:t>
            </a:r>
            <a:r>
              <a:rPr lang="fr-FR" dirty="0"/>
              <a:t> in volumes’ </a:t>
            </a:r>
            <a:r>
              <a:rPr lang="fr-FR" dirty="0" err="1"/>
              <a:t>evolution</a:t>
            </a:r>
            <a:endParaRPr lang="fr-FR" dirty="0"/>
          </a:p>
          <a:p>
            <a:pPr defTabSz="947958">
              <a:defRPr/>
            </a:pPr>
            <a:endParaRPr lang="fr-FR" dirty="0"/>
          </a:p>
          <a:p>
            <a:pPr defTabSz="947958">
              <a:defRPr/>
            </a:pPr>
            <a:r>
              <a:rPr lang="fr-FR" dirty="0"/>
              <a:t>IDFM </a:t>
            </a:r>
            <a:r>
              <a:rPr lang="fr-FR" dirty="0" err="1"/>
              <a:t>is</a:t>
            </a:r>
            <a:r>
              <a:rPr lang="fr-FR" dirty="0"/>
              <a:t> </a:t>
            </a:r>
            <a:r>
              <a:rPr lang="fr-FR" dirty="0" err="1"/>
              <a:t>currently</a:t>
            </a:r>
            <a:r>
              <a:rPr lang="fr-FR" dirty="0"/>
              <a:t> </a:t>
            </a:r>
            <a:r>
              <a:rPr lang="fr-FR" dirty="0" err="1"/>
              <a:t>negociating</a:t>
            </a:r>
            <a:r>
              <a:rPr lang="fr-FR" dirty="0"/>
              <a:t> new types of contrats </a:t>
            </a:r>
            <a:r>
              <a:rPr lang="fr-FR" dirty="0" err="1"/>
              <a:t>with</a:t>
            </a:r>
            <a:r>
              <a:rPr lang="fr-FR" dirty="0"/>
              <a:t> the </a:t>
            </a:r>
            <a:r>
              <a:rPr lang="fr-FR" dirty="0" err="1"/>
              <a:t>two</a:t>
            </a:r>
            <a:r>
              <a:rPr lang="fr-FR" dirty="0"/>
              <a:t> main </a:t>
            </a:r>
            <a:r>
              <a:rPr lang="fr-FR" dirty="0" err="1"/>
              <a:t>operators</a:t>
            </a:r>
            <a:r>
              <a:rPr lang="fr-FR" dirty="0"/>
              <a:t> SNCF and RATP : in the new </a:t>
            </a:r>
            <a:r>
              <a:rPr lang="fr-FR" dirty="0" err="1"/>
              <a:t>contractual</a:t>
            </a:r>
            <a:r>
              <a:rPr lang="fr-FR" dirty="0"/>
              <a:t> </a:t>
            </a:r>
            <a:r>
              <a:rPr lang="fr-FR" dirty="0" err="1"/>
              <a:t>schemes</a:t>
            </a:r>
            <a:r>
              <a:rPr lang="fr-FR" dirty="0"/>
              <a:t> IDFM </a:t>
            </a:r>
            <a:r>
              <a:rPr lang="fr-FR" dirty="0" err="1"/>
              <a:t>will</a:t>
            </a:r>
            <a:r>
              <a:rPr lang="fr-FR" dirty="0"/>
              <a:t> </a:t>
            </a:r>
            <a:r>
              <a:rPr lang="fr-FR" dirty="0" err="1"/>
              <a:t>perceive</a:t>
            </a:r>
            <a:r>
              <a:rPr lang="fr-FR" dirty="0"/>
              <a:t> </a:t>
            </a:r>
            <a:r>
              <a:rPr lang="fr-FR" dirty="0" err="1"/>
              <a:t>directly</a:t>
            </a:r>
            <a:r>
              <a:rPr lang="fr-FR" dirty="0"/>
              <a:t> transport </a:t>
            </a:r>
            <a:r>
              <a:rPr lang="fr-FR" dirty="0" err="1"/>
              <a:t>fares</a:t>
            </a:r>
            <a:r>
              <a:rPr lang="fr-FR" dirty="0"/>
              <a:t> revenues</a:t>
            </a:r>
          </a:p>
          <a:p>
            <a:endParaRPr lang="fr-FR" dirty="0"/>
          </a:p>
          <a:p>
            <a:endParaRPr lang="fr-FR" dirty="0"/>
          </a:p>
          <a:p>
            <a:r>
              <a:rPr lang="fr-FR" dirty="0"/>
              <a:t>IDFM </a:t>
            </a:r>
            <a:r>
              <a:rPr lang="fr-FR" dirty="0" err="1"/>
              <a:t>is</a:t>
            </a:r>
            <a:r>
              <a:rPr lang="fr-FR" dirty="0"/>
              <a:t> </a:t>
            </a:r>
            <a:r>
              <a:rPr lang="fr-FR" dirty="0" err="1"/>
              <a:t>constantly</a:t>
            </a:r>
            <a:r>
              <a:rPr lang="fr-FR" dirty="0"/>
              <a:t> </a:t>
            </a:r>
            <a:r>
              <a:rPr lang="fr-FR" dirty="0" err="1"/>
              <a:t>negogiating</a:t>
            </a:r>
            <a:r>
              <a:rPr lang="fr-FR" dirty="0"/>
              <a:t> </a:t>
            </a:r>
            <a:r>
              <a:rPr lang="fr-FR" dirty="0" err="1"/>
              <a:t>with</a:t>
            </a:r>
            <a:r>
              <a:rPr lang="fr-FR" dirty="0"/>
              <a:t> </a:t>
            </a:r>
            <a:r>
              <a:rPr lang="fr-FR" dirty="0" err="1"/>
              <a:t>operators</a:t>
            </a:r>
            <a:r>
              <a:rPr lang="fr-FR" dirty="0"/>
              <a:t> to </a:t>
            </a:r>
            <a:r>
              <a:rPr lang="fr-FR" dirty="0" err="1"/>
              <a:t>amend</a:t>
            </a:r>
            <a:r>
              <a:rPr lang="fr-FR" dirty="0"/>
              <a:t> the scope of </a:t>
            </a:r>
            <a:r>
              <a:rPr lang="fr-FR" dirty="0" err="1"/>
              <a:t>contracts</a:t>
            </a:r>
            <a:r>
              <a:rPr lang="fr-FR" dirty="0"/>
              <a:t>, as the </a:t>
            </a:r>
            <a:r>
              <a:rPr lang="fr-FR" dirty="0" err="1"/>
              <a:t>board</a:t>
            </a:r>
            <a:r>
              <a:rPr lang="fr-FR" dirty="0"/>
              <a:t> of </a:t>
            </a:r>
            <a:r>
              <a:rPr lang="fr-FR" dirty="0" err="1"/>
              <a:t>executives</a:t>
            </a:r>
            <a:r>
              <a:rPr lang="fr-FR" dirty="0"/>
              <a:t> votes for new </a:t>
            </a:r>
            <a:r>
              <a:rPr lang="fr-FR" dirty="0" err="1"/>
              <a:t>offering</a:t>
            </a:r>
            <a:r>
              <a:rPr lang="fr-FR" dirty="0"/>
              <a:t>. The </a:t>
            </a:r>
            <a:r>
              <a:rPr lang="fr-FR" dirty="0" err="1"/>
              <a:t>contracts</a:t>
            </a:r>
            <a:r>
              <a:rPr lang="fr-FR" dirty="0"/>
              <a:t> can </a:t>
            </a:r>
            <a:r>
              <a:rPr lang="fr-FR" dirty="0" err="1"/>
              <a:t>be</a:t>
            </a:r>
            <a:r>
              <a:rPr lang="fr-FR" dirty="0"/>
              <a:t> </a:t>
            </a:r>
            <a:r>
              <a:rPr lang="fr-FR" dirty="0" err="1"/>
              <a:t>amended</a:t>
            </a:r>
            <a:r>
              <a:rPr lang="fr-FR" dirty="0"/>
              <a:t> to </a:t>
            </a:r>
            <a:r>
              <a:rPr lang="fr-FR" dirty="0" err="1"/>
              <a:t>reduce</a:t>
            </a:r>
            <a:r>
              <a:rPr lang="fr-FR" dirty="0"/>
              <a:t> public transport </a:t>
            </a:r>
            <a:r>
              <a:rPr lang="fr-FR" dirty="0" err="1"/>
              <a:t>offer</a:t>
            </a:r>
            <a:r>
              <a:rPr lang="fr-FR" dirty="0"/>
              <a:t>, (as Moody’s </a:t>
            </a:r>
            <a:r>
              <a:rPr lang="fr-FR" dirty="0" err="1"/>
              <a:t>mentioned</a:t>
            </a:r>
            <a:r>
              <a:rPr lang="fr-FR" dirty="0"/>
              <a:t> </a:t>
            </a:r>
            <a:r>
              <a:rPr lang="fr-FR" dirty="0" err="1"/>
              <a:t>it</a:t>
            </a:r>
            <a:r>
              <a:rPr lang="fr-FR" dirty="0"/>
              <a:t> in </a:t>
            </a:r>
            <a:r>
              <a:rPr lang="fr-FR" dirty="0" err="1"/>
              <a:t>its</a:t>
            </a:r>
            <a:r>
              <a:rPr lang="fr-FR" dirty="0"/>
              <a:t> </a:t>
            </a:r>
            <a:r>
              <a:rPr lang="fr-FR" dirty="0" err="1"/>
              <a:t>credit</a:t>
            </a:r>
            <a:r>
              <a:rPr lang="fr-FR" dirty="0"/>
              <a:t> opinion)</a:t>
            </a:r>
            <a:r>
              <a:rPr lang="fr-FR" dirty="0" err="1"/>
              <a:t>it</a:t>
            </a:r>
            <a:r>
              <a:rPr lang="fr-FR" dirty="0"/>
              <a:t> </a:t>
            </a:r>
            <a:r>
              <a:rPr lang="fr-FR" dirty="0" err="1"/>
              <a:t>offers</a:t>
            </a:r>
            <a:r>
              <a:rPr lang="fr-FR" dirty="0"/>
              <a:t> </a:t>
            </a:r>
            <a:r>
              <a:rPr lang="fr-FR" dirty="0" err="1"/>
              <a:t>some</a:t>
            </a:r>
            <a:r>
              <a:rPr lang="fr-FR" dirty="0"/>
              <a:t> </a:t>
            </a:r>
            <a:r>
              <a:rPr lang="fr-FR" dirty="0" err="1"/>
              <a:t>budgetary</a:t>
            </a:r>
            <a:r>
              <a:rPr lang="fr-FR" dirty="0"/>
              <a:t> </a:t>
            </a:r>
            <a:r>
              <a:rPr lang="fr-FR" dirty="0" err="1"/>
              <a:t>flexibility</a:t>
            </a:r>
            <a:r>
              <a:rPr lang="fr-FR" dirty="0"/>
              <a:t>.</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D7B54302-5D8D-4321-A3F4-FB0C9CE58673}" type="slidenum">
              <a:rPr lang="fr-FR" smtClean="0"/>
              <a:t>35</a:t>
            </a:fld>
            <a:endParaRPr lang="fr-FR"/>
          </a:p>
        </p:txBody>
      </p:sp>
    </p:spTree>
    <p:extLst>
      <p:ext uri="{BB962C8B-B14F-4D97-AF65-F5344CB8AC3E}">
        <p14:creationId xmlns:p14="http://schemas.microsoft.com/office/powerpoint/2010/main" val="2704019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a date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06/07/2017</a:t>
            </a:r>
          </a:p>
        </p:txBody>
      </p:sp>
      <p:sp>
        <p:nvSpPr>
          <p:cNvPr id="5" name="Espace réservé du pied de page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3B7A7-93CB-4575-9EF0-2BD755886D8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753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7B54302-5D8D-4321-A3F4-FB0C9CE58673}" type="slidenum">
              <a:rPr lang="fr-FR" smtClean="0"/>
              <a:t>5</a:t>
            </a:fld>
            <a:endParaRPr lang="fr-FR"/>
          </a:p>
        </p:txBody>
      </p:sp>
    </p:spTree>
    <p:extLst>
      <p:ext uri="{BB962C8B-B14F-4D97-AF65-F5344CB8AC3E}">
        <p14:creationId xmlns:p14="http://schemas.microsoft.com/office/powerpoint/2010/main" val="1574958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7B54302-5D8D-4321-A3F4-FB0C9CE58673}" type="slidenum">
              <a:rPr lang="fr-FR" smtClean="0"/>
              <a:t>6</a:t>
            </a:fld>
            <a:endParaRPr lang="fr-FR"/>
          </a:p>
        </p:txBody>
      </p:sp>
    </p:spTree>
    <p:extLst>
      <p:ext uri="{BB962C8B-B14F-4D97-AF65-F5344CB8AC3E}">
        <p14:creationId xmlns:p14="http://schemas.microsoft.com/office/powerpoint/2010/main" val="642085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7B54302-5D8D-4321-A3F4-FB0C9CE58673}" type="slidenum">
              <a:rPr lang="fr-FR" smtClean="0"/>
              <a:t>7</a:t>
            </a:fld>
            <a:endParaRPr lang="fr-FR"/>
          </a:p>
        </p:txBody>
      </p:sp>
    </p:spTree>
    <p:extLst>
      <p:ext uri="{BB962C8B-B14F-4D97-AF65-F5344CB8AC3E}">
        <p14:creationId xmlns:p14="http://schemas.microsoft.com/office/powerpoint/2010/main" val="472444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7B54302-5D8D-4321-A3F4-FB0C9CE58673}" type="slidenum">
              <a:rPr lang="fr-FR" smtClean="0"/>
              <a:t>8</a:t>
            </a:fld>
            <a:endParaRPr lang="fr-FR"/>
          </a:p>
        </p:txBody>
      </p:sp>
    </p:spTree>
    <p:extLst>
      <p:ext uri="{BB962C8B-B14F-4D97-AF65-F5344CB8AC3E}">
        <p14:creationId xmlns:p14="http://schemas.microsoft.com/office/powerpoint/2010/main" val="1406748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7B54302-5D8D-4321-A3F4-FB0C9CE58673}" type="slidenum">
              <a:rPr lang="fr-FR" smtClean="0"/>
              <a:t>9</a:t>
            </a:fld>
            <a:endParaRPr lang="fr-FR"/>
          </a:p>
        </p:txBody>
      </p:sp>
    </p:spTree>
    <p:extLst>
      <p:ext uri="{BB962C8B-B14F-4D97-AF65-F5344CB8AC3E}">
        <p14:creationId xmlns:p14="http://schemas.microsoft.com/office/powerpoint/2010/main" val="1296055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31 members compose the board of executives, among which :</a:t>
            </a:r>
          </a:p>
          <a:p>
            <a:pPr marL="177742" marR="0" lvl="0" indent="-177742"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région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IDF which is in the majority</a:t>
            </a:r>
          </a:p>
          <a:p>
            <a:pPr marL="177742" marR="0" lvl="0" indent="-177742"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Paris</a:t>
            </a:r>
          </a:p>
          <a:p>
            <a:pPr marL="177742" marR="0" lvl="0" indent="-177742"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And the 7 departments of IDF</a:t>
            </a:r>
          </a:p>
          <a:p>
            <a:pPr marL="177742" marR="0" lvl="0" indent="-177742"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 members representing local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intermunicipalities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as public transport concern their territories as well, and the Chamber of Commerce and Industry, as public transportation plays a key role in the local economy. </a:t>
            </a:r>
          </a:p>
          <a:p>
            <a:pPr marL="177742" marR="0" lvl="0" indent="-177742"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Since 2020 : 1 member representing associations users</a:t>
            </a:r>
          </a:p>
          <a:p>
            <a:pPr marL="177742" marR="0" lvl="0" indent="-177742"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9 local authorities are required, as members, to pay statutory contributions to IDFM. The amount of these yearly contributions is decided by IDFM’s board of executives. The share due by each local authority relies on IDFM’s status : 51% for the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Région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IDF, 30% for the city of Paris and 19% dispatched among the 7 departments.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IDFM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 100% public local administration (EPA) with an independent and stable governance since 2005. </a:t>
            </a:r>
            <a:r>
              <a:rPr kumimoji="0" lang="en-GB" sz="1200" b="0" i="0" u="none" strike="noStrike" kern="1200" cap="none" spc="0" normalizeH="0" baseline="0" noProof="0" dirty="0">
                <a:ln>
                  <a:noFill/>
                </a:ln>
                <a:solidFill>
                  <a:srgbClr val="00B0F0"/>
                </a:solidFill>
                <a:effectLst/>
                <a:uLnTx/>
                <a:uFillTx/>
                <a:latin typeface="Calibri" panose="020F0502020204030204"/>
                <a:ea typeface="ＭＳ Ｐゴシック" pitchFamily="34" charset="-128"/>
                <a:cs typeface="+mn-cs"/>
              </a:rPr>
              <a:t>Ile-de-France </a:t>
            </a:r>
            <a:r>
              <a:rPr kumimoji="0" lang="en-GB" sz="1200" b="0" i="0" u="none" strike="noStrike" kern="1200" cap="none" spc="0" normalizeH="0" baseline="0" noProof="0" dirty="0" err="1">
                <a:ln>
                  <a:noFill/>
                </a:ln>
                <a:solidFill>
                  <a:srgbClr val="00B0F0"/>
                </a:solidFill>
                <a:effectLst/>
                <a:uLnTx/>
                <a:uFillTx/>
                <a:latin typeface="Calibri" panose="020F0502020204030204"/>
                <a:ea typeface="ＭＳ Ｐゴシック" pitchFamily="34" charset="-128"/>
                <a:cs typeface="+mn-cs"/>
              </a:rPr>
              <a:t>Mobilités</a:t>
            </a:r>
            <a:r>
              <a:rPr kumimoji="0" lang="en-GB" sz="1200" b="0" i="0" u="none" strike="noStrike" kern="1200" cap="none" spc="0" normalizeH="0" baseline="0" noProof="0" dirty="0">
                <a:ln>
                  <a:noFill/>
                </a:ln>
                <a:solidFill>
                  <a:srgbClr val="00B0F0"/>
                </a:solidFill>
                <a:effectLst/>
                <a:uLnTx/>
                <a:uFillTx/>
                <a:latin typeface="Calibri" panose="020F0502020204030204"/>
                <a:ea typeface="ＭＳ Ｐゴシック" pitchFamily="34" charset="-128"/>
                <a:cs typeface="+mn-cs"/>
              </a:rPr>
              <a:t> must respect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financial rules :IDFM</a:t>
            </a:r>
            <a:r>
              <a:rPr kumimoji="0" lang="en-GB" sz="1200" b="0" i="0" u="none" strike="noStrike" kern="1200" cap="none" spc="0" normalizeH="0" baseline="0" noProof="0" dirty="0">
                <a:ln>
                  <a:noFill/>
                </a:ln>
                <a:solidFill>
                  <a:srgbClr val="00B0F0"/>
                </a:solidFill>
                <a:effectLst/>
                <a:uLnTx/>
                <a:uFillTx/>
                <a:latin typeface="Calibri" panose="020F0502020204030204"/>
                <a:ea typeface="ＭＳ Ｐゴシック" pitchFamily="34" charset="-128"/>
                <a:cs typeface="+mn-cs"/>
              </a:rPr>
              <a:t> is not able to approve an unbalanced budget or be in a « bankruptcy » position. We are controlled by a public audit authority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B0F0"/>
                </a:solidFill>
                <a:effectLst/>
                <a:uLnTx/>
                <a:uFillTx/>
                <a:latin typeface="Calibri" panose="020F0502020204030204"/>
                <a:ea typeface="+mn-ea"/>
                <a:cs typeface="+mn-cs"/>
              </a:rPr>
              <a:t>for all these reasons (strong operating environment, added to the economic growth of the area, the importance of IDFM and its past successful financial negotiations with the Government), </a:t>
            </a:r>
            <a:r>
              <a:rPr kumimoji="0" lang="en-US" sz="1200" b="1" i="0" u="none" strike="noStrike" kern="1200" cap="none" spc="0" normalizeH="0" baseline="0" noProof="0" dirty="0">
                <a:ln>
                  <a:noFill/>
                </a:ln>
                <a:solidFill>
                  <a:srgbClr val="00B0F0"/>
                </a:solidFill>
                <a:effectLst/>
                <a:uLnTx/>
                <a:uFillTx/>
                <a:latin typeface="Calibri" panose="020F0502020204030204"/>
                <a:ea typeface="+mn-ea"/>
                <a:cs typeface="+mn-cs"/>
              </a:rPr>
              <a:t>led Moody’s to let unchanged its long and short term rating, Aa2 /P-1, in July 2020</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D7B54302-5D8D-4321-A3F4-FB0C9CE58673}" type="slidenum">
              <a:rPr lang="fr-FR" smtClean="0"/>
              <a:t>10</a:t>
            </a:fld>
            <a:endParaRPr lang="fr-FR"/>
          </a:p>
        </p:txBody>
      </p:sp>
    </p:spTree>
    <p:extLst>
      <p:ext uri="{BB962C8B-B14F-4D97-AF65-F5344CB8AC3E}">
        <p14:creationId xmlns:p14="http://schemas.microsoft.com/office/powerpoint/2010/main" val="3798957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B0B10-8749-4821-A465-0236E133C93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DABAD50-4ED1-45F9-9557-566ACA385F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2276A0F-D926-4392-BE15-AC9478693A93}"/>
              </a:ext>
            </a:extLst>
          </p:cNvPr>
          <p:cNvSpPr>
            <a:spLocks noGrp="1"/>
          </p:cNvSpPr>
          <p:nvPr>
            <p:ph type="dt" sz="half" idx="10"/>
          </p:nvPr>
        </p:nvSpPr>
        <p:spPr/>
        <p:txBody>
          <a:bodyPr/>
          <a:lstStyle/>
          <a:p>
            <a:fld id="{F5C3CAD8-28F3-46A6-9460-2AACFEF29799}" type="datetimeFigureOut">
              <a:rPr lang="fr-FR" smtClean="0"/>
              <a:t>04/12/2024</a:t>
            </a:fld>
            <a:endParaRPr lang="fr-FR"/>
          </a:p>
        </p:txBody>
      </p:sp>
      <p:sp>
        <p:nvSpPr>
          <p:cNvPr id="5" name="Espace réservé du pied de page 4">
            <a:extLst>
              <a:ext uri="{FF2B5EF4-FFF2-40B4-BE49-F238E27FC236}">
                <a16:creationId xmlns:a16="http://schemas.microsoft.com/office/drawing/2014/main" id="{0AFE2FF4-0C72-4708-8418-20D0CBEB3F6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C4A0055-A97F-4F75-99D2-42303BAF5FBA}"/>
              </a:ext>
            </a:extLst>
          </p:cNvPr>
          <p:cNvSpPr>
            <a:spLocks noGrp="1"/>
          </p:cNvSpPr>
          <p:nvPr>
            <p:ph type="sldNum" sz="quarter" idx="12"/>
          </p:nvPr>
        </p:nvSpPr>
        <p:spPr/>
        <p:txBody>
          <a:bodyPr/>
          <a:lstStyle/>
          <a:p>
            <a:fld id="{08DE211A-AA0D-4A54-8057-8A1D6F385E58}" type="slidenum">
              <a:rPr lang="fr-FR" smtClean="0"/>
              <a:t>‹N°›</a:t>
            </a:fld>
            <a:endParaRPr lang="fr-FR"/>
          </a:p>
        </p:txBody>
      </p:sp>
    </p:spTree>
    <p:extLst>
      <p:ext uri="{BB962C8B-B14F-4D97-AF65-F5344CB8AC3E}">
        <p14:creationId xmlns:p14="http://schemas.microsoft.com/office/powerpoint/2010/main" val="4279391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5B2502-6A0B-4392-9127-B60F8EB7DC3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67C95D2-AD03-40F0-82D8-723B1552C6B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A087F3D-FDA1-4F01-B697-89CEF459D56D}"/>
              </a:ext>
            </a:extLst>
          </p:cNvPr>
          <p:cNvSpPr>
            <a:spLocks noGrp="1"/>
          </p:cNvSpPr>
          <p:nvPr>
            <p:ph type="dt" sz="half" idx="10"/>
          </p:nvPr>
        </p:nvSpPr>
        <p:spPr/>
        <p:txBody>
          <a:bodyPr/>
          <a:lstStyle/>
          <a:p>
            <a:fld id="{F5C3CAD8-28F3-46A6-9460-2AACFEF29799}" type="datetimeFigureOut">
              <a:rPr lang="fr-FR" smtClean="0"/>
              <a:t>04/12/2024</a:t>
            </a:fld>
            <a:endParaRPr lang="fr-FR"/>
          </a:p>
        </p:txBody>
      </p:sp>
      <p:sp>
        <p:nvSpPr>
          <p:cNvPr id="5" name="Espace réservé du pied de page 4">
            <a:extLst>
              <a:ext uri="{FF2B5EF4-FFF2-40B4-BE49-F238E27FC236}">
                <a16:creationId xmlns:a16="http://schemas.microsoft.com/office/drawing/2014/main" id="{4F0DDD26-4ABD-4577-9A87-857A7FF81D3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9139638-BAE8-45D3-AFF8-2C7407545CBB}"/>
              </a:ext>
            </a:extLst>
          </p:cNvPr>
          <p:cNvSpPr>
            <a:spLocks noGrp="1"/>
          </p:cNvSpPr>
          <p:nvPr>
            <p:ph type="sldNum" sz="quarter" idx="12"/>
          </p:nvPr>
        </p:nvSpPr>
        <p:spPr/>
        <p:txBody>
          <a:bodyPr/>
          <a:lstStyle/>
          <a:p>
            <a:fld id="{08DE211A-AA0D-4A54-8057-8A1D6F385E58}" type="slidenum">
              <a:rPr lang="fr-FR" smtClean="0"/>
              <a:t>‹N°›</a:t>
            </a:fld>
            <a:endParaRPr lang="fr-FR"/>
          </a:p>
        </p:txBody>
      </p:sp>
    </p:spTree>
    <p:extLst>
      <p:ext uri="{BB962C8B-B14F-4D97-AF65-F5344CB8AC3E}">
        <p14:creationId xmlns:p14="http://schemas.microsoft.com/office/powerpoint/2010/main" val="1214026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58F8918-197C-4E2F-B707-D93B7B59FCD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1E46EDD-23D3-4C0A-87D9-34736988FB1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B603526-1BD9-422F-9FFC-52CDC804A3FF}"/>
              </a:ext>
            </a:extLst>
          </p:cNvPr>
          <p:cNvSpPr>
            <a:spLocks noGrp="1"/>
          </p:cNvSpPr>
          <p:nvPr>
            <p:ph type="dt" sz="half" idx="10"/>
          </p:nvPr>
        </p:nvSpPr>
        <p:spPr/>
        <p:txBody>
          <a:bodyPr/>
          <a:lstStyle/>
          <a:p>
            <a:fld id="{F5C3CAD8-28F3-46A6-9460-2AACFEF29799}" type="datetimeFigureOut">
              <a:rPr lang="fr-FR" smtClean="0"/>
              <a:t>04/12/2024</a:t>
            </a:fld>
            <a:endParaRPr lang="fr-FR"/>
          </a:p>
        </p:txBody>
      </p:sp>
      <p:sp>
        <p:nvSpPr>
          <p:cNvPr id="5" name="Espace réservé du pied de page 4">
            <a:extLst>
              <a:ext uri="{FF2B5EF4-FFF2-40B4-BE49-F238E27FC236}">
                <a16:creationId xmlns:a16="http://schemas.microsoft.com/office/drawing/2014/main" id="{31038DB0-FE34-4977-849C-F78737640B1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8F1BA1A-94D6-4336-9081-855518B42C8E}"/>
              </a:ext>
            </a:extLst>
          </p:cNvPr>
          <p:cNvSpPr>
            <a:spLocks noGrp="1"/>
          </p:cNvSpPr>
          <p:nvPr>
            <p:ph type="sldNum" sz="quarter" idx="12"/>
          </p:nvPr>
        </p:nvSpPr>
        <p:spPr/>
        <p:txBody>
          <a:bodyPr/>
          <a:lstStyle/>
          <a:p>
            <a:fld id="{08DE211A-AA0D-4A54-8057-8A1D6F385E58}" type="slidenum">
              <a:rPr lang="fr-FR" smtClean="0"/>
              <a:t>‹N°›</a:t>
            </a:fld>
            <a:endParaRPr lang="fr-FR"/>
          </a:p>
        </p:txBody>
      </p:sp>
    </p:spTree>
    <p:extLst>
      <p:ext uri="{BB962C8B-B14F-4D97-AF65-F5344CB8AC3E}">
        <p14:creationId xmlns:p14="http://schemas.microsoft.com/office/powerpoint/2010/main" val="4085747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Diapositive de titre">
    <p:spTree>
      <p:nvGrpSpPr>
        <p:cNvPr id="1" name=""/>
        <p:cNvGrpSpPr/>
        <p:nvPr/>
      </p:nvGrpSpPr>
      <p:grpSpPr>
        <a:xfrm>
          <a:off x="0" y="0"/>
          <a:ext cx="0" cy="0"/>
          <a:chOff x="0" y="0"/>
          <a:chExt cx="0" cy="0"/>
        </a:xfrm>
      </p:grpSpPr>
      <p:sp>
        <p:nvSpPr>
          <p:cNvPr id="5" name="Espace réservé du texte 8"/>
          <p:cNvSpPr>
            <a:spLocks noGrp="1"/>
          </p:cNvSpPr>
          <p:nvPr>
            <p:ph type="body" sz="quarter" idx="11"/>
          </p:nvPr>
        </p:nvSpPr>
        <p:spPr>
          <a:xfrm>
            <a:off x="1583499" y="764704"/>
            <a:ext cx="2784309" cy="1872208"/>
          </a:xfrm>
          <a:prstGeom prst="rect">
            <a:avLst/>
          </a:prstGeom>
        </p:spPr>
        <p:txBody>
          <a:bodyPr/>
          <a:lstStyle>
            <a:lvl1pPr marL="0" indent="0">
              <a:buFontTx/>
              <a:buNone/>
              <a:defRPr sz="12700" b="0">
                <a:solidFill>
                  <a:schemeClr val="bg1"/>
                </a:solidFill>
                <a:latin typeface="Arial" pitchFamily="34" charset="0"/>
                <a:cs typeface="Arial" pitchFamily="34" charset="0"/>
              </a:defRPr>
            </a:lvl1pPr>
            <a:lvl2pPr marL="0" indent="0">
              <a:buFontTx/>
              <a:buNone/>
              <a:defRPr sz="3000">
                <a:solidFill>
                  <a:srgbClr val="56B3E5"/>
                </a:solidFill>
                <a:latin typeface="Arial" pitchFamily="34" charset="0"/>
                <a:cs typeface="Arial" pitchFamily="34" charset="0"/>
              </a:defRPr>
            </a:lvl2pPr>
          </a:lstStyle>
          <a:p>
            <a:pPr lvl="0"/>
            <a:r>
              <a:rPr lang="fr-FR" dirty="0"/>
              <a:t>C</a:t>
            </a:r>
          </a:p>
        </p:txBody>
      </p:sp>
      <p:sp>
        <p:nvSpPr>
          <p:cNvPr id="7" name="Espace réservé du texte 8"/>
          <p:cNvSpPr>
            <a:spLocks noGrp="1"/>
          </p:cNvSpPr>
          <p:nvPr>
            <p:ph type="body" sz="quarter" idx="10"/>
          </p:nvPr>
        </p:nvSpPr>
        <p:spPr>
          <a:xfrm>
            <a:off x="3983765" y="2204864"/>
            <a:ext cx="7104096" cy="3455988"/>
          </a:xfrm>
          <a:prstGeom prst="rect">
            <a:avLst/>
          </a:prstGeom>
        </p:spPr>
        <p:txBody>
          <a:bodyPr/>
          <a:lstStyle>
            <a:lvl1pPr marL="0" indent="0">
              <a:buFontTx/>
              <a:buNone/>
              <a:defRPr sz="3000" b="1">
                <a:solidFill>
                  <a:schemeClr val="bg1"/>
                </a:solidFill>
                <a:latin typeface="Arial" pitchFamily="34" charset="0"/>
                <a:cs typeface="Arial" pitchFamily="34" charset="0"/>
              </a:defRPr>
            </a:lvl1pPr>
            <a:lvl2pPr marL="0" indent="0">
              <a:buFontTx/>
              <a:buNone/>
              <a:defRPr sz="1800">
                <a:solidFill>
                  <a:schemeClr val="bg1"/>
                </a:solidFill>
                <a:latin typeface="Arial" pitchFamily="34" charset="0"/>
                <a:cs typeface="Arial" pitchFamily="34" charset="0"/>
              </a:defRPr>
            </a:lvl2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4208701742"/>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Deux contenus">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69BCC2A8-03A4-428F-9FDE-74715B40B6AE}"/>
              </a:ext>
            </a:extLst>
          </p:cNvPr>
          <p:cNvCxnSpPr/>
          <p:nvPr userDrawn="1"/>
        </p:nvCxnSpPr>
        <p:spPr>
          <a:xfrm>
            <a:off x="436034" y="519113"/>
            <a:ext cx="11319933" cy="0"/>
          </a:xfrm>
          <a:prstGeom prst="line">
            <a:avLst/>
          </a:prstGeom>
          <a:ln>
            <a:solidFill>
              <a:srgbClr val="25303B"/>
            </a:solidFill>
          </a:ln>
        </p:spPr>
        <p:style>
          <a:lnRef idx="1">
            <a:schemeClr val="accent1"/>
          </a:lnRef>
          <a:fillRef idx="0">
            <a:schemeClr val="accent1"/>
          </a:fillRef>
          <a:effectRef idx="0">
            <a:schemeClr val="accent1"/>
          </a:effectRef>
          <a:fontRef idx="minor">
            <a:schemeClr val="tx1"/>
          </a:fontRef>
        </p:style>
      </p:cxnSp>
      <p:pic>
        <p:nvPicPr>
          <p:cNvPr id="5" name="Image 8">
            <a:extLst>
              <a:ext uri="{FF2B5EF4-FFF2-40B4-BE49-F238E27FC236}">
                <a16:creationId xmlns:a16="http://schemas.microsoft.com/office/drawing/2014/main" id="{542AC1F6-867C-466E-973E-B303F39FD4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15500" y="6292851"/>
            <a:ext cx="208491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Espace réservé du texte 17"/>
          <p:cNvSpPr>
            <a:spLocks noGrp="1"/>
          </p:cNvSpPr>
          <p:nvPr>
            <p:ph type="body" sz="quarter" idx="13"/>
          </p:nvPr>
        </p:nvSpPr>
        <p:spPr>
          <a:xfrm>
            <a:off x="269462" y="241253"/>
            <a:ext cx="11576028" cy="268889"/>
          </a:xfrm>
        </p:spPr>
        <p:txBody>
          <a:bodyPr>
            <a:noAutofit/>
          </a:bodyPr>
          <a:lstStyle>
            <a:lvl1pPr marL="0" indent="0">
              <a:buNone/>
              <a:defRPr sz="1400" b="1">
                <a:solidFill>
                  <a:srgbClr val="25303B"/>
                </a:solidFill>
                <a:latin typeface="Arial" panose="020B0604020202020204" pitchFamily="34" charset="0"/>
                <a:cs typeface="Arial" panose="020B0604020202020204" pitchFamily="34" charset="0"/>
              </a:defRPr>
            </a:lvl1pPr>
          </a:lstStyle>
          <a:p>
            <a:pPr lvl="0"/>
            <a:r>
              <a:rPr lang="fr-FR"/>
              <a:t>Cliquez pour modifier les styles du texte du masque</a:t>
            </a:r>
          </a:p>
        </p:txBody>
      </p:sp>
      <p:sp>
        <p:nvSpPr>
          <p:cNvPr id="10" name="Espace réservé du texte 2"/>
          <p:cNvSpPr>
            <a:spLocks noGrp="1"/>
          </p:cNvSpPr>
          <p:nvPr>
            <p:ph type="body" sz="quarter" idx="15"/>
          </p:nvPr>
        </p:nvSpPr>
        <p:spPr>
          <a:xfrm>
            <a:off x="436347" y="1222412"/>
            <a:ext cx="11409143" cy="4832313"/>
          </a:xfrm>
        </p:spPr>
        <p:txBody>
          <a:bodyPr>
            <a:normAutofit/>
          </a:bodyPr>
          <a:lstStyle>
            <a:lvl1pPr algn="just">
              <a:defRPr sz="1400">
                <a:latin typeface="Arial" panose="020B0604020202020204" pitchFamily="34" charset="0"/>
                <a:cs typeface="Arial" panose="020B0604020202020204" pitchFamily="34" charset="0"/>
              </a:defRPr>
            </a:lvl1pPr>
            <a:lvl2pPr algn="just">
              <a:defRPr sz="1400">
                <a:latin typeface="Arial" panose="020B0604020202020204" pitchFamily="34" charset="0"/>
                <a:cs typeface="Arial" panose="020B0604020202020204" pitchFamily="34" charset="0"/>
              </a:defRPr>
            </a:lvl2pPr>
            <a:lvl3pPr algn="just">
              <a:defRPr sz="1400">
                <a:latin typeface="Arial" panose="020B0604020202020204" pitchFamily="34" charset="0"/>
                <a:cs typeface="Arial" panose="020B0604020202020204" pitchFamily="34" charset="0"/>
              </a:defRPr>
            </a:lvl3pPr>
            <a:lvl4pPr algn="just">
              <a:defRPr sz="1400">
                <a:latin typeface="Arial" panose="020B0604020202020204" pitchFamily="34" charset="0"/>
                <a:cs typeface="Arial" panose="020B0604020202020204" pitchFamily="34" charset="0"/>
              </a:defRPr>
            </a:lvl4pPr>
            <a:lvl5pPr algn="just">
              <a:defRPr sz="1400">
                <a:latin typeface="Arial" panose="020B0604020202020204" pitchFamily="34" charset="0"/>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ZoneTexte 11"/>
          <p:cNvSpPr txBox="1"/>
          <p:nvPr userDrawn="1"/>
        </p:nvSpPr>
        <p:spPr>
          <a:xfrm>
            <a:off x="335360" y="6309321"/>
            <a:ext cx="3072341" cy="246221"/>
          </a:xfrm>
          <a:prstGeom prst="rect">
            <a:avLst/>
          </a:prstGeom>
          <a:noFill/>
        </p:spPr>
        <p:txBody>
          <a:bodyPr wrap="square" rtlCol="0">
            <a:spAutoFit/>
          </a:bodyPr>
          <a:lstStyle/>
          <a:p>
            <a:fld id="{F49B8DDD-C1F4-4F98-8091-3974018AE515}" type="slidenum">
              <a:rPr lang="fr-FR" sz="1000" b="1" smtClean="0">
                <a:latin typeface="Arial" pitchFamily="34" charset="0"/>
                <a:cs typeface="Arial" pitchFamily="34" charset="0"/>
              </a:rPr>
              <a:pPr/>
              <a:t>‹N°›</a:t>
            </a:fld>
            <a:r>
              <a:rPr lang="fr-FR" sz="1000" b="1" baseline="0" dirty="0">
                <a:latin typeface="Arial" pitchFamily="34" charset="0"/>
                <a:cs typeface="Arial" pitchFamily="34" charset="0"/>
              </a:rPr>
              <a:t> </a:t>
            </a:r>
            <a:endParaRPr lang="fr-FR" sz="1000" dirty="0">
              <a:latin typeface="Arial" pitchFamily="34" charset="0"/>
              <a:cs typeface="Arial" pitchFamily="34" charset="0"/>
            </a:endParaRPr>
          </a:p>
        </p:txBody>
      </p:sp>
    </p:spTree>
    <p:extLst>
      <p:ext uri="{BB962C8B-B14F-4D97-AF65-F5344CB8AC3E}">
        <p14:creationId xmlns:p14="http://schemas.microsoft.com/office/powerpoint/2010/main" val="3370421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age texte + 2 images">
    <p:spTree>
      <p:nvGrpSpPr>
        <p:cNvPr id="1" name=""/>
        <p:cNvGrpSpPr/>
        <p:nvPr/>
      </p:nvGrpSpPr>
      <p:grpSpPr>
        <a:xfrm>
          <a:off x="0" y="0"/>
          <a:ext cx="0" cy="0"/>
          <a:chOff x="0" y="0"/>
          <a:chExt cx="0" cy="0"/>
        </a:xfrm>
      </p:grpSpPr>
      <p:sp>
        <p:nvSpPr>
          <p:cNvPr id="11" name="Espace réservé du contenu 2">
            <a:extLst>
              <a:ext uri="{FF2B5EF4-FFF2-40B4-BE49-F238E27FC236}">
                <a16:creationId xmlns:a16="http://schemas.microsoft.com/office/drawing/2014/main" id="{4D796680-D683-5954-6A0F-4AA99C0F58F6}"/>
              </a:ext>
            </a:extLst>
          </p:cNvPr>
          <p:cNvSpPr>
            <a:spLocks noGrp="1"/>
          </p:cNvSpPr>
          <p:nvPr>
            <p:ph sz="half" idx="10"/>
          </p:nvPr>
        </p:nvSpPr>
        <p:spPr>
          <a:xfrm>
            <a:off x="6983145" y="453857"/>
            <a:ext cx="4636090" cy="2569662"/>
          </a:xfrm>
          <a:prstGeom prst="rect">
            <a:avLst/>
          </a:prstGeom>
        </p:spPr>
        <p:txBody>
          <a:bodyPr/>
          <a:lstStyle>
            <a:lvl1pPr marL="0" indent="0">
              <a:buNone/>
              <a:defRPr>
                <a:solidFill>
                  <a:schemeClr val="bg1"/>
                </a:solidFill>
              </a:defRPr>
            </a:lvl1pPr>
          </a:lstStyle>
          <a:p>
            <a:pPr lvl="0"/>
            <a:r>
              <a:rPr lang="fr-FR"/>
              <a:t>Cliquez pour modifier les styles du texte du masque</a:t>
            </a:r>
          </a:p>
        </p:txBody>
      </p:sp>
      <p:sp>
        <p:nvSpPr>
          <p:cNvPr id="12" name="Corps">
            <a:extLst>
              <a:ext uri="{FF2B5EF4-FFF2-40B4-BE49-F238E27FC236}">
                <a16:creationId xmlns:a16="http://schemas.microsoft.com/office/drawing/2014/main" id="{08AA170E-3045-761D-8EF3-9FA24B609F3F}"/>
              </a:ext>
            </a:extLst>
          </p:cNvPr>
          <p:cNvSpPr txBox="1">
            <a:spLocks noGrp="1"/>
          </p:cNvSpPr>
          <p:nvPr>
            <p:ph type="body" sz="quarter" idx="1" hasCustomPrompt="1"/>
          </p:nvPr>
        </p:nvSpPr>
        <p:spPr>
          <a:xfrm>
            <a:off x="572765" y="1423865"/>
            <a:ext cx="5996103" cy="579208"/>
          </a:xfrm>
          <a:prstGeom prst="rect">
            <a:avLst/>
          </a:prstGeom>
        </p:spPr>
        <p:txBody>
          <a:bodyPr/>
          <a:lstStyle>
            <a:lvl1pPr marL="0" indent="0">
              <a:buNone/>
              <a:defRPr sz="2750">
                <a:solidFill>
                  <a:srgbClr val="67B3E4"/>
                </a:solidFill>
                <a:latin typeface="Arial" panose="020B0604020202020204" pitchFamily="34" charset="0"/>
                <a:cs typeface="Arial" panose="020B0604020202020204" pitchFamily="34" charset="0"/>
              </a:defRPr>
            </a:lvl1pPr>
          </a:lstStyle>
          <a:p>
            <a:pPr lvl="0"/>
            <a:r>
              <a:rPr lang="fr-FR" dirty="0"/>
              <a:t>1.1 Titre sous-partie</a:t>
            </a:r>
          </a:p>
        </p:txBody>
      </p:sp>
      <p:sp>
        <p:nvSpPr>
          <p:cNvPr id="13" name="Corps">
            <a:extLst>
              <a:ext uri="{FF2B5EF4-FFF2-40B4-BE49-F238E27FC236}">
                <a16:creationId xmlns:a16="http://schemas.microsoft.com/office/drawing/2014/main" id="{D54D7C1D-4537-FC9A-55BF-AFE2930483B2}"/>
              </a:ext>
            </a:extLst>
          </p:cNvPr>
          <p:cNvSpPr txBox="1">
            <a:spLocks noGrp="1"/>
          </p:cNvSpPr>
          <p:nvPr>
            <p:ph type="body" sz="quarter" idx="12" hasCustomPrompt="1"/>
          </p:nvPr>
        </p:nvSpPr>
        <p:spPr>
          <a:xfrm>
            <a:off x="572765" y="2163596"/>
            <a:ext cx="5996103" cy="1682264"/>
          </a:xfrm>
          <a:prstGeom prst="rect">
            <a:avLst/>
          </a:prstGeom>
        </p:spPr>
        <p:txBody>
          <a:bodyPr/>
          <a:lstStyle>
            <a:lvl1pPr marL="0" indent="0">
              <a:buNone/>
              <a:defRPr sz="1750">
                <a:solidFill>
                  <a:srgbClr val="25303B"/>
                </a:solidFill>
                <a:latin typeface="Arial" panose="020B0604020202020204" pitchFamily="34" charset="0"/>
                <a:cs typeface="Arial" panose="020B0604020202020204" pitchFamily="34" charset="0"/>
              </a:defRPr>
            </a:lvl1pPr>
          </a:lstStyle>
          <a:p>
            <a:r>
              <a:rPr lang="fr-FR" sz="1750" dirty="0" err="1">
                <a:solidFill>
                  <a:schemeClr val="tx2"/>
                </a:solidFill>
              </a:rPr>
              <a:t>Lotem</a:t>
            </a:r>
            <a:r>
              <a:rPr lang="fr-FR" sz="1750" dirty="0">
                <a:solidFill>
                  <a:schemeClr val="tx2"/>
                </a:solidFill>
              </a:rPr>
              <a:t> </a:t>
            </a:r>
            <a:r>
              <a:rPr lang="fr-FR" sz="1750" dirty="0" err="1">
                <a:solidFill>
                  <a:schemeClr val="tx2"/>
                </a:solidFill>
              </a:rPr>
              <a:t>upsum</a:t>
            </a:r>
            <a:r>
              <a:rPr lang="fr-FR" sz="1750" dirty="0">
                <a:solidFill>
                  <a:schemeClr val="tx2"/>
                </a:solidFill>
              </a:rPr>
              <a:t> </a:t>
            </a:r>
            <a:r>
              <a:rPr lang="fr-FR" sz="1750" dirty="0" err="1">
                <a:solidFill>
                  <a:schemeClr val="tx2"/>
                </a:solidFill>
              </a:rPr>
              <a:t>solor</a:t>
            </a:r>
            <a:r>
              <a:rPr lang="fr-FR" sz="1750" dirty="0">
                <a:solidFill>
                  <a:schemeClr val="tx2"/>
                </a:solidFill>
              </a:rPr>
              <a:t> </a:t>
            </a:r>
            <a:r>
              <a:rPr lang="fr-FR" sz="1750" dirty="0" err="1">
                <a:solidFill>
                  <a:schemeClr val="tx2"/>
                </a:solidFill>
              </a:rPr>
              <a:t>atiur</a:t>
            </a:r>
            <a:r>
              <a:rPr lang="fr-FR" sz="1750" dirty="0">
                <a:solidFill>
                  <a:schemeClr val="tx2"/>
                </a:solidFill>
              </a:rPr>
              <a:t>, quo officie </a:t>
            </a:r>
            <a:r>
              <a:rPr lang="fr-FR" sz="1750" dirty="0" err="1">
                <a:solidFill>
                  <a:schemeClr val="tx2"/>
                </a:solidFill>
              </a:rPr>
              <a:t>niminim</a:t>
            </a:r>
            <a:r>
              <a:rPr lang="fr-FR" sz="1750" dirty="0">
                <a:solidFill>
                  <a:schemeClr val="tx2"/>
                </a:solidFill>
              </a:rPr>
              <a:t> </a:t>
            </a:r>
            <a:r>
              <a:rPr lang="fr-FR" sz="1750" dirty="0" err="1">
                <a:solidFill>
                  <a:schemeClr val="tx2"/>
                </a:solidFill>
              </a:rPr>
              <a:t>inctur</a:t>
            </a:r>
            <a:r>
              <a:rPr lang="fr-FR" sz="1750" dirty="0">
                <a:solidFill>
                  <a:schemeClr val="tx2"/>
                </a:solidFill>
              </a:rPr>
              <a:t> a </a:t>
            </a:r>
            <a:r>
              <a:rPr lang="fr-FR" sz="1750" dirty="0" err="1">
                <a:solidFill>
                  <a:schemeClr val="tx2"/>
                </a:solidFill>
              </a:rPr>
              <a:t>iunt</a:t>
            </a:r>
            <a:r>
              <a:rPr lang="fr-FR" sz="1750" dirty="0">
                <a:solidFill>
                  <a:schemeClr val="tx2"/>
                </a:solidFill>
              </a:rPr>
              <a:t> qui </a:t>
            </a:r>
            <a:r>
              <a:rPr lang="fr-FR" sz="1750" dirty="0" err="1">
                <a:solidFill>
                  <a:schemeClr val="tx2"/>
                </a:solidFill>
              </a:rPr>
              <a:t>omnihil</a:t>
            </a:r>
            <a:r>
              <a:rPr lang="fr-FR" sz="1750" dirty="0">
                <a:solidFill>
                  <a:schemeClr val="tx2"/>
                </a:solidFill>
              </a:rPr>
              <a:t> </a:t>
            </a:r>
            <a:r>
              <a:rPr lang="fr-FR" sz="1750" dirty="0" err="1">
                <a:solidFill>
                  <a:schemeClr val="tx2"/>
                </a:solidFill>
              </a:rPr>
              <a:t>laborum</a:t>
            </a:r>
            <a:r>
              <a:rPr lang="fr-FR" sz="1750" dirty="0">
                <a:solidFill>
                  <a:schemeClr val="tx2"/>
                </a:solidFill>
              </a:rPr>
              <a:t> </a:t>
            </a:r>
            <a:r>
              <a:rPr lang="fr-FR" sz="1750" dirty="0" err="1">
                <a:solidFill>
                  <a:schemeClr val="tx2"/>
                </a:solidFill>
              </a:rPr>
              <a:t>re</a:t>
            </a:r>
            <a:r>
              <a:rPr lang="fr-FR" sz="1750" dirty="0">
                <a:solidFill>
                  <a:schemeClr val="tx2"/>
                </a:solidFill>
              </a:rPr>
              <a:t> </a:t>
            </a:r>
            <a:r>
              <a:rPr lang="fr-FR" sz="1750" dirty="0" err="1">
                <a:solidFill>
                  <a:schemeClr val="tx2"/>
                </a:solidFill>
              </a:rPr>
              <a:t>nemporestiis</a:t>
            </a:r>
            <a:r>
              <a:rPr lang="fr-FR" sz="1750" dirty="0">
                <a:solidFill>
                  <a:schemeClr val="tx2"/>
                </a:solidFill>
              </a:rPr>
              <a:t> </a:t>
            </a:r>
            <a:r>
              <a:rPr lang="fr-FR" sz="1750" dirty="0" err="1">
                <a:solidFill>
                  <a:schemeClr val="tx2"/>
                </a:solidFill>
              </a:rPr>
              <a:t>ullessenis</a:t>
            </a:r>
            <a:r>
              <a:rPr lang="fr-FR" sz="1750" dirty="0">
                <a:solidFill>
                  <a:schemeClr val="tx2"/>
                </a:solidFill>
              </a:rPr>
              <a:t> mo </a:t>
            </a:r>
            <a:r>
              <a:rPr lang="fr-FR" sz="1750" dirty="0" err="1">
                <a:solidFill>
                  <a:schemeClr val="tx2"/>
                </a:solidFill>
              </a:rPr>
              <a:t>delecep</a:t>
            </a:r>
            <a:r>
              <a:rPr lang="fr-FR" sz="1750" dirty="0">
                <a:solidFill>
                  <a:schemeClr val="tx2"/>
                </a:solidFill>
              </a:rPr>
              <a:t> </a:t>
            </a:r>
            <a:r>
              <a:rPr lang="fr-FR" sz="1750" dirty="0" err="1">
                <a:solidFill>
                  <a:schemeClr val="tx2"/>
                </a:solidFill>
              </a:rPr>
              <a:t>raecaborepre</a:t>
            </a:r>
            <a:r>
              <a:rPr lang="fr-FR" sz="1750" dirty="0">
                <a:solidFill>
                  <a:schemeClr val="tx2"/>
                </a:solidFill>
              </a:rPr>
              <a:t> dis es et </a:t>
            </a:r>
            <a:r>
              <a:rPr lang="fr-FR" sz="1750" dirty="0" err="1">
                <a:solidFill>
                  <a:schemeClr val="tx2"/>
                </a:solidFill>
              </a:rPr>
              <a:t>porendio</a:t>
            </a:r>
            <a:r>
              <a:rPr lang="fr-FR" sz="1750" dirty="0">
                <a:solidFill>
                  <a:schemeClr val="tx2"/>
                </a:solidFill>
              </a:rPr>
              <a:t> </a:t>
            </a:r>
            <a:r>
              <a:rPr lang="fr-FR" sz="1750" dirty="0" err="1">
                <a:solidFill>
                  <a:schemeClr val="tx2"/>
                </a:solidFill>
              </a:rPr>
              <a:t>mosant</a:t>
            </a:r>
            <a:r>
              <a:rPr lang="fr-FR" sz="1750" dirty="0">
                <a:solidFill>
                  <a:schemeClr val="tx2"/>
                </a:solidFill>
              </a:rPr>
              <a:t> </a:t>
            </a:r>
            <a:r>
              <a:rPr lang="fr-FR" sz="1750" dirty="0" err="1">
                <a:solidFill>
                  <a:schemeClr val="tx2"/>
                </a:solidFill>
              </a:rPr>
              <a:t>laboreh</a:t>
            </a:r>
            <a:r>
              <a:rPr lang="fr-FR" sz="1750" dirty="0">
                <a:solidFill>
                  <a:schemeClr val="tx2"/>
                </a:solidFill>
              </a:rPr>
              <a:t> </a:t>
            </a:r>
            <a:r>
              <a:rPr lang="fr-FR" sz="1750" dirty="0" err="1">
                <a:solidFill>
                  <a:schemeClr val="tx2"/>
                </a:solidFill>
              </a:rPr>
              <a:t>endelig</a:t>
            </a:r>
            <a:r>
              <a:rPr lang="fr-FR" sz="1750" dirty="0">
                <a:solidFill>
                  <a:schemeClr val="tx2"/>
                </a:solidFill>
              </a:rPr>
              <a:t> </a:t>
            </a:r>
            <a:r>
              <a:rPr lang="fr-FR" sz="1750" dirty="0" err="1">
                <a:solidFill>
                  <a:schemeClr val="tx2"/>
                </a:solidFill>
              </a:rPr>
              <a:t>niendiciis</a:t>
            </a:r>
            <a:r>
              <a:rPr lang="fr-FR" sz="1750" dirty="0">
                <a:solidFill>
                  <a:schemeClr val="tx2"/>
                </a:solidFill>
              </a:rPr>
              <a:t> </a:t>
            </a:r>
            <a:r>
              <a:rPr lang="fr-FR" sz="1750" dirty="0" err="1">
                <a:solidFill>
                  <a:schemeClr val="tx2"/>
                </a:solidFill>
              </a:rPr>
              <a:t>idit</a:t>
            </a:r>
            <a:r>
              <a:rPr lang="fr-FR" sz="1750" dirty="0">
                <a:solidFill>
                  <a:schemeClr val="tx2"/>
                </a:solidFill>
              </a:rPr>
              <a:t> </a:t>
            </a:r>
            <a:r>
              <a:rPr lang="fr-FR" sz="1750" dirty="0" err="1">
                <a:solidFill>
                  <a:schemeClr val="tx2"/>
                </a:solidFill>
              </a:rPr>
              <a:t>fuga</a:t>
            </a:r>
            <a:r>
              <a:rPr lang="fr-FR" sz="1750" dirty="0">
                <a:solidFill>
                  <a:schemeClr val="tx2"/>
                </a:solidFill>
              </a:rPr>
              <a:t>. Rias et </a:t>
            </a:r>
            <a:r>
              <a:rPr lang="fr-FR" sz="1750" dirty="0" err="1">
                <a:solidFill>
                  <a:schemeClr val="tx2"/>
                </a:solidFill>
              </a:rPr>
              <a:t>peratemo</a:t>
            </a:r>
            <a:r>
              <a:rPr lang="fr-FR" sz="1750" dirty="0">
                <a:solidFill>
                  <a:schemeClr val="tx2"/>
                </a:solidFill>
              </a:rPr>
              <a:t> mo </a:t>
            </a:r>
            <a:r>
              <a:rPr lang="fr-FR" sz="1750" dirty="0" err="1">
                <a:solidFill>
                  <a:schemeClr val="tx2"/>
                </a:solidFill>
              </a:rPr>
              <a:t>beaquas</a:t>
            </a:r>
            <a:r>
              <a:rPr lang="fr-FR" sz="1750" dirty="0">
                <a:solidFill>
                  <a:schemeClr val="tx2"/>
                </a:solidFill>
              </a:rPr>
              <a:t> </a:t>
            </a:r>
            <a:r>
              <a:rPr lang="fr-FR" sz="1750" dirty="0" err="1">
                <a:solidFill>
                  <a:schemeClr val="tx2"/>
                </a:solidFill>
              </a:rPr>
              <a:t>im</a:t>
            </a:r>
            <a:r>
              <a:rPr lang="fr-FR" sz="1750" dirty="0">
                <a:solidFill>
                  <a:schemeClr val="tx2"/>
                </a:solidFill>
              </a:rPr>
              <a:t> </a:t>
            </a:r>
            <a:r>
              <a:rPr lang="fr-FR" sz="1750" dirty="0" err="1">
                <a:solidFill>
                  <a:schemeClr val="tx2"/>
                </a:solidFill>
              </a:rPr>
              <a:t>sequam</a:t>
            </a:r>
            <a:r>
              <a:rPr lang="fr-FR" sz="1750" dirty="0">
                <a:solidFill>
                  <a:schemeClr val="tx2"/>
                </a:solidFill>
              </a:rPr>
              <a:t>, </a:t>
            </a:r>
            <a:r>
              <a:rPr lang="fr-FR" sz="1750" dirty="0" err="1">
                <a:solidFill>
                  <a:schemeClr val="tx2"/>
                </a:solidFill>
              </a:rPr>
              <a:t>seresen</a:t>
            </a:r>
            <a:r>
              <a:rPr lang="fr-FR" sz="1750" dirty="0">
                <a:solidFill>
                  <a:schemeClr val="tx2"/>
                </a:solidFill>
              </a:rPr>
              <a:t> </a:t>
            </a:r>
            <a:r>
              <a:rPr lang="fr-FR" sz="1750" dirty="0" err="1">
                <a:solidFill>
                  <a:schemeClr val="tx2"/>
                </a:solidFill>
              </a:rPr>
              <a:t>ihicati</a:t>
            </a:r>
            <a:r>
              <a:rPr lang="fr-FR" sz="1750" dirty="0">
                <a:solidFill>
                  <a:schemeClr val="tx2"/>
                </a:solidFill>
              </a:rPr>
              <a:t> </a:t>
            </a:r>
            <a:r>
              <a:rPr lang="fr-FR" sz="1750" dirty="0" err="1">
                <a:solidFill>
                  <a:schemeClr val="tx2"/>
                </a:solidFill>
              </a:rPr>
              <a:t>nvenisq</a:t>
            </a:r>
            <a:r>
              <a:rPr lang="fr-FR" sz="1750" dirty="0">
                <a:solidFill>
                  <a:schemeClr val="tx2"/>
                </a:solidFill>
              </a:rPr>
              <a:t> </a:t>
            </a:r>
            <a:r>
              <a:rPr lang="fr-FR" sz="1750" dirty="0" err="1">
                <a:solidFill>
                  <a:schemeClr val="tx2"/>
                </a:solidFill>
              </a:rPr>
              <a:t>uisquas</a:t>
            </a:r>
            <a:r>
              <a:rPr lang="fr-FR" sz="1750" dirty="0">
                <a:solidFill>
                  <a:schemeClr val="tx2"/>
                </a:solidFill>
              </a:rPr>
              <a:t> </a:t>
            </a:r>
            <a:r>
              <a:rPr lang="fr-FR" sz="1750" dirty="0" err="1">
                <a:solidFill>
                  <a:schemeClr val="tx2"/>
                </a:solidFill>
              </a:rPr>
              <a:t>sit</a:t>
            </a:r>
            <a:r>
              <a:rPr lang="fr-FR" sz="1750" dirty="0">
                <a:solidFill>
                  <a:schemeClr val="tx2"/>
                </a:solidFill>
              </a:rPr>
              <a:t>, et </a:t>
            </a:r>
            <a:r>
              <a:rPr lang="fr-FR" sz="1750" dirty="0" err="1">
                <a:solidFill>
                  <a:schemeClr val="tx2"/>
                </a:solidFill>
              </a:rPr>
              <a:t>maionsed</a:t>
            </a:r>
            <a:r>
              <a:rPr lang="fr-FR" sz="1750" dirty="0">
                <a:solidFill>
                  <a:schemeClr val="tx2"/>
                </a:solidFill>
              </a:rPr>
              <a:t> </a:t>
            </a:r>
            <a:r>
              <a:rPr lang="fr-FR" sz="1750" dirty="0" err="1">
                <a:solidFill>
                  <a:schemeClr val="tx2"/>
                </a:solidFill>
              </a:rPr>
              <a:t>unt</a:t>
            </a:r>
            <a:r>
              <a:rPr lang="fr-FR" sz="1750" dirty="0">
                <a:solidFill>
                  <a:schemeClr val="tx2"/>
                </a:solidFill>
              </a:rPr>
              <a:t> </a:t>
            </a:r>
            <a:r>
              <a:rPr lang="fr-FR" sz="1750" dirty="0" err="1">
                <a:solidFill>
                  <a:schemeClr val="tx2"/>
                </a:solidFill>
              </a:rPr>
              <a:t>quaestionesedme</a:t>
            </a:r>
            <a:r>
              <a:rPr lang="fr-FR" sz="1750" dirty="0">
                <a:solidFill>
                  <a:schemeClr val="tx2"/>
                </a:solidFill>
              </a:rPr>
              <a:t> </a:t>
            </a:r>
            <a:r>
              <a:rPr lang="fr-FR" sz="1750" dirty="0" err="1">
                <a:solidFill>
                  <a:schemeClr val="tx2"/>
                </a:solidFill>
              </a:rPr>
              <a:t>quias</a:t>
            </a:r>
            <a:r>
              <a:rPr lang="fr-FR" sz="1750" dirty="0">
                <a:solidFill>
                  <a:schemeClr val="tx2"/>
                </a:solidFill>
              </a:rPr>
              <a:t> </a:t>
            </a:r>
            <a:r>
              <a:rPr lang="fr-FR" sz="1750" dirty="0" err="1">
                <a:solidFill>
                  <a:schemeClr val="tx2"/>
                </a:solidFill>
              </a:rPr>
              <a:t>doluptatquo</a:t>
            </a:r>
            <a:r>
              <a:rPr lang="fr-FR" sz="1750" dirty="0">
                <a:solidFill>
                  <a:schemeClr val="tx2"/>
                </a:solidFill>
              </a:rPr>
              <a:t> </a:t>
            </a:r>
            <a:r>
              <a:rPr lang="fr-FR" sz="1750" dirty="0" err="1">
                <a:solidFill>
                  <a:schemeClr val="tx2"/>
                </a:solidFill>
              </a:rPr>
              <a:t>illor</a:t>
            </a:r>
            <a:r>
              <a:rPr lang="fr-FR" sz="1750" dirty="0">
                <a:solidFill>
                  <a:schemeClr val="tx2"/>
                </a:solidFill>
              </a:rPr>
              <a:t> </a:t>
            </a:r>
            <a:r>
              <a:rPr lang="fr-FR" sz="1750" dirty="0" err="1">
                <a:solidFill>
                  <a:schemeClr val="tx2"/>
                </a:solidFill>
              </a:rPr>
              <a:t>sitiaeperio</a:t>
            </a:r>
            <a:r>
              <a:rPr lang="fr-FR" sz="1750" dirty="0">
                <a:solidFill>
                  <a:schemeClr val="tx2"/>
                </a:solidFill>
              </a:rPr>
              <a:t> te</a:t>
            </a:r>
          </a:p>
        </p:txBody>
      </p:sp>
      <p:pic>
        <p:nvPicPr>
          <p:cNvPr id="14" name="Image" descr="Image">
            <a:extLst>
              <a:ext uri="{FF2B5EF4-FFF2-40B4-BE49-F238E27FC236}">
                <a16:creationId xmlns:a16="http://schemas.microsoft.com/office/drawing/2014/main" id="{35EF02D9-1769-6C1B-27E5-D265C2CEDFCF}"/>
              </a:ext>
            </a:extLst>
          </p:cNvPr>
          <p:cNvPicPr>
            <a:picLocks noChangeAspect="1"/>
          </p:cNvPicPr>
          <p:nvPr userDrawn="1"/>
        </p:nvPicPr>
        <p:blipFill>
          <a:blip r:embed="rId2"/>
          <a:stretch>
            <a:fillRect/>
          </a:stretch>
        </p:blipFill>
        <p:spPr>
          <a:xfrm>
            <a:off x="10016223" y="6124689"/>
            <a:ext cx="1603013" cy="315104"/>
          </a:xfrm>
          <a:prstGeom prst="rect">
            <a:avLst/>
          </a:prstGeom>
          <a:ln w="12700">
            <a:miter lim="400000"/>
          </a:ln>
        </p:spPr>
      </p:pic>
      <p:sp>
        <p:nvSpPr>
          <p:cNvPr id="15" name="Titre">
            <a:extLst>
              <a:ext uri="{FF2B5EF4-FFF2-40B4-BE49-F238E27FC236}">
                <a16:creationId xmlns:a16="http://schemas.microsoft.com/office/drawing/2014/main" id="{089C80FF-F69A-7F78-8FA2-B0A31EEA9B19}"/>
              </a:ext>
            </a:extLst>
          </p:cNvPr>
          <p:cNvSpPr txBox="1">
            <a:spLocks noGrp="1"/>
          </p:cNvSpPr>
          <p:nvPr>
            <p:ph type="title" hasCustomPrompt="1"/>
          </p:nvPr>
        </p:nvSpPr>
        <p:spPr>
          <a:xfrm>
            <a:off x="572765" y="474793"/>
            <a:ext cx="5996103" cy="579208"/>
          </a:xfrm>
          <a:prstGeom prst="rect">
            <a:avLst/>
          </a:prstGeom>
        </p:spPr>
        <p:txBody>
          <a:bodyPr/>
          <a:lstStyle>
            <a:lvl1pPr>
              <a:defRPr sz="2750" b="1">
                <a:solidFill>
                  <a:srgbClr val="25303B"/>
                </a:solidFill>
                <a:latin typeface="Arial" panose="020B0604020202020204" pitchFamily="34" charset="0"/>
                <a:cs typeface="Arial" panose="020B0604020202020204" pitchFamily="34" charset="0"/>
              </a:defRPr>
            </a:lvl1pPr>
          </a:lstStyle>
          <a:p>
            <a:r>
              <a:rPr lang="fr-FR" dirty="0"/>
              <a:t>01. </a:t>
            </a:r>
            <a:r>
              <a:rPr dirty="0" err="1"/>
              <a:t>Titre</a:t>
            </a:r>
            <a:r>
              <a:rPr lang="fr-FR" dirty="0"/>
              <a:t> partie</a:t>
            </a:r>
            <a:endParaRPr dirty="0"/>
          </a:p>
        </p:txBody>
      </p:sp>
      <p:sp>
        <p:nvSpPr>
          <p:cNvPr id="19" name="Espace réservé du contenu 2">
            <a:extLst>
              <a:ext uri="{FF2B5EF4-FFF2-40B4-BE49-F238E27FC236}">
                <a16:creationId xmlns:a16="http://schemas.microsoft.com/office/drawing/2014/main" id="{EA5BC191-544C-12E8-C6D5-E3A719E3B286}"/>
              </a:ext>
            </a:extLst>
          </p:cNvPr>
          <p:cNvSpPr>
            <a:spLocks noGrp="1"/>
          </p:cNvSpPr>
          <p:nvPr>
            <p:ph sz="half" idx="15"/>
          </p:nvPr>
        </p:nvSpPr>
        <p:spPr>
          <a:xfrm>
            <a:off x="6983145" y="3187672"/>
            <a:ext cx="4636090" cy="2569662"/>
          </a:xfrm>
          <a:prstGeom prst="rect">
            <a:avLst/>
          </a:prstGeom>
        </p:spPr>
        <p:txBody>
          <a:bodyPr/>
          <a:lstStyle>
            <a:lvl1pPr marL="0" indent="0">
              <a:buNone/>
              <a:defRPr>
                <a:solidFill>
                  <a:schemeClr val="bg1"/>
                </a:solidFill>
              </a:defRPr>
            </a:lvl1pPr>
          </a:lstStyle>
          <a:p>
            <a:pPr lvl="0"/>
            <a:r>
              <a:rPr lang="fr-FR"/>
              <a:t>Cliquez pour modifier les styles du texte du masque</a:t>
            </a:r>
          </a:p>
        </p:txBody>
      </p:sp>
      <p:sp>
        <p:nvSpPr>
          <p:cNvPr id="21" name="Corps">
            <a:extLst>
              <a:ext uri="{FF2B5EF4-FFF2-40B4-BE49-F238E27FC236}">
                <a16:creationId xmlns:a16="http://schemas.microsoft.com/office/drawing/2014/main" id="{759402D9-CF54-DE30-CAD0-3F4DDF7FC4ED}"/>
              </a:ext>
            </a:extLst>
          </p:cNvPr>
          <p:cNvSpPr txBox="1">
            <a:spLocks noGrp="1"/>
          </p:cNvSpPr>
          <p:nvPr>
            <p:ph type="body" sz="quarter" idx="16" hasCustomPrompt="1"/>
          </p:nvPr>
        </p:nvSpPr>
        <p:spPr>
          <a:xfrm>
            <a:off x="1313577" y="6447254"/>
            <a:ext cx="2929200" cy="418208"/>
          </a:xfrm>
          <a:prstGeom prst="rect">
            <a:avLst/>
          </a:prstGeom>
        </p:spPr>
        <p:txBody>
          <a:bodyPr/>
          <a:lstStyle>
            <a:lvl1pPr marL="0" indent="0">
              <a:buNone/>
              <a:defRPr sz="1250">
                <a:solidFill>
                  <a:srgbClr val="67B3E4"/>
                </a:solidFill>
                <a:latin typeface="Arial" panose="020B0604020202020204" pitchFamily="34" charset="0"/>
                <a:cs typeface="Arial" panose="020B0604020202020204" pitchFamily="34" charset="0"/>
              </a:defRPr>
            </a:lvl1pPr>
          </a:lstStyle>
          <a:p>
            <a:pPr lvl="0"/>
            <a:r>
              <a:rPr lang="fr-FR" dirty="0"/>
              <a:t>Nom de la présentation</a:t>
            </a:r>
          </a:p>
        </p:txBody>
      </p:sp>
      <p:sp>
        <p:nvSpPr>
          <p:cNvPr id="22" name="ZoneTexte 21">
            <a:extLst>
              <a:ext uri="{FF2B5EF4-FFF2-40B4-BE49-F238E27FC236}">
                <a16:creationId xmlns:a16="http://schemas.microsoft.com/office/drawing/2014/main" id="{FBA1D521-E9F7-6AD8-7A4C-D78AB908D0CF}"/>
              </a:ext>
            </a:extLst>
          </p:cNvPr>
          <p:cNvSpPr txBox="1"/>
          <p:nvPr userDrawn="1"/>
        </p:nvSpPr>
        <p:spPr>
          <a:xfrm>
            <a:off x="1079645" y="6439793"/>
            <a:ext cx="233932"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rIns="22860"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lang="fr-FR" sz="1250" dirty="0">
                <a:solidFill>
                  <a:srgbClr val="67B3E4"/>
                </a:solidFill>
              </a:rPr>
              <a:t>—</a:t>
            </a:r>
          </a:p>
          <a:p>
            <a:pPr algn="l"/>
            <a:endParaRPr lang="fr-FR" sz="1750" dirty="0">
              <a:solidFill>
                <a:srgbClr val="67B3E4"/>
              </a:solidFill>
            </a:endParaRPr>
          </a:p>
        </p:txBody>
      </p:sp>
      <p:sp>
        <p:nvSpPr>
          <p:cNvPr id="23" name="Numéro de diapositive">
            <a:extLst>
              <a:ext uri="{FF2B5EF4-FFF2-40B4-BE49-F238E27FC236}">
                <a16:creationId xmlns:a16="http://schemas.microsoft.com/office/drawing/2014/main" id="{F8FA085F-BC87-1370-11FA-12AFFC6F4578}"/>
              </a:ext>
            </a:extLst>
          </p:cNvPr>
          <p:cNvSpPr txBox="1">
            <a:spLocks/>
          </p:cNvSpPr>
          <p:nvPr userDrawn="1"/>
        </p:nvSpPr>
        <p:spPr>
          <a:xfrm>
            <a:off x="681169" y="6439793"/>
            <a:ext cx="506880" cy="418208"/>
          </a:xfrm>
          <a:prstGeom prst="rect">
            <a:avLst/>
          </a:prstGeom>
        </p:spPr>
        <p:txBody>
          <a:bodyPr/>
          <a:lstStyle>
            <a:defPPr>
              <a:defRPr lang="fr-FR"/>
            </a:defPPr>
            <a:lvl1pPr marL="0" algn="l" defTabSz="1828709" rtl="0" eaLnBrk="1" latinLnBrk="0" hangingPunct="1">
              <a:defRPr sz="2500" kern="1200">
                <a:solidFill>
                  <a:srgbClr val="67B3E4"/>
                </a:solidFill>
                <a:latin typeface="Arial" panose="020B0604020202020204" pitchFamily="34" charset="0"/>
                <a:ea typeface="+mn-ea"/>
                <a:cs typeface="Arial" panose="020B0604020202020204" pitchFamily="34" charset="0"/>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fld id="{86CB4B4D-7CA3-9044-876B-883B54F8677D}" type="slidenum">
              <a:rPr lang="fr-FR" sz="1250" smtClean="0"/>
              <a:pPr/>
              <a:t>‹N°›</a:t>
            </a:fld>
            <a:endParaRPr lang="fr-FR" sz="1250" dirty="0"/>
          </a:p>
          <a:p>
            <a:endParaRPr lang="fr-FR" sz="1250" dirty="0"/>
          </a:p>
        </p:txBody>
      </p:sp>
    </p:spTree>
    <p:extLst>
      <p:ext uri="{BB962C8B-B14F-4D97-AF65-F5344CB8AC3E}">
        <p14:creationId xmlns:p14="http://schemas.microsoft.com/office/powerpoint/2010/main" val="443615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age grande image">
    <p:spTree>
      <p:nvGrpSpPr>
        <p:cNvPr id="1" name=""/>
        <p:cNvGrpSpPr/>
        <p:nvPr/>
      </p:nvGrpSpPr>
      <p:grpSpPr>
        <a:xfrm>
          <a:off x="0" y="0"/>
          <a:ext cx="0" cy="0"/>
          <a:chOff x="0" y="0"/>
          <a:chExt cx="0" cy="0"/>
        </a:xfrm>
      </p:grpSpPr>
      <p:sp>
        <p:nvSpPr>
          <p:cNvPr id="7" name="Espace réservé du contenu 2">
            <a:extLst>
              <a:ext uri="{FF2B5EF4-FFF2-40B4-BE49-F238E27FC236}">
                <a16:creationId xmlns:a16="http://schemas.microsoft.com/office/drawing/2014/main" id="{4B1982B4-5BF0-527C-A0CA-EF7377D6639B}"/>
              </a:ext>
            </a:extLst>
          </p:cNvPr>
          <p:cNvSpPr>
            <a:spLocks noGrp="1"/>
          </p:cNvSpPr>
          <p:nvPr>
            <p:ph sz="half" idx="10"/>
          </p:nvPr>
        </p:nvSpPr>
        <p:spPr>
          <a:xfrm>
            <a:off x="572765" y="1787278"/>
            <a:ext cx="11025630" cy="3807406"/>
          </a:xfrm>
          <a:prstGeom prst="rect">
            <a:avLst/>
          </a:prstGeom>
        </p:spPr>
        <p:txBody>
          <a:bodyPr/>
          <a:lstStyle>
            <a:lvl1pPr marL="0" indent="0">
              <a:buNone/>
              <a:defRPr>
                <a:solidFill>
                  <a:schemeClr val="bg1"/>
                </a:solidFill>
              </a:defRPr>
            </a:lvl1pPr>
          </a:lstStyle>
          <a:p>
            <a:pPr lvl="0"/>
            <a:r>
              <a:rPr lang="fr-FR"/>
              <a:t>Cliquez pour modifier les styles du texte du masque</a:t>
            </a:r>
          </a:p>
        </p:txBody>
      </p:sp>
      <p:pic>
        <p:nvPicPr>
          <p:cNvPr id="8" name="Image" descr="Image">
            <a:extLst>
              <a:ext uri="{FF2B5EF4-FFF2-40B4-BE49-F238E27FC236}">
                <a16:creationId xmlns:a16="http://schemas.microsoft.com/office/drawing/2014/main" id="{CDAC36D8-543A-04DE-14E1-B2D2CB882147}"/>
              </a:ext>
            </a:extLst>
          </p:cNvPr>
          <p:cNvPicPr>
            <a:picLocks noChangeAspect="1"/>
          </p:cNvPicPr>
          <p:nvPr userDrawn="1"/>
        </p:nvPicPr>
        <p:blipFill>
          <a:blip r:embed="rId2"/>
          <a:stretch>
            <a:fillRect/>
          </a:stretch>
        </p:blipFill>
        <p:spPr>
          <a:xfrm>
            <a:off x="10016223" y="6124689"/>
            <a:ext cx="1603013" cy="315104"/>
          </a:xfrm>
          <a:prstGeom prst="rect">
            <a:avLst/>
          </a:prstGeom>
          <a:ln w="12700">
            <a:miter lim="400000"/>
          </a:ln>
        </p:spPr>
      </p:pic>
      <p:sp>
        <p:nvSpPr>
          <p:cNvPr id="9" name="Titre">
            <a:extLst>
              <a:ext uri="{FF2B5EF4-FFF2-40B4-BE49-F238E27FC236}">
                <a16:creationId xmlns:a16="http://schemas.microsoft.com/office/drawing/2014/main" id="{FD4E540A-B696-2DAE-8279-862167F00BB4}"/>
              </a:ext>
            </a:extLst>
          </p:cNvPr>
          <p:cNvSpPr txBox="1">
            <a:spLocks noGrp="1"/>
          </p:cNvSpPr>
          <p:nvPr>
            <p:ph type="title" hasCustomPrompt="1"/>
          </p:nvPr>
        </p:nvSpPr>
        <p:spPr>
          <a:xfrm>
            <a:off x="572764" y="474793"/>
            <a:ext cx="11025630" cy="579208"/>
          </a:xfrm>
          <a:prstGeom prst="rect">
            <a:avLst/>
          </a:prstGeom>
        </p:spPr>
        <p:txBody>
          <a:bodyPr/>
          <a:lstStyle>
            <a:lvl1pPr>
              <a:defRPr sz="2750" b="1">
                <a:solidFill>
                  <a:srgbClr val="25303B"/>
                </a:solidFill>
                <a:latin typeface="Arial" panose="020B0604020202020204" pitchFamily="34" charset="0"/>
                <a:cs typeface="Arial" panose="020B0604020202020204" pitchFamily="34" charset="0"/>
              </a:defRPr>
            </a:lvl1pPr>
          </a:lstStyle>
          <a:p>
            <a:r>
              <a:rPr lang="fr-FR" dirty="0"/>
              <a:t>01. </a:t>
            </a:r>
            <a:r>
              <a:rPr dirty="0" err="1"/>
              <a:t>Titre</a:t>
            </a:r>
            <a:r>
              <a:rPr lang="fr-FR" dirty="0"/>
              <a:t> partie</a:t>
            </a:r>
            <a:endParaRPr dirty="0"/>
          </a:p>
        </p:txBody>
      </p:sp>
      <p:sp>
        <p:nvSpPr>
          <p:cNvPr id="10" name="Corps">
            <a:extLst>
              <a:ext uri="{FF2B5EF4-FFF2-40B4-BE49-F238E27FC236}">
                <a16:creationId xmlns:a16="http://schemas.microsoft.com/office/drawing/2014/main" id="{0A41BFB8-9C85-1004-5DB3-1B0ED728FF10}"/>
              </a:ext>
            </a:extLst>
          </p:cNvPr>
          <p:cNvSpPr txBox="1">
            <a:spLocks noGrp="1"/>
          </p:cNvSpPr>
          <p:nvPr>
            <p:ph type="body" sz="quarter" idx="12" hasCustomPrompt="1"/>
          </p:nvPr>
        </p:nvSpPr>
        <p:spPr>
          <a:xfrm>
            <a:off x="572764" y="5729404"/>
            <a:ext cx="9065157" cy="428465"/>
          </a:xfrm>
          <a:prstGeom prst="rect">
            <a:avLst/>
          </a:prstGeom>
        </p:spPr>
        <p:txBody>
          <a:bodyPr>
            <a:normAutofit/>
          </a:bodyPr>
          <a:lstStyle>
            <a:lvl1pPr marL="0" indent="0">
              <a:buNone/>
              <a:defRPr sz="1250">
                <a:solidFill>
                  <a:schemeClr val="accent2"/>
                </a:solidFill>
                <a:latin typeface="Arial" panose="020B0604020202020204" pitchFamily="34" charset="0"/>
                <a:cs typeface="Arial" panose="020B0604020202020204" pitchFamily="34" charset="0"/>
              </a:defRPr>
            </a:lvl1pPr>
          </a:lstStyle>
          <a:p>
            <a:r>
              <a:rPr lang="fr-FR" sz="1200" dirty="0">
                <a:solidFill>
                  <a:schemeClr val="tx2"/>
                </a:solidFill>
              </a:rPr>
              <a:t>Légende</a:t>
            </a:r>
            <a:endParaRPr lang="fr-FR" sz="1750" dirty="0">
              <a:solidFill>
                <a:schemeClr val="tx2"/>
              </a:solidFill>
            </a:endParaRPr>
          </a:p>
        </p:txBody>
      </p:sp>
      <p:sp>
        <p:nvSpPr>
          <p:cNvPr id="11" name="Corps">
            <a:extLst>
              <a:ext uri="{FF2B5EF4-FFF2-40B4-BE49-F238E27FC236}">
                <a16:creationId xmlns:a16="http://schemas.microsoft.com/office/drawing/2014/main" id="{8D1150D2-19B5-EFAB-DFDE-3A09F42455F7}"/>
              </a:ext>
            </a:extLst>
          </p:cNvPr>
          <p:cNvSpPr txBox="1">
            <a:spLocks noGrp="1"/>
          </p:cNvSpPr>
          <p:nvPr>
            <p:ph type="body" sz="quarter" idx="1" hasCustomPrompt="1"/>
          </p:nvPr>
        </p:nvSpPr>
        <p:spPr>
          <a:xfrm>
            <a:off x="572764" y="1208071"/>
            <a:ext cx="11025630" cy="428465"/>
          </a:xfrm>
          <a:prstGeom prst="rect">
            <a:avLst/>
          </a:prstGeom>
        </p:spPr>
        <p:txBody>
          <a:bodyPr/>
          <a:lstStyle>
            <a:lvl1pPr marL="0" indent="0">
              <a:buNone/>
              <a:defRPr sz="2750">
                <a:solidFill>
                  <a:srgbClr val="67B3E4"/>
                </a:solidFill>
                <a:latin typeface="Arial" panose="020B0604020202020204" pitchFamily="34" charset="0"/>
                <a:cs typeface="Arial" panose="020B0604020202020204" pitchFamily="34" charset="0"/>
              </a:defRPr>
            </a:lvl1pPr>
          </a:lstStyle>
          <a:p>
            <a:pPr lvl="0"/>
            <a:r>
              <a:rPr lang="fr-FR" dirty="0"/>
              <a:t>1.1 Titre sous-partie</a:t>
            </a:r>
          </a:p>
        </p:txBody>
      </p:sp>
      <p:sp>
        <p:nvSpPr>
          <p:cNvPr id="16" name="Corps">
            <a:extLst>
              <a:ext uri="{FF2B5EF4-FFF2-40B4-BE49-F238E27FC236}">
                <a16:creationId xmlns:a16="http://schemas.microsoft.com/office/drawing/2014/main" id="{D7CE6389-F58E-BB14-AB9F-4D4BC68B1FF3}"/>
              </a:ext>
            </a:extLst>
          </p:cNvPr>
          <p:cNvSpPr txBox="1">
            <a:spLocks noGrp="1"/>
          </p:cNvSpPr>
          <p:nvPr>
            <p:ph type="body" sz="quarter" idx="16" hasCustomPrompt="1"/>
          </p:nvPr>
        </p:nvSpPr>
        <p:spPr>
          <a:xfrm>
            <a:off x="1313577" y="6447254"/>
            <a:ext cx="2929200" cy="418208"/>
          </a:xfrm>
          <a:prstGeom prst="rect">
            <a:avLst/>
          </a:prstGeom>
        </p:spPr>
        <p:txBody>
          <a:bodyPr/>
          <a:lstStyle>
            <a:lvl1pPr marL="0" indent="0">
              <a:buNone/>
              <a:defRPr sz="1250">
                <a:solidFill>
                  <a:srgbClr val="67B3E4"/>
                </a:solidFill>
                <a:latin typeface="Arial" panose="020B0604020202020204" pitchFamily="34" charset="0"/>
                <a:cs typeface="Arial" panose="020B0604020202020204" pitchFamily="34" charset="0"/>
              </a:defRPr>
            </a:lvl1pPr>
          </a:lstStyle>
          <a:p>
            <a:pPr lvl="0"/>
            <a:r>
              <a:rPr lang="fr-FR" dirty="0"/>
              <a:t>Nom de la présentation</a:t>
            </a:r>
          </a:p>
        </p:txBody>
      </p:sp>
      <p:sp>
        <p:nvSpPr>
          <p:cNvPr id="17" name="ZoneTexte 16">
            <a:extLst>
              <a:ext uri="{FF2B5EF4-FFF2-40B4-BE49-F238E27FC236}">
                <a16:creationId xmlns:a16="http://schemas.microsoft.com/office/drawing/2014/main" id="{78927BCE-6DA6-072A-3E78-A111ABCCD0D4}"/>
              </a:ext>
            </a:extLst>
          </p:cNvPr>
          <p:cNvSpPr txBox="1"/>
          <p:nvPr userDrawn="1"/>
        </p:nvSpPr>
        <p:spPr>
          <a:xfrm>
            <a:off x="1079645" y="6439793"/>
            <a:ext cx="233932"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rIns="22860"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lang="fr-FR" sz="1250" dirty="0">
                <a:solidFill>
                  <a:srgbClr val="67B3E4"/>
                </a:solidFill>
              </a:rPr>
              <a:t>—</a:t>
            </a:r>
          </a:p>
          <a:p>
            <a:pPr algn="l"/>
            <a:endParaRPr lang="fr-FR" sz="1750" dirty="0">
              <a:solidFill>
                <a:srgbClr val="67B3E4"/>
              </a:solidFill>
            </a:endParaRPr>
          </a:p>
        </p:txBody>
      </p:sp>
      <p:sp>
        <p:nvSpPr>
          <p:cNvPr id="18" name="Numéro de diapositive">
            <a:extLst>
              <a:ext uri="{FF2B5EF4-FFF2-40B4-BE49-F238E27FC236}">
                <a16:creationId xmlns:a16="http://schemas.microsoft.com/office/drawing/2014/main" id="{05FEDF67-1253-F03D-76D9-610763E09122}"/>
              </a:ext>
            </a:extLst>
          </p:cNvPr>
          <p:cNvSpPr txBox="1">
            <a:spLocks/>
          </p:cNvSpPr>
          <p:nvPr userDrawn="1"/>
        </p:nvSpPr>
        <p:spPr>
          <a:xfrm>
            <a:off x="681169" y="6439793"/>
            <a:ext cx="506880" cy="418208"/>
          </a:xfrm>
          <a:prstGeom prst="rect">
            <a:avLst/>
          </a:prstGeom>
        </p:spPr>
        <p:txBody>
          <a:bodyPr/>
          <a:lstStyle>
            <a:defPPr>
              <a:defRPr lang="fr-FR"/>
            </a:defPPr>
            <a:lvl1pPr marL="0" algn="l" defTabSz="1828709" rtl="0" eaLnBrk="1" latinLnBrk="0" hangingPunct="1">
              <a:defRPr sz="2500" kern="1200">
                <a:solidFill>
                  <a:srgbClr val="67B3E4"/>
                </a:solidFill>
                <a:latin typeface="Arial" panose="020B0604020202020204" pitchFamily="34" charset="0"/>
                <a:ea typeface="+mn-ea"/>
                <a:cs typeface="Arial" panose="020B0604020202020204" pitchFamily="34" charset="0"/>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fld id="{86CB4B4D-7CA3-9044-876B-883B54F8677D}" type="slidenum">
              <a:rPr lang="fr-FR" sz="1250" smtClean="0"/>
              <a:pPr/>
              <a:t>‹N°›</a:t>
            </a:fld>
            <a:endParaRPr lang="fr-FR" sz="1250" dirty="0"/>
          </a:p>
          <a:p>
            <a:endParaRPr lang="fr-FR" sz="1250" dirty="0"/>
          </a:p>
        </p:txBody>
      </p:sp>
    </p:spTree>
    <p:extLst>
      <p:ext uri="{BB962C8B-B14F-4D97-AF65-F5344CB8AC3E}">
        <p14:creationId xmlns:p14="http://schemas.microsoft.com/office/powerpoint/2010/main" val="2066045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age texte + 1 image">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E2186AD5-F354-4227-BE74-B1951BE449EB}"/>
              </a:ext>
            </a:extLst>
          </p:cNvPr>
          <p:cNvSpPr>
            <a:spLocks noGrp="1"/>
          </p:cNvSpPr>
          <p:nvPr>
            <p:ph sz="half" idx="10"/>
          </p:nvPr>
        </p:nvSpPr>
        <p:spPr>
          <a:xfrm>
            <a:off x="6096000" y="1423864"/>
            <a:ext cx="5502395" cy="4170819"/>
          </a:xfrm>
          <a:prstGeom prst="rect">
            <a:avLst/>
          </a:prstGeom>
        </p:spPr>
        <p:txBody>
          <a:bodyPr/>
          <a:lstStyle>
            <a:lvl1pPr marL="0" indent="0">
              <a:buNone/>
              <a:defRPr>
                <a:solidFill>
                  <a:schemeClr val="bg1"/>
                </a:solidFill>
              </a:defRPr>
            </a:lvl1pPr>
          </a:lstStyle>
          <a:p>
            <a:pPr lvl="0"/>
            <a:r>
              <a:rPr lang="fr-FR"/>
              <a:t>Cliquez pour modifier les styles du texte du masque</a:t>
            </a:r>
          </a:p>
        </p:txBody>
      </p:sp>
      <p:pic>
        <p:nvPicPr>
          <p:cNvPr id="9" name="Image" descr="Image">
            <a:extLst>
              <a:ext uri="{FF2B5EF4-FFF2-40B4-BE49-F238E27FC236}">
                <a16:creationId xmlns:a16="http://schemas.microsoft.com/office/drawing/2014/main" id="{8913D0B2-D9CF-CA57-5D72-75F1724946F9}"/>
              </a:ext>
            </a:extLst>
          </p:cNvPr>
          <p:cNvPicPr>
            <a:picLocks noChangeAspect="1"/>
          </p:cNvPicPr>
          <p:nvPr userDrawn="1"/>
        </p:nvPicPr>
        <p:blipFill>
          <a:blip r:embed="rId2"/>
          <a:stretch>
            <a:fillRect/>
          </a:stretch>
        </p:blipFill>
        <p:spPr>
          <a:xfrm>
            <a:off x="10016223" y="6124689"/>
            <a:ext cx="1603013" cy="315104"/>
          </a:xfrm>
          <a:prstGeom prst="rect">
            <a:avLst/>
          </a:prstGeom>
          <a:ln w="12700">
            <a:miter lim="400000"/>
          </a:ln>
        </p:spPr>
      </p:pic>
      <p:sp>
        <p:nvSpPr>
          <p:cNvPr id="10" name="Titre">
            <a:extLst>
              <a:ext uri="{FF2B5EF4-FFF2-40B4-BE49-F238E27FC236}">
                <a16:creationId xmlns:a16="http://schemas.microsoft.com/office/drawing/2014/main" id="{25086C32-4613-EC50-88AF-D21914B65BEC}"/>
              </a:ext>
            </a:extLst>
          </p:cNvPr>
          <p:cNvSpPr txBox="1">
            <a:spLocks noGrp="1"/>
          </p:cNvSpPr>
          <p:nvPr>
            <p:ph type="title" hasCustomPrompt="1"/>
          </p:nvPr>
        </p:nvSpPr>
        <p:spPr>
          <a:xfrm>
            <a:off x="572765" y="474793"/>
            <a:ext cx="11046471" cy="579208"/>
          </a:xfrm>
          <a:prstGeom prst="rect">
            <a:avLst/>
          </a:prstGeom>
        </p:spPr>
        <p:txBody>
          <a:bodyPr/>
          <a:lstStyle>
            <a:lvl1pPr>
              <a:defRPr sz="2750" b="1">
                <a:solidFill>
                  <a:srgbClr val="25303B"/>
                </a:solidFill>
                <a:latin typeface="Arial" panose="020B0604020202020204" pitchFamily="34" charset="0"/>
                <a:cs typeface="Arial" panose="020B0604020202020204" pitchFamily="34" charset="0"/>
              </a:defRPr>
            </a:lvl1pPr>
          </a:lstStyle>
          <a:p>
            <a:r>
              <a:rPr lang="fr-FR" dirty="0"/>
              <a:t>01. </a:t>
            </a:r>
            <a:r>
              <a:rPr dirty="0" err="1"/>
              <a:t>Titre</a:t>
            </a:r>
            <a:r>
              <a:rPr lang="fr-FR" dirty="0"/>
              <a:t> partie</a:t>
            </a:r>
            <a:endParaRPr dirty="0"/>
          </a:p>
        </p:txBody>
      </p:sp>
      <p:sp>
        <p:nvSpPr>
          <p:cNvPr id="11" name="Corps">
            <a:extLst>
              <a:ext uri="{FF2B5EF4-FFF2-40B4-BE49-F238E27FC236}">
                <a16:creationId xmlns:a16="http://schemas.microsoft.com/office/drawing/2014/main" id="{C2AA1C0F-F1F9-F812-BCC2-EFA6B012A1A1}"/>
              </a:ext>
            </a:extLst>
          </p:cNvPr>
          <p:cNvSpPr txBox="1">
            <a:spLocks noGrp="1"/>
          </p:cNvSpPr>
          <p:nvPr>
            <p:ph type="body" sz="quarter" idx="12" hasCustomPrompt="1"/>
          </p:nvPr>
        </p:nvSpPr>
        <p:spPr>
          <a:xfrm>
            <a:off x="6096000" y="5729404"/>
            <a:ext cx="3541922" cy="428465"/>
          </a:xfrm>
          <a:prstGeom prst="rect">
            <a:avLst/>
          </a:prstGeom>
        </p:spPr>
        <p:txBody>
          <a:bodyPr>
            <a:normAutofit/>
          </a:bodyPr>
          <a:lstStyle>
            <a:lvl1pPr marL="0" indent="0">
              <a:buNone/>
              <a:defRPr sz="1250">
                <a:solidFill>
                  <a:srgbClr val="25303B"/>
                </a:solidFill>
                <a:latin typeface="Arial" panose="020B0604020202020204" pitchFamily="34" charset="0"/>
                <a:cs typeface="Arial" panose="020B0604020202020204" pitchFamily="34" charset="0"/>
              </a:defRPr>
            </a:lvl1pPr>
          </a:lstStyle>
          <a:p>
            <a:r>
              <a:rPr lang="fr-FR" sz="1200" dirty="0">
                <a:solidFill>
                  <a:schemeClr val="tx2"/>
                </a:solidFill>
              </a:rPr>
              <a:t>Légende</a:t>
            </a:r>
            <a:endParaRPr lang="fr-FR" sz="1750" dirty="0">
              <a:solidFill>
                <a:schemeClr val="tx2"/>
              </a:solidFill>
            </a:endParaRPr>
          </a:p>
        </p:txBody>
      </p:sp>
      <p:sp>
        <p:nvSpPr>
          <p:cNvPr id="12" name="Corps">
            <a:extLst>
              <a:ext uri="{FF2B5EF4-FFF2-40B4-BE49-F238E27FC236}">
                <a16:creationId xmlns:a16="http://schemas.microsoft.com/office/drawing/2014/main" id="{1617700F-80FF-3A17-53E1-13C351F88AAB}"/>
              </a:ext>
            </a:extLst>
          </p:cNvPr>
          <p:cNvSpPr txBox="1">
            <a:spLocks noGrp="1"/>
          </p:cNvSpPr>
          <p:nvPr>
            <p:ph type="body" sz="quarter" idx="13" hasCustomPrompt="1"/>
          </p:nvPr>
        </p:nvSpPr>
        <p:spPr>
          <a:xfrm>
            <a:off x="572765" y="2163596"/>
            <a:ext cx="5228931" cy="1826514"/>
          </a:xfrm>
          <a:prstGeom prst="rect">
            <a:avLst/>
          </a:prstGeom>
        </p:spPr>
        <p:txBody>
          <a:bodyPr/>
          <a:lstStyle>
            <a:lvl1pPr marL="0" indent="0">
              <a:buNone/>
              <a:defRPr sz="1750">
                <a:solidFill>
                  <a:srgbClr val="25303B"/>
                </a:solidFill>
                <a:latin typeface="Arial" panose="020B0604020202020204" pitchFamily="34" charset="0"/>
                <a:cs typeface="Arial" panose="020B0604020202020204" pitchFamily="34" charset="0"/>
              </a:defRPr>
            </a:lvl1pPr>
          </a:lstStyle>
          <a:p>
            <a:r>
              <a:rPr lang="fr-FR" sz="1750" dirty="0" err="1">
                <a:solidFill>
                  <a:schemeClr val="tx2"/>
                </a:solidFill>
              </a:rPr>
              <a:t>Lotem</a:t>
            </a:r>
            <a:r>
              <a:rPr lang="fr-FR" sz="1750" dirty="0">
                <a:solidFill>
                  <a:schemeClr val="tx2"/>
                </a:solidFill>
              </a:rPr>
              <a:t> </a:t>
            </a:r>
            <a:r>
              <a:rPr lang="fr-FR" sz="1750" dirty="0" err="1">
                <a:solidFill>
                  <a:schemeClr val="tx2"/>
                </a:solidFill>
              </a:rPr>
              <a:t>upsum</a:t>
            </a:r>
            <a:r>
              <a:rPr lang="fr-FR" sz="1750" dirty="0">
                <a:solidFill>
                  <a:schemeClr val="tx2"/>
                </a:solidFill>
              </a:rPr>
              <a:t> </a:t>
            </a:r>
            <a:r>
              <a:rPr lang="fr-FR" sz="1750" dirty="0" err="1">
                <a:solidFill>
                  <a:schemeClr val="tx2"/>
                </a:solidFill>
              </a:rPr>
              <a:t>solor</a:t>
            </a:r>
            <a:r>
              <a:rPr lang="fr-FR" sz="1750" dirty="0">
                <a:solidFill>
                  <a:schemeClr val="tx2"/>
                </a:solidFill>
              </a:rPr>
              <a:t> </a:t>
            </a:r>
            <a:r>
              <a:rPr lang="fr-FR" sz="1750" dirty="0" err="1">
                <a:solidFill>
                  <a:schemeClr val="tx2"/>
                </a:solidFill>
              </a:rPr>
              <a:t>atiur</a:t>
            </a:r>
            <a:r>
              <a:rPr lang="fr-FR" sz="1750" dirty="0">
                <a:solidFill>
                  <a:schemeClr val="tx2"/>
                </a:solidFill>
              </a:rPr>
              <a:t>, quo officie </a:t>
            </a:r>
            <a:r>
              <a:rPr lang="fr-FR" sz="1750" dirty="0" err="1">
                <a:solidFill>
                  <a:schemeClr val="tx2"/>
                </a:solidFill>
              </a:rPr>
              <a:t>niminim</a:t>
            </a:r>
            <a:r>
              <a:rPr lang="fr-FR" sz="1750" dirty="0">
                <a:solidFill>
                  <a:schemeClr val="tx2"/>
                </a:solidFill>
              </a:rPr>
              <a:t> </a:t>
            </a:r>
            <a:r>
              <a:rPr lang="fr-FR" sz="1750" dirty="0" err="1">
                <a:solidFill>
                  <a:schemeClr val="tx2"/>
                </a:solidFill>
              </a:rPr>
              <a:t>inctur</a:t>
            </a:r>
            <a:r>
              <a:rPr lang="fr-FR" sz="1750" dirty="0">
                <a:solidFill>
                  <a:schemeClr val="tx2"/>
                </a:solidFill>
              </a:rPr>
              <a:t> a </a:t>
            </a:r>
            <a:r>
              <a:rPr lang="fr-FR" sz="1750" dirty="0" err="1">
                <a:solidFill>
                  <a:schemeClr val="tx2"/>
                </a:solidFill>
              </a:rPr>
              <a:t>iunt</a:t>
            </a:r>
            <a:r>
              <a:rPr lang="fr-FR" sz="1750" dirty="0">
                <a:solidFill>
                  <a:schemeClr val="tx2"/>
                </a:solidFill>
              </a:rPr>
              <a:t> qui </a:t>
            </a:r>
            <a:r>
              <a:rPr lang="fr-FR" sz="1750" dirty="0" err="1">
                <a:solidFill>
                  <a:schemeClr val="tx2"/>
                </a:solidFill>
              </a:rPr>
              <a:t>omnihil</a:t>
            </a:r>
            <a:r>
              <a:rPr lang="fr-FR" sz="1750" dirty="0">
                <a:solidFill>
                  <a:schemeClr val="tx2"/>
                </a:solidFill>
              </a:rPr>
              <a:t> </a:t>
            </a:r>
            <a:r>
              <a:rPr lang="fr-FR" sz="1750" dirty="0" err="1">
                <a:solidFill>
                  <a:schemeClr val="tx2"/>
                </a:solidFill>
              </a:rPr>
              <a:t>laborum</a:t>
            </a:r>
            <a:r>
              <a:rPr lang="fr-FR" sz="1750" dirty="0">
                <a:solidFill>
                  <a:schemeClr val="tx2"/>
                </a:solidFill>
              </a:rPr>
              <a:t> </a:t>
            </a:r>
            <a:r>
              <a:rPr lang="fr-FR" sz="1750" dirty="0" err="1">
                <a:solidFill>
                  <a:schemeClr val="tx2"/>
                </a:solidFill>
              </a:rPr>
              <a:t>re</a:t>
            </a:r>
            <a:r>
              <a:rPr lang="fr-FR" sz="1750" dirty="0">
                <a:solidFill>
                  <a:schemeClr val="tx2"/>
                </a:solidFill>
              </a:rPr>
              <a:t> </a:t>
            </a:r>
            <a:r>
              <a:rPr lang="fr-FR" sz="1750" dirty="0" err="1">
                <a:solidFill>
                  <a:schemeClr val="tx2"/>
                </a:solidFill>
              </a:rPr>
              <a:t>nemporestiis</a:t>
            </a:r>
            <a:r>
              <a:rPr lang="fr-FR" sz="1750" dirty="0">
                <a:solidFill>
                  <a:schemeClr val="tx2"/>
                </a:solidFill>
              </a:rPr>
              <a:t> </a:t>
            </a:r>
            <a:r>
              <a:rPr lang="fr-FR" sz="1750" dirty="0" err="1">
                <a:solidFill>
                  <a:schemeClr val="tx2"/>
                </a:solidFill>
              </a:rPr>
              <a:t>ullessenis</a:t>
            </a:r>
            <a:r>
              <a:rPr lang="fr-FR" sz="1750" dirty="0">
                <a:solidFill>
                  <a:schemeClr val="tx2"/>
                </a:solidFill>
              </a:rPr>
              <a:t> mo </a:t>
            </a:r>
            <a:r>
              <a:rPr lang="fr-FR" sz="1750" dirty="0" err="1">
                <a:solidFill>
                  <a:schemeClr val="tx2"/>
                </a:solidFill>
              </a:rPr>
              <a:t>delecep</a:t>
            </a:r>
            <a:r>
              <a:rPr lang="fr-FR" sz="1750" dirty="0">
                <a:solidFill>
                  <a:schemeClr val="tx2"/>
                </a:solidFill>
              </a:rPr>
              <a:t> </a:t>
            </a:r>
            <a:r>
              <a:rPr lang="fr-FR" sz="1750" dirty="0" err="1">
                <a:solidFill>
                  <a:schemeClr val="tx2"/>
                </a:solidFill>
              </a:rPr>
              <a:t>raecaborepre</a:t>
            </a:r>
            <a:r>
              <a:rPr lang="fr-FR" sz="1750" dirty="0">
                <a:solidFill>
                  <a:schemeClr val="tx2"/>
                </a:solidFill>
              </a:rPr>
              <a:t> dis es et </a:t>
            </a:r>
            <a:r>
              <a:rPr lang="fr-FR" sz="1750" dirty="0" err="1">
                <a:solidFill>
                  <a:schemeClr val="tx2"/>
                </a:solidFill>
              </a:rPr>
              <a:t>porendio</a:t>
            </a:r>
            <a:r>
              <a:rPr lang="fr-FR" sz="1750" dirty="0">
                <a:solidFill>
                  <a:schemeClr val="tx2"/>
                </a:solidFill>
              </a:rPr>
              <a:t> </a:t>
            </a:r>
            <a:r>
              <a:rPr lang="fr-FR" sz="1750" dirty="0" err="1">
                <a:solidFill>
                  <a:schemeClr val="tx2"/>
                </a:solidFill>
              </a:rPr>
              <a:t>mosant</a:t>
            </a:r>
            <a:r>
              <a:rPr lang="fr-FR" sz="1750" dirty="0">
                <a:solidFill>
                  <a:schemeClr val="tx2"/>
                </a:solidFill>
              </a:rPr>
              <a:t> </a:t>
            </a:r>
            <a:r>
              <a:rPr lang="fr-FR" sz="1750" dirty="0" err="1">
                <a:solidFill>
                  <a:schemeClr val="tx2"/>
                </a:solidFill>
              </a:rPr>
              <a:t>laboreh</a:t>
            </a:r>
            <a:r>
              <a:rPr lang="fr-FR" sz="1750" dirty="0">
                <a:solidFill>
                  <a:schemeClr val="tx2"/>
                </a:solidFill>
              </a:rPr>
              <a:t> </a:t>
            </a:r>
            <a:r>
              <a:rPr lang="fr-FR" sz="1750" dirty="0" err="1">
                <a:solidFill>
                  <a:schemeClr val="tx2"/>
                </a:solidFill>
              </a:rPr>
              <a:t>endelig</a:t>
            </a:r>
            <a:r>
              <a:rPr lang="fr-FR" sz="1750" dirty="0">
                <a:solidFill>
                  <a:schemeClr val="tx2"/>
                </a:solidFill>
              </a:rPr>
              <a:t> </a:t>
            </a:r>
            <a:r>
              <a:rPr lang="fr-FR" sz="1750" dirty="0" err="1">
                <a:solidFill>
                  <a:schemeClr val="tx2"/>
                </a:solidFill>
              </a:rPr>
              <a:t>niendiciis</a:t>
            </a:r>
            <a:r>
              <a:rPr lang="fr-FR" sz="1750" dirty="0">
                <a:solidFill>
                  <a:schemeClr val="tx2"/>
                </a:solidFill>
              </a:rPr>
              <a:t> </a:t>
            </a:r>
            <a:r>
              <a:rPr lang="fr-FR" sz="1750" dirty="0" err="1">
                <a:solidFill>
                  <a:schemeClr val="tx2"/>
                </a:solidFill>
              </a:rPr>
              <a:t>idit</a:t>
            </a:r>
            <a:r>
              <a:rPr lang="fr-FR" sz="1750" dirty="0">
                <a:solidFill>
                  <a:schemeClr val="tx2"/>
                </a:solidFill>
              </a:rPr>
              <a:t> </a:t>
            </a:r>
            <a:r>
              <a:rPr lang="fr-FR" sz="1750" dirty="0" err="1">
                <a:solidFill>
                  <a:schemeClr val="tx2"/>
                </a:solidFill>
              </a:rPr>
              <a:t>fuga</a:t>
            </a:r>
            <a:r>
              <a:rPr lang="fr-FR" sz="1750" dirty="0">
                <a:solidFill>
                  <a:schemeClr val="tx2"/>
                </a:solidFill>
              </a:rPr>
              <a:t>. Rias et </a:t>
            </a:r>
            <a:r>
              <a:rPr lang="fr-FR" sz="1750" dirty="0" err="1">
                <a:solidFill>
                  <a:schemeClr val="tx2"/>
                </a:solidFill>
              </a:rPr>
              <a:t>peratemo</a:t>
            </a:r>
            <a:r>
              <a:rPr lang="fr-FR" sz="1750" dirty="0">
                <a:solidFill>
                  <a:schemeClr val="tx2"/>
                </a:solidFill>
              </a:rPr>
              <a:t> mo </a:t>
            </a:r>
            <a:r>
              <a:rPr lang="fr-FR" sz="1750" dirty="0" err="1">
                <a:solidFill>
                  <a:schemeClr val="tx2"/>
                </a:solidFill>
              </a:rPr>
              <a:t>beaquas</a:t>
            </a:r>
            <a:r>
              <a:rPr lang="fr-FR" sz="1750" dirty="0">
                <a:solidFill>
                  <a:schemeClr val="tx2"/>
                </a:solidFill>
              </a:rPr>
              <a:t> </a:t>
            </a:r>
            <a:r>
              <a:rPr lang="fr-FR" sz="1750" dirty="0" err="1">
                <a:solidFill>
                  <a:schemeClr val="tx2"/>
                </a:solidFill>
              </a:rPr>
              <a:t>im</a:t>
            </a:r>
            <a:r>
              <a:rPr lang="fr-FR" sz="1750" dirty="0">
                <a:solidFill>
                  <a:schemeClr val="tx2"/>
                </a:solidFill>
              </a:rPr>
              <a:t> </a:t>
            </a:r>
            <a:r>
              <a:rPr lang="fr-FR" sz="1750" dirty="0" err="1">
                <a:solidFill>
                  <a:schemeClr val="tx2"/>
                </a:solidFill>
              </a:rPr>
              <a:t>sequam</a:t>
            </a:r>
            <a:r>
              <a:rPr lang="fr-FR" sz="1750" dirty="0">
                <a:solidFill>
                  <a:schemeClr val="tx2"/>
                </a:solidFill>
              </a:rPr>
              <a:t>, </a:t>
            </a:r>
            <a:r>
              <a:rPr lang="fr-FR" sz="1750" dirty="0" err="1">
                <a:solidFill>
                  <a:schemeClr val="tx2"/>
                </a:solidFill>
              </a:rPr>
              <a:t>seresen</a:t>
            </a:r>
            <a:r>
              <a:rPr lang="fr-FR" sz="1750" dirty="0">
                <a:solidFill>
                  <a:schemeClr val="tx2"/>
                </a:solidFill>
              </a:rPr>
              <a:t> </a:t>
            </a:r>
            <a:r>
              <a:rPr lang="fr-FR" sz="1750" dirty="0" err="1">
                <a:solidFill>
                  <a:schemeClr val="tx2"/>
                </a:solidFill>
              </a:rPr>
              <a:t>ihicati</a:t>
            </a:r>
            <a:r>
              <a:rPr lang="fr-FR" sz="1750" dirty="0">
                <a:solidFill>
                  <a:schemeClr val="tx2"/>
                </a:solidFill>
              </a:rPr>
              <a:t> </a:t>
            </a:r>
            <a:r>
              <a:rPr lang="fr-FR" sz="1750" dirty="0" err="1">
                <a:solidFill>
                  <a:schemeClr val="tx2"/>
                </a:solidFill>
              </a:rPr>
              <a:t>nvenisq</a:t>
            </a:r>
            <a:r>
              <a:rPr lang="fr-FR" sz="1750" dirty="0">
                <a:solidFill>
                  <a:schemeClr val="tx2"/>
                </a:solidFill>
              </a:rPr>
              <a:t> </a:t>
            </a:r>
            <a:r>
              <a:rPr lang="fr-FR" sz="1750" dirty="0" err="1">
                <a:solidFill>
                  <a:schemeClr val="tx2"/>
                </a:solidFill>
              </a:rPr>
              <a:t>uisquas</a:t>
            </a:r>
            <a:r>
              <a:rPr lang="fr-FR" sz="1750" dirty="0">
                <a:solidFill>
                  <a:schemeClr val="tx2"/>
                </a:solidFill>
              </a:rPr>
              <a:t> </a:t>
            </a:r>
            <a:r>
              <a:rPr lang="fr-FR" sz="1750" dirty="0" err="1">
                <a:solidFill>
                  <a:schemeClr val="tx2"/>
                </a:solidFill>
              </a:rPr>
              <a:t>sit</a:t>
            </a:r>
            <a:r>
              <a:rPr lang="fr-FR" sz="1750" dirty="0">
                <a:solidFill>
                  <a:schemeClr val="tx2"/>
                </a:solidFill>
              </a:rPr>
              <a:t>, et </a:t>
            </a:r>
            <a:r>
              <a:rPr lang="fr-FR" sz="1750" dirty="0" err="1">
                <a:solidFill>
                  <a:schemeClr val="tx2"/>
                </a:solidFill>
              </a:rPr>
              <a:t>maionsed</a:t>
            </a:r>
            <a:r>
              <a:rPr lang="fr-FR" sz="1750" dirty="0">
                <a:solidFill>
                  <a:schemeClr val="tx2"/>
                </a:solidFill>
              </a:rPr>
              <a:t> </a:t>
            </a:r>
            <a:r>
              <a:rPr lang="fr-FR" sz="1750" dirty="0" err="1">
                <a:solidFill>
                  <a:schemeClr val="tx2"/>
                </a:solidFill>
              </a:rPr>
              <a:t>unt</a:t>
            </a:r>
            <a:endParaRPr lang="fr-FR" sz="1750" dirty="0">
              <a:solidFill>
                <a:schemeClr val="tx2"/>
              </a:solidFill>
            </a:endParaRPr>
          </a:p>
        </p:txBody>
      </p:sp>
      <p:sp>
        <p:nvSpPr>
          <p:cNvPr id="13" name="Corps">
            <a:extLst>
              <a:ext uri="{FF2B5EF4-FFF2-40B4-BE49-F238E27FC236}">
                <a16:creationId xmlns:a16="http://schemas.microsoft.com/office/drawing/2014/main" id="{C1B16D61-7056-D5FC-5A5B-7C81093AB604}"/>
              </a:ext>
            </a:extLst>
          </p:cNvPr>
          <p:cNvSpPr txBox="1">
            <a:spLocks noGrp="1"/>
          </p:cNvSpPr>
          <p:nvPr>
            <p:ph type="body" sz="quarter" idx="1" hasCustomPrompt="1"/>
          </p:nvPr>
        </p:nvSpPr>
        <p:spPr>
          <a:xfrm>
            <a:off x="572765" y="1423865"/>
            <a:ext cx="5228931" cy="579208"/>
          </a:xfrm>
          <a:prstGeom prst="rect">
            <a:avLst/>
          </a:prstGeom>
        </p:spPr>
        <p:txBody>
          <a:bodyPr/>
          <a:lstStyle>
            <a:lvl1pPr marL="0" indent="0">
              <a:buNone/>
              <a:defRPr sz="2750">
                <a:solidFill>
                  <a:srgbClr val="67B3E4"/>
                </a:solidFill>
                <a:latin typeface="Arial" panose="020B0604020202020204" pitchFamily="34" charset="0"/>
                <a:cs typeface="Arial" panose="020B0604020202020204" pitchFamily="34" charset="0"/>
              </a:defRPr>
            </a:lvl1pPr>
          </a:lstStyle>
          <a:p>
            <a:pPr lvl="0"/>
            <a:r>
              <a:rPr lang="fr-FR" dirty="0"/>
              <a:t>1.1 Titre sous-partie</a:t>
            </a:r>
          </a:p>
        </p:txBody>
      </p:sp>
      <p:sp>
        <p:nvSpPr>
          <p:cNvPr id="18" name="Corps">
            <a:extLst>
              <a:ext uri="{FF2B5EF4-FFF2-40B4-BE49-F238E27FC236}">
                <a16:creationId xmlns:a16="http://schemas.microsoft.com/office/drawing/2014/main" id="{DDBD2B35-F3C9-2218-4E81-7573AB59BFCB}"/>
              </a:ext>
            </a:extLst>
          </p:cNvPr>
          <p:cNvSpPr txBox="1">
            <a:spLocks noGrp="1"/>
          </p:cNvSpPr>
          <p:nvPr>
            <p:ph type="body" sz="quarter" idx="16" hasCustomPrompt="1"/>
          </p:nvPr>
        </p:nvSpPr>
        <p:spPr>
          <a:xfrm>
            <a:off x="1313577" y="6447254"/>
            <a:ext cx="2929200" cy="418208"/>
          </a:xfrm>
          <a:prstGeom prst="rect">
            <a:avLst/>
          </a:prstGeom>
        </p:spPr>
        <p:txBody>
          <a:bodyPr/>
          <a:lstStyle>
            <a:lvl1pPr marL="0" indent="0">
              <a:buNone/>
              <a:defRPr sz="1250">
                <a:solidFill>
                  <a:srgbClr val="67B3E4"/>
                </a:solidFill>
                <a:latin typeface="Arial" panose="020B0604020202020204" pitchFamily="34" charset="0"/>
                <a:cs typeface="Arial" panose="020B0604020202020204" pitchFamily="34" charset="0"/>
              </a:defRPr>
            </a:lvl1pPr>
          </a:lstStyle>
          <a:p>
            <a:pPr lvl="0"/>
            <a:r>
              <a:rPr lang="fr-FR" dirty="0"/>
              <a:t>Nom de la présentation</a:t>
            </a:r>
          </a:p>
        </p:txBody>
      </p:sp>
      <p:sp>
        <p:nvSpPr>
          <p:cNvPr id="19" name="ZoneTexte 18">
            <a:extLst>
              <a:ext uri="{FF2B5EF4-FFF2-40B4-BE49-F238E27FC236}">
                <a16:creationId xmlns:a16="http://schemas.microsoft.com/office/drawing/2014/main" id="{559A4B96-AE70-2216-A8C9-6BA6B2D1FDD5}"/>
              </a:ext>
            </a:extLst>
          </p:cNvPr>
          <p:cNvSpPr txBox="1"/>
          <p:nvPr userDrawn="1"/>
        </p:nvSpPr>
        <p:spPr>
          <a:xfrm>
            <a:off x="1079645" y="6439793"/>
            <a:ext cx="233932"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rIns="22860"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lang="fr-FR" sz="1250" dirty="0">
                <a:solidFill>
                  <a:srgbClr val="67B3E4"/>
                </a:solidFill>
              </a:rPr>
              <a:t>—</a:t>
            </a:r>
          </a:p>
          <a:p>
            <a:pPr algn="l"/>
            <a:endParaRPr lang="fr-FR" sz="1750" dirty="0">
              <a:solidFill>
                <a:srgbClr val="67B3E4"/>
              </a:solidFill>
            </a:endParaRPr>
          </a:p>
        </p:txBody>
      </p:sp>
      <p:sp>
        <p:nvSpPr>
          <p:cNvPr id="20" name="Numéro de diapositive">
            <a:extLst>
              <a:ext uri="{FF2B5EF4-FFF2-40B4-BE49-F238E27FC236}">
                <a16:creationId xmlns:a16="http://schemas.microsoft.com/office/drawing/2014/main" id="{5DB6A2B3-FF0D-E280-0B99-E81F9C8D23D0}"/>
              </a:ext>
            </a:extLst>
          </p:cNvPr>
          <p:cNvSpPr txBox="1">
            <a:spLocks/>
          </p:cNvSpPr>
          <p:nvPr userDrawn="1"/>
        </p:nvSpPr>
        <p:spPr>
          <a:xfrm>
            <a:off x="681169" y="6439793"/>
            <a:ext cx="506880" cy="418208"/>
          </a:xfrm>
          <a:prstGeom prst="rect">
            <a:avLst/>
          </a:prstGeom>
        </p:spPr>
        <p:txBody>
          <a:bodyPr/>
          <a:lstStyle>
            <a:defPPr>
              <a:defRPr lang="fr-FR"/>
            </a:defPPr>
            <a:lvl1pPr marL="0" algn="l" defTabSz="1828709" rtl="0" eaLnBrk="1" latinLnBrk="0" hangingPunct="1">
              <a:defRPr sz="2500" kern="1200">
                <a:solidFill>
                  <a:srgbClr val="67B3E4"/>
                </a:solidFill>
                <a:latin typeface="Arial" panose="020B0604020202020204" pitchFamily="34" charset="0"/>
                <a:ea typeface="+mn-ea"/>
                <a:cs typeface="Arial" panose="020B0604020202020204" pitchFamily="34" charset="0"/>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fld id="{86CB4B4D-7CA3-9044-876B-883B54F8677D}" type="slidenum">
              <a:rPr lang="fr-FR" sz="1250" smtClean="0"/>
              <a:pPr/>
              <a:t>‹N°›</a:t>
            </a:fld>
            <a:endParaRPr lang="fr-FR" sz="1250" dirty="0"/>
          </a:p>
          <a:p>
            <a:endParaRPr lang="fr-FR" sz="1250" dirty="0"/>
          </a:p>
        </p:txBody>
      </p:sp>
    </p:spTree>
    <p:extLst>
      <p:ext uri="{BB962C8B-B14F-4D97-AF65-F5344CB8AC3E}">
        <p14:creationId xmlns:p14="http://schemas.microsoft.com/office/powerpoint/2010/main" val="566316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53507A-1818-4FA1-80AD-83CBB1170DB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80B97E6-0B7E-4DFE-88A1-59D69DB74E7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1EEB6EB-C5C7-42DF-9488-E02AE6937A51}"/>
              </a:ext>
            </a:extLst>
          </p:cNvPr>
          <p:cNvSpPr>
            <a:spLocks noGrp="1"/>
          </p:cNvSpPr>
          <p:nvPr>
            <p:ph type="dt" sz="half" idx="10"/>
          </p:nvPr>
        </p:nvSpPr>
        <p:spPr/>
        <p:txBody>
          <a:bodyPr/>
          <a:lstStyle/>
          <a:p>
            <a:fld id="{F5C3CAD8-28F3-46A6-9460-2AACFEF29799}" type="datetimeFigureOut">
              <a:rPr lang="fr-FR" smtClean="0"/>
              <a:t>04/12/2024</a:t>
            </a:fld>
            <a:endParaRPr lang="fr-FR"/>
          </a:p>
        </p:txBody>
      </p:sp>
      <p:sp>
        <p:nvSpPr>
          <p:cNvPr id="5" name="Espace réservé du pied de page 4">
            <a:extLst>
              <a:ext uri="{FF2B5EF4-FFF2-40B4-BE49-F238E27FC236}">
                <a16:creationId xmlns:a16="http://schemas.microsoft.com/office/drawing/2014/main" id="{326371B5-9B9D-4158-A70A-39411CC66FA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FC9361B-7AE0-45E1-A183-D9A30150E2E7}"/>
              </a:ext>
            </a:extLst>
          </p:cNvPr>
          <p:cNvSpPr>
            <a:spLocks noGrp="1"/>
          </p:cNvSpPr>
          <p:nvPr>
            <p:ph type="sldNum" sz="quarter" idx="12"/>
          </p:nvPr>
        </p:nvSpPr>
        <p:spPr/>
        <p:txBody>
          <a:bodyPr/>
          <a:lstStyle/>
          <a:p>
            <a:fld id="{08DE211A-AA0D-4A54-8057-8A1D6F385E58}" type="slidenum">
              <a:rPr lang="fr-FR" smtClean="0"/>
              <a:t>‹N°›</a:t>
            </a:fld>
            <a:endParaRPr lang="fr-FR"/>
          </a:p>
        </p:txBody>
      </p:sp>
    </p:spTree>
    <p:extLst>
      <p:ext uri="{BB962C8B-B14F-4D97-AF65-F5344CB8AC3E}">
        <p14:creationId xmlns:p14="http://schemas.microsoft.com/office/powerpoint/2010/main" val="3843039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DB7C96-6907-40F4-9BFF-932CF312983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9DDD40C-45C3-4913-A1F1-88D4F3F7AC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987A22E-19B6-4E48-93A8-B5F01E4721DD}"/>
              </a:ext>
            </a:extLst>
          </p:cNvPr>
          <p:cNvSpPr>
            <a:spLocks noGrp="1"/>
          </p:cNvSpPr>
          <p:nvPr>
            <p:ph type="dt" sz="half" idx="10"/>
          </p:nvPr>
        </p:nvSpPr>
        <p:spPr/>
        <p:txBody>
          <a:bodyPr/>
          <a:lstStyle/>
          <a:p>
            <a:fld id="{F5C3CAD8-28F3-46A6-9460-2AACFEF29799}" type="datetimeFigureOut">
              <a:rPr lang="fr-FR" smtClean="0"/>
              <a:t>04/12/2024</a:t>
            </a:fld>
            <a:endParaRPr lang="fr-FR"/>
          </a:p>
        </p:txBody>
      </p:sp>
      <p:sp>
        <p:nvSpPr>
          <p:cNvPr id="5" name="Espace réservé du pied de page 4">
            <a:extLst>
              <a:ext uri="{FF2B5EF4-FFF2-40B4-BE49-F238E27FC236}">
                <a16:creationId xmlns:a16="http://schemas.microsoft.com/office/drawing/2014/main" id="{D55EEE5F-6454-48E8-BD89-3E1F0EA9438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B3351DF-79E2-4315-A09F-D2C7E61C2658}"/>
              </a:ext>
            </a:extLst>
          </p:cNvPr>
          <p:cNvSpPr>
            <a:spLocks noGrp="1"/>
          </p:cNvSpPr>
          <p:nvPr>
            <p:ph type="sldNum" sz="quarter" idx="12"/>
          </p:nvPr>
        </p:nvSpPr>
        <p:spPr/>
        <p:txBody>
          <a:bodyPr/>
          <a:lstStyle/>
          <a:p>
            <a:fld id="{08DE211A-AA0D-4A54-8057-8A1D6F385E58}" type="slidenum">
              <a:rPr lang="fr-FR" smtClean="0"/>
              <a:t>‹N°›</a:t>
            </a:fld>
            <a:endParaRPr lang="fr-FR"/>
          </a:p>
        </p:txBody>
      </p:sp>
    </p:spTree>
    <p:extLst>
      <p:ext uri="{BB962C8B-B14F-4D97-AF65-F5344CB8AC3E}">
        <p14:creationId xmlns:p14="http://schemas.microsoft.com/office/powerpoint/2010/main" val="3740258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1DDD0C-B306-45FD-8676-318D4DCAC4C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7326240-2988-4B8C-A81B-8DAFE7E4C67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9706DF8-6188-4D70-8579-D39C332492D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1E4B445-8612-4012-A9B5-72D07D1E2C2F}"/>
              </a:ext>
            </a:extLst>
          </p:cNvPr>
          <p:cNvSpPr>
            <a:spLocks noGrp="1"/>
          </p:cNvSpPr>
          <p:nvPr>
            <p:ph type="dt" sz="half" idx="10"/>
          </p:nvPr>
        </p:nvSpPr>
        <p:spPr/>
        <p:txBody>
          <a:bodyPr/>
          <a:lstStyle/>
          <a:p>
            <a:fld id="{F5C3CAD8-28F3-46A6-9460-2AACFEF29799}" type="datetimeFigureOut">
              <a:rPr lang="fr-FR" smtClean="0"/>
              <a:t>04/12/2024</a:t>
            </a:fld>
            <a:endParaRPr lang="fr-FR"/>
          </a:p>
        </p:txBody>
      </p:sp>
      <p:sp>
        <p:nvSpPr>
          <p:cNvPr id="6" name="Espace réservé du pied de page 5">
            <a:extLst>
              <a:ext uri="{FF2B5EF4-FFF2-40B4-BE49-F238E27FC236}">
                <a16:creationId xmlns:a16="http://schemas.microsoft.com/office/drawing/2014/main" id="{B12BDEAB-0D32-4510-B755-52131EB8099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DE503A7-FA0C-4343-9500-B9EC463BFA17}"/>
              </a:ext>
            </a:extLst>
          </p:cNvPr>
          <p:cNvSpPr>
            <a:spLocks noGrp="1"/>
          </p:cNvSpPr>
          <p:nvPr>
            <p:ph type="sldNum" sz="quarter" idx="12"/>
          </p:nvPr>
        </p:nvSpPr>
        <p:spPr/>
        <p:txBody>
          <a:bodyPr/>
          <a:lstStyle/>
          <a:p>
            <a:fld id="{08DE211A-AA0D-4A54-8057-8A1D6F385E58}" type="slidenum">
              <a:rPr lang="fr-FR" smtClean="0"/>
              <a:t>‹N°›</a:t>
            </a:fld>
            <a:endParaRPr lang="fr-FR"/>
          </a:p>
        </p:txBody>
      </p:sp>
    </p:spTree>
    <p:extLst>
      <p:ext uri="{BB962C8B-B14F-4D97-AF65-F5344CB8AC3E}">
        <p14:creationId xmlns:p14="http://schemas.microsoft.com/office/powerpoint/2010/main" val="376336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C03DA8-BF9F-41E8-B94B-F2B02488E15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24CBE5A-E4B8-495D-839D-ADF880A3B1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C540D68-B4CD-4A14-88CF-E2804E98763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98DA3AD-45B6-4309-9B27-D4A17DCB69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5E32FE5-6477-4AC3-8C57-083877E638B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519C5DD-8101-4997-901F-BF0D6D764B61}"/>
              </a:ext>
            </a:extLst>
          </p:cNvPr>
          <p:cNvSpPr>
            <a:spLocks noGrp="1"/>
          </p:cNvSpPr>
          <p:nvPr>
            <p:ph type="dt" sz="half" idx="10"/>
          </p:nvPr>
        </p:nvSpPr>
        <p:spPr/>
        <p:txBody>
          <a:bodyPr/>
          <a:lstStyle/>
          <a:p>
            <a:fld id="{F5C3CAD8-28F3-46A6-9460-2AACFEF29799}" type="datetimeFigureOut">
              <a:rPr lang="fr-FR" smtClean="0"/>
              <a:t>04/12/2024</a:t>
            </a:fld>
            <a:endParaRPr lang="fr-FR"/>
          </a:p>
        </p:txBody>
      </p:sp>
      <p:sp>
        <p:nvSpPr>
          <p:cNvPr id="8" name="Espace réservé du pied de page 7">
            <a:extLst>
              <a:ext uri="{FF2B5EF4-FFF2-40B4-BE49-F238E27FC236}">
                <a16:creationId xmlns:a16="http://schemas.microsoft.com/office/drawing/2014/main" id="{337B43E5-34C2-4A7F-BF74-852772B8F77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B416E55-592F-4F98-8ECB-C094A34C652B}"/>
              </a:ext>
            </a:extLst>
          </p:cNvPr>
          <p:cNvSpPr>
            <a:spLocks noGrp="1"/>
          </p:cNvSpPr>
          <p:nvPr>
            <p:ph type="sldNum" sz="quarter" idx="12"/>
          </p:nvPr>
        </p:nvSpPr>
        <p:spPr/>
        <p:txBody>
          <a:bodyPr/>
          <a:lstStyle/>
          <a:p>
            <a:fld id="{08DE211A-AA0D-4A54-8057-8A1D6F385E58}" type="slidenum">
              <a:rPr lang="fr-FR" smtClean="0"/>
              <a:t>‹N°›</a:t>
            </a:fld>
            <a:endParaRPr lang="fr-FR"/>
          </a:p>
        </p:txBody>
      </p:sp>
    </p:spTree>
    <p:extLst>
      <p:ext uri="{BB962C8B-B14F-4D97-AF65-F5344CB8AC3E}">
        <p14:creationId xmlns:p14="http://schemas.microsoft.com/office/powerpoint/2010/main" val="3514463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3D4AB2-8EA6-4997-B5F2-F575ACD9579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A5980EB-8A50-4032-9834-ED6084FAF6F1}"/>
              </a:ext>
            </a:extLst>
          </p:cNvPr>
          <p:cNvSpPr>
            <a:spLocks noGrp="1"/>
          </p:cNvSpPr>
          <p:nvPr>
            <p:ph type="dt" sz="half" idx="10"/>
          </p:nvPr>
        </p:nvSpPr>
        <p:spPr/>
        <p:txBody>
          <a:bodyPr/>
          <a:lstStyle/>
          <a:p>
            <a:fld id="{F5C3CAD8-28F3-46A6-9460-2AACFEF29799}" type="datetimeFigureOut">
              <a:rPr lang="fr-FR" smtClean="0"/>
              <a:t>04/12/2024</a:t>
            </a:fld>
            <a:endParaRPr lang="fr-FR"/>
          </a:p>
        </p:txBody>
      </p:sp>
      <p:sp>
        <p:nvSpPr>
          <p:cNvPr id="4" name="Espace réservé du pied de page 3">
            <a:extLst>
              <a:ext uri="{FF2B5EF4-FFF2-40B4-BE49-F238E27FC236}">
                <a16:creationId xmlns:a16="http://schemas.microsoft.com/office/drawing/2014/main" id="{F19BD784-7D2E-44E3-8C24-15554BB4414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1724A5A-56D8-4AF1-B39D-5ADD4F5CA5B6}"/>
              </a:ext>
            </a:extLst>
          </p:cNvPr>
          <p:cNvSpPr>
            <a:spLocks noGrp="1"/>
          </p:cNvSpPr>
          <p:nvPr>
            <p:ph type="sldNum" sz="quarter" idx="12"/>
          </p:nvPr>
        </p:nvSpPr>
        <p:spPr/>
        <p:txBody>
          <a:bodyPr/>
          <a:lstStyle/>
          <a:p>
            <a:fld id="{08DE211A-AA0D-4A54-8057-8A1D6F385E58}" type="slidenum">
              <a:rPr lang="fr-FR" smtClean="0"/>
              <a:t>‹N°›</a:t>
            </a:fld>
            <a:endParaRPr lang="fr-FR"/>
          </a:p>
        </p:txBody>
      </p:sp>
    </p:spTree>
    <p:extLst>
      <p:ext uri="{BB962C8B-B14F-4D97-AF65-F5344CB8AC3E}">
        <p14:creationId xmlns:p14="http://schemas.microsoft.com/office/powerpoint/2010/main" val="1126446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0B3CD92-BFA6-4BDF-8450-A3E62F635D72}"/>
              </a:ext>
            </a:extLst>
          </p:cNvPr>
          <p:cNvSpPr>
            <a:spLocks noGrp="1"/>
          </p:cNvSpPr>
          <p:nvPr>
            <p:ph type="dt" sz="half" idx="10"/>
          </p:nvPr>
        </p:nvSpPr>
        <p:spPr/>
        <p:txBody>
          <a:bodyPr/>
          <a:lstStyle/>
          <a:p>
            <a:fld id="{F5C3CAD8-28F3-46A6-9460-2AACFEF29799}" type="datetimeFigureOut">
              <a:rPr lang="fr-FR" smtClean="0"/>
              <a:t>04/12/2024</a:t>
            </a:fld>
            <a:endParaRPr lang="fr-FR"/>
          </a:p>
        </p:txBody>
      </p:sp>
      <p:sp>
        <p:nvSpPr>
          <p:cNvPr id="3" name="Espace réservé du pied de page 2">
            <a:extLst>
              <a:ext uri="{FF2B5EF4-FFF2-40B4-BE49-F238E27FC236}">
                <a16:creationId xmlns:a16="http://schemas.microsoft.com/office/drawing/2014/main" id="{48AFE688-340D-4C05-B5D4-D56BC391A68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A673633-42CB-4B87-8E86-F7A402CD9410}"/>
              </a:ext>
            </a:extLst>
          </p:cNvPr>
          <p:cNvSpPr>
            <a:spLocks noGrp="1"/>
          </p:cNvSpPr>
          <p:nvPr>
            <p:ph type="sldNum" sz="quarter" idx="12"/>
          </p:nvPr>
        </p:nvSpPr>
        <p:spPr/>
        <p:txBody>
          <a:bodyPr/>
          <a:lstStyle/>
          <a:p>
            <a:fld id="{08DE211A-AA0D-4A54-8057-8A1D6F385E58}" type="slidenum">
              <a:rPr lang="fr-FR" smtClean="0"/>
              <a:t>‹N°›</a:t>
            </a:fld>
            <a:endParaRPr lang="fr-FR"/>
          </a:p>
        </p:txBody>
      </p:sp>
    </p:spTree>
    <p:extLst>
      <p:ext uri="{BB962C8B-B14F-4D97-AF65-F5344CB8AC3E}">
        <p14:creationId xmlns:p14="http://schemas.microsoft.com/office/powerpoint/2010/main" val="2377731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806AB5-36D9-4093-828F-B57A7699012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7F6D062-1A9C-46C8-8B4D-716D2F6D9E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B04A3B0-195E-48BC-9C61-F66180DE5D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81E46D4-C80B-45C2-B0CA-4355B05E8BE4}"/>
              </a:ext>
            </a:extLst>
          </p:cNvPr>
          <p:cNvSpPr>
            <a:spLocks noGrp="1"/>
          </p:cNvSpPr>
          <p:nvPr>
            <p:ph type="dt" sz="half" idx="10"/>
          </p:nvPr>
        </p:nvSpPr>
        <p:spPr/>
        <p:txBody>
          <a:bodyPr/>
          <a:lstStyle/>
          <a:p>
            <a:fld id="{F5C3CAD8-28F3-46A6-9460-2AACFEF29799}" type="datetimeFigureOut">
              <a:rPr lang="fr-FR" smtClean="0"/>
              <a:t>04/12/2024</a:t>
            </a:fld>
            <a:endParaRPr lang="fr-FR"/>
          </a:p>
        </p:txBody>
      </p:sp>
      <p:sp>
        <p:nvSpPr>
          <p:cNvPr id="6" name="Espace réservé du pied de page 5">
            <a:extLst>
              <a:ext uri="{FF2B5EF4-FFF2-40B4-BE49-F238E27FC236}">
                <a16:creationId xmlns:a16="http://schemas.microsoft.com/office/drawing/2014/main" id="{9B39A15C-228C-4B39-A3F4-B3F728A1034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657C237-B4B6-4CC7-8376-0ABA54226CE0}"/>
              </a:ext>
            </a:extLst>
          </p:cNvPr>
          <p:cNvSpPr>
            <a:spLocks noGrp="1"/>
          </p:cNvSpPr>
          <p:nvPr>
            <p:ph type="sldNum" sz="quarter" idx="12"/>
          </p:nvPr>
        </p:nvSpPr>
        <p:spPr/>
        <p:txBody>
          <a:bodyPr/>
          <a:lstStyle/>
          <a:p>
            <a:fld id="{08DE211A-AA0D-4A54-8057-8A1D6F385E58}" type="slidenum">
              <a:rPr lang="fr-FR" smtClean="0"/>
              <a:t>‹N°›</a:t>
            </a:fld>
            <a:endParaRPr lang="fr-FR"/>
          </a:p>
        </p:txBody>
      </p:sp>
    </p:spTree>
    <p:extLst>
      <p:ext uri="{BB962C8B-B14F-4D97-AF65-F5344CB8AC3E}">
        <p14:creationId xmlns:p14="http://schemas.microsoft.com/office/powerpoint/2010/main" val="3490951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01D3D5-5A81-4B05-BCC2-37DEF47E429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06CE0BC-2ADB-4BBF-9281-7E67A654C8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F4CD860-5988-4FC7-90B1-95813E7D6D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643765B-ACBB-489F-B20F-0180FD521743}"/>
              </a:ext>
            </a:extLst>
          </p:cNvPr>
          <p:cNvSpPr>
            <a:spLocks noGrp="1"/>
          </p:cNvSpPr>
          <p:nvPr>
            <p:ph type="dt" sz="half" idx="10"/>
          </p:nvPr>
        </p:nvSpPr>
        <p:spPr/>
        <p:txBody>
          <a:bodyPr/>
          <a:lstStyle/>
          <a:p>
            <a:fld id="{F5C3CAD8-28F3-46A6-9460-2AACFEF29799}" type="datetimeFigureOut">
              <a:rPr lang="fr-FR" smtClean="0"/>
              <a:t>04/12/2024</a:t>
            </a:fld>
            <a:endParaRPr lang="fr-FR"/>
          </a:p>
        </p:txBody>
      </p:sp>
      <p:sp>
        <p:nvSpPr>
          <p:cNvPr id="6" name="Espace réservé du pied de page 5">
            <a:extLst>
              <a:ext uri="{FF2B5EF4-FFF2-40B4-BE49-F238E27FC236}">
                <a16:creationId xmlns:a16="http://schemas.microsoft.com/office/drawing/2014/main" id="{6DA4E9A1-BAD4-49F9-9C2C-B8198008BE0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02AA10F-1C5F-4E50-8E17-9CE4A34AE924}"/>
              </a:ext>
            </a:extLst>
          </p:cNvPr>
          <p:cNvSpPr>
            <a:spLocks noGrp="1"/>
          </p:cNvSpPr>
          <p:nvPr>
            <p:ph type="sldNum" sz="quarter" idx="12"/>
          </p:nvPr>
        </p:nvSpPr>
        <p:spPr/>
        <p:txBody>
          <a:bodyPr/>
          <a:lstStyle/>
          <a:p>
            <a:fld id="{08DE211A-AA0D-4A54-8057-8A1D6F385E58}" type="slidenum">
              <a:rPr lang="fr-FR" smtClean="0"/>
              <a:t>‹N°›</a:t>
            </a:fld>
            <a:endParaRPr lang="fr-FR"/>
          </a:p>
        </p:txBody>
      </p:sp>
    </p:spTree>
    <p:extLst>
      <p:ext uri="{BB962C8B-B14F-4D97-AF65-F5344CB8AC3E}">
        <p14:creationId xmlns:p14="http://schemas.microsoft.com/office/powerpoint/2010/main" val="1482978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3B0F3D7-996E-4D63-B0E1-56EA6ED25F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2B8C538-D0EB-4467-A57B-AC2353A6D2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D7BB047-B984-4618-B514-9B41FE7372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C3CAD8-28F3-46A6-9460-2AACFEF29799}" type="datetimeFigureOut">
              <a:rPr lang="fr-FR" smtClean="0"/>
              <a:t>04/12/2024</a:t>
            </a:fld>
            <a:endParaRPr lang="fr-FR"/>
          </a:p>
        </p:txBody>
      </p:sp>
      <p:sp>
        <p:nvSpPr>
          <p:cNvPr id="5" name="Espace réservé du pied de page 4">
            <a:extLst>
              <a:ext uri="{FF2B5EF4-FFF2-40B4-BE49-F238E27FC236}">
                <a16:creationId xmlns:a16="http://schemas.microsoft.com/office/drawing/2014/main" id="{119E35E2-B204-4D13-A5CC-45892291A7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5A1D32E-41E6-45CE-A3AB-069A058A47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DE211A-AA0D-4A54-8057-8A1D6F385E58}" type="slidenum">
              <a:rPr lang="fr-FR" smtClean="0"/>
              <a:t>‹N°›</a:t>
            </a:fld>
            <a:endParaRPr lang="fr-FR"/>
          </a:p>
        </p:txBody>
      </p:sp>
    </p:spTree>
    <p:extLst>
      <p:ext uri="{BB962C8B-B14F-4D97-AF65-F5344CB8AC3E}">
        <p14:creationId xmlns:p14="http://schemas.microsoft.com/office/powerpoint/2010/main" val="3281158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70" r:id="rId13"/>
    <p:sldLayoutId id="2147483671" r:id="rId14"/>
    <p:sldLayoutId id="2147483672" r:id="rId15"/>
    <p:sldLayoutId id="214748367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8.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microsoft.com/office/2014/relationships/chartEx" Target="../charts/chartEx1.xml"/><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microsoft.com/office/2014/relationships/chartEx" Target="../charts/chartEx2.xml"/><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570.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hyperlink" Target="mailto:aine.om@iledefrance-mobilites.fr"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hyperlink" Target="mailto:thomas.stouf@iledefrance-mobilites.fr" TargetMode="External"/><Relationship Id="rId4" Type="http://schemas.openxmlformats.org/officeDocument/2006/relationships/hyperlink" Target="mailto:christelle.ragot-blin@iledefrance-mobilites.f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0.png"/><Relationship Id="rId7" Type="http://schemas.openxmlformats.org/officeDocument/2006/relationships/diagramColors" Target="../diagrams/colors2.xm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e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AAD57AA-1E03-8EAA-6D6F-D8FCD10AB21E}"/>
              </a:ext>
            </a:extLst>
          </p:cNvPr>
          <p:cNvPicPr>
            <a:picLocks noChangeAspect="1"/>
          </p:cNvPicPr>
          <p:nvPr/>
        </p:nvPicPr>
        <p:blipFill rotWithShape="1">
          <a:blip r:embed="rId3"/>
          <a:srcRect l="11206" t="29226" r="11957" b="26049"/>
          <a:stretch/>
        </p:blipFill>
        <p:spPr>
          <a:xfrm>
            <a:off x="4783224" y="5075831"/>
            <a:ext cx="6536987" cy="1610097"/>
          </a:xfrm>
          <a:prstGeom prst="rect">
            <a:avLst/>
          </a:prstGeom>
        </p:spPr>
      </p:pic>
      <p:pic>
        <p:nvPicPr>
          <p:cNvPr id="3" name="Image 2">
            <a:extLst>
              <a:ext uri="{FF2B5EF4-FFF2-40B4-BE49-F238E27FC236}">
                <a16:creationId xmlns:a16="http://schemas.microsoft.com/office/drawing/2014/main" id="{05380B08-A3AD-4631-8721-EDFFECCFCB94}"/>
              </a:ext>
            </a:extLst>
          </p:cNvPr>
          <p:cNvPicPr>
            <a:picLocks noChangeAspect="1"/>
          </p:cNvPicPr>
          <p:nvPr/>
        </p:nvPicPr>
        <p:blipFill rotWithShape="1">
          <a:blip r:embed="rId4"/>
          <a:srcRect b="45652"/>
          <a:stretch/>
        </p:blipFill>
        <p:spPr>
          <a:xfrm>
            <a:off x="1" y="2713331"/>
            <a:ext cx="12191999" cy="2262198"/>
          </a:xfrm>
          <a:prstGeom prst="rect">
            <a:avLst/>
          </a:prstGeom>
        </p:spPr>
      </p:pic>
      <p:sp>
        <p:nvSpPr>
          <p:cNvPr id="4" name="Rectangle 3">
            <a:extLst>
              <a:ext uri="{FF2B5EF4-FFF2-40B4-BE49-F238E27FC236}">
                <a16:creationId xmlns:a16="http://schemas.microsoft.com/office/drawing/2014/main" id="{B9338662-A796-4719-AC4F-0C45C58F8E3C}"/>
              </a:ext>
            </a:extLst>
          </p:cNvPr>
          <p:cNvSpPr/>
          <p:nvPr/>
        </p:nvSpPr>
        <p:spPr>
          <a:xfrm>
            <a:off x="823661" y="348915"/>
            <a:ext cx="10496550" cy="2830664"/>
          </a:xfrm>
          <a:prstGeom prst="rect">
            <a:avLst/>
          </a:prstGeom>
          <a:solidFill>
            <a:srgbClr val="4BBC81"/>
          </a:solidFill>
          <a:ln>
            <a:solidFill>
              <a:srgbClr val="4BB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Ile-de-France </a:t>
            </a:r>
            <a:r>
              <a:rPr kumimoji="0" lang="en-GB" sz="2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Mobilités</a:t>
            </a:r>
            <a:r>
              <a:rPr kumimoji="0" lang="en-GB"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 (Aa3  </a:t>
            </a:r>
            <a:r>
              <a:rPr lang="en-GB" sz="2800" b="1" dirty="0">
                <a:solidFill>
                  <a:prstClr val="white"/>
                </a:solidFill>
                <a:effectLst>
                  <a:outerShdw blurRad="38100" dist="38100" dir="2700000" algn="tl">
                    <a:srgbClr val="000000">
                      <a:alpha val="43137"/>
                    </a:srgbClr>
                  </a:outerShdw>
                </a:effectLst>
                <a:latin typeface="Arial" pitchFamily="34" charset="0"/>
                <a:cs typeface="Arial" pitchFamily="34" charset="0"/>
              </a:rPr>
              <a:t>Stable </a:t>
            </a:r>
            <a:r>
              <a:rPr kumimoji="0" lang="en-GB"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 AA</a:t>
            </a:r>
            <a:r>
              <a:rPr lang="en-GB" sz="2800" b="1" dirty="0">
                <a:solidFill>
                  <a:prstClr val="white"/>
                </a:solidFill>
                <a:effectLst>
                  <a:outerShdw blurRad="38100" dist="38100" dir="2700000" algn="tl">
                    <a:srgbClr val="000000">
                      <a:alpha val="43137"/>
                    </a:srgbClr>
                  </a:outerShdw>
                </a:effectLst>
                <a:latin typeface="Arial" pitchFamily="34" charset="0"/>
                <a:cs typeface="Arial" pitchFamily="34" charset="0"/>
              </a:rPr>
              <a:t>-</a:t>
            </a:r>
            <a:r>
              <a:rPr kumimoji="0" lang="en-GB"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 Negative) : </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Organising Authority for Public Transport </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and Sustainable </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Mobility</a:t>
            </a:r>
            <a:r>
              <a:rPr kumimoji="0" lang="fr-F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 in </a:t>
            </a:r>
            <a:r>
              <a:rPr kumimoji="0" lang="en-GB"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Ile-de-France</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r>
              <a:rPr lang="en-GB" sz="3200" dirty="0">
                <a:solidFill>
                  <a:schemeClr val="bg1"/>
                </a:solidFill>
                <a:effectLst>
                  <a:outerShdw blurRad="38100" dist="38100" dir="2700000" algn="tl">
                    <a:srgbClr val="000000">
                      <a:alpha val="43137"/>
                    </a:srgbClr>
                  </a:outerShdw>
                </a:effectLst>
                <a:latin typeface="Arial" pitchFamily="34" charset="0"/>
                <a:cs typeface="Arial" pitchFamily="34" charset="0"/>
              </a:rPr>
              <a:t> December </a:t>
            </a:r>
            <a:r>
              <a:rPr kumimoji="0" lang="en-GB" sz="32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itchFamily="34" charset="0"/>
                <a:ea typeface="+mn-ea"/>
                <a:cs typeface="Arial" pitchFamily="34" charset="0"/>
              </a:rPr>
              <a:t>2024</a:t>
            </a:r>
          </a:p>
        </p:txBody>
      </p:sp>
      <p:pic>
        <p:nvPicPr>
          <p:cNvPr id="6" name="Image 5">
            <a:extLst>
              <a:ext uri="{FF2B5EF4-FFF2-40B4-BE49-F238E27FC236}">
                <a16:creationId xmlns:a16="http://schemas.microsoft.com/office/drawing/2014/main" id="{347A016B-E81A-47B0-85E6-17E6946A4E4E}"/>
              </a:ext>
            </a:extLst>
          </p:cNvPr>
          <p:cNvPicPr>
            <a:picLocks noChangeAspect="1"/>
          </p:cNvPicPr>
          <p:nvPr/>
        </p:nvPicPr>
        <p:blipFill>
          <a:blip r:embed="rId5"/>
          <a:stretch>
            <a:fillRect/>
          </a:stretch>
        </p:blipFill>
        <p:spPr>
          <a:xfrm>
            <a:off x="8761705" y="2144864"/>
            <a:ext cx="1409700" cy="1371600"/>
          </a:xfrm>
          <a:prstGeom prst="rect">
            <a:avLst/>
          </a:prstGeom>
        </p:spPr>
      </p:pic>
    </p:spTree>
    <p:extLst>
      <p:ext uri="{BB962C8B-B14F-4D97-AF65-F5344CB8AC3E}">
        <p14:creationId xmlns:p14="http://schemas.microsoft.com/office/powerpoint/2010/main" val="3949399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005929CD-4C75-118D-5994-C5C0892F5261}"/>
              </a:ext>
            </a:extLst>
          </p:cNvPr>
          <p:cNvPicPr>
            <a:picLocks noChangeAspect="1"/>
          </p:cNvPicPr>
          <p:nvPr/>
        </p:nvPicPr>
        <p:blipFill>
          <a:blip r:embed="rId3">
            <a:duotone>
              <a:schemeClr val="accent2">
                <a:shade val="45000"/>
                <a:satMod val="135000"/>
              </a:schemeClr>
              <a:prstClr val="white"/>
            </a:duotone>
            <a:alphaModFix amt="50000"/>
          </a:blip>
          <a:stretch>
            <a:fillRect/>
          </a:stretch>
        </p:blipFill>
        <p:spPr>
          <a:xfrm>
            <a:off x="3598193" y="1418964"/>
            <a:ext cx="4958169" cy="3964983"/>
          </a:xfrm>
          <a:prstGeom prst="rect">
            <a:avLst/>
          </a:prstGeom>
        </p:spPr>
      </p:pic>
      <p:sp>
        <p:nvSpPr>
          <p:cNvPr id="3" name="Espace réservé du texte 2">
            <a:extLst>
              <a:ext uri="{FF2B5EF4-FFF2-40B4-BE49-F238E27FC236}">
                <a16:creationId xmlns:a16="http://schemas.microsoft.com/office/drawing/2014/main" id="{4D01A94A-394E-ADD8-C8EA-F45DC773F0C0}"/>
              </a:ext>
            </a:extLst>
          </p:cNvPr>
          <p:cNvSpPr>
            <a:spLocks noGrp="1"/>
          </p:cNvSpPr>
          <p:nvPr>
            <p:ph type="body" sz="quarter" idx="1"/>
          </p:nvPr>
        </p:nvSpPr>
        <p:spPr>
          <a:xfrm>
            <a:off x="570977" y="634907"/>
            <a:ext cx="7709998" cy="579208"/>
          </a:xfrm>
        </p:spPr>
        <p:txBody>
          <a:bodyPr>
            <a:noAutofit/>
          </a:bodyPr>
          <a:lstStyle/>
          <a:p>
            <a:r>
              <a:rPr lang="en-GB" sz="2400" b="1" dirty="0"/>
              <a:t>Governance</a:t>
            </a:r>
            <a:endParaRPr lang="fr-FR" sz="2400" dirty="0"/>
          </a:p>
        </p:txBody>
      </p:sp>
      <p:sp>
        <p:nvSpPr>
          <p:cNvPr id="7" name="Espace réservé du texte 6">
            <a:extLst>
              <a:ext uri="{FF2B5EF4-FFF2-40B4-BE49-F238E27FC236}">
                <a16:creationId xmlns:a16="http://schemas.microsoft.com/office/drawing/2014/main" id="{9B780533-064F-6B7D-C469-42C52C2BCAAF}"/>
              </a:ext>
            </a:extLst>
          </p:cNvPr>
          <p:cNvSpPr>
            <a:spLocks noGrp="1"/>
          </p:cNvSpPr>
          <p:nvPr>
            <p:ph type="body" sz="quarter" idx="16"/>
          </p:nvPr>
        </p:nvSpPr>
        <p:spPr>
          <a:xfrm>
            <a:off x="1313577" y="6447254"/>
            <a:ext cx="5134848" cy="418208"/>
          </a:xfrm>
        </p:spPr>
        <p:txBody>
          <a:bodyPr>
            <a:normAutofit/>
          </a:bodyPr>
          <a:lstStyle/>
          <a:p>
            <a:r>
              <a:rPr lang="fr-FR" dirty="0" err="1"/>
              <a:t>Investor</a:t>
            </a:r>
            <a:r>
              <a:rPr lang="fr-FR" dirty="0"/>
              <a:t> </a:t>
            </a:r>
            <a:r>
              <a:rPr lang="fr-FR" dirty="0" err="1"/>
              <a:t>presentation</a:t>
            </a:r>
            <a:r>
              <a:rPr lang="fr-FR" dirty="0"/>
              <a:t> 2024</a:t>
            </a:r>
          </a:p>
        </p:txBody>
      </p:sp>
      <p:sp>
        <p:nvSpPr>
          <p:cNvPr id="13" name="ZoneTexte 12">
            <a:extLst>
              <a:ext uri="{FF2B5EF4-FFF2-40B4-BE49-F238E27FC236}">
                <a16:creationId xmlns:a16="http://schemas.microsoft.com/office/drawing/2014/main" id="{E794055B-926B-4FB9-ABC4-B0AA5796A7B7}"/>
              </a:ext>
            </a:extLst>
          </p:cNvPr>
          <p:cNvSpPr txBox="1"/>
          <p:nvPr/>
        </p:nvSpPr>
        <p:spPr>
          <a:xfrm>
            <a:off x="592042" y="1049632"/>
            <a:ext cx="3563224"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effectLst/>
                <a:uLnTx/>
                <a:uFillTx/>
                <a:latin typeface="Arial" panose="020B0604020202020204" pitchFamily="34" charset="0"/>
                <a:ea typeface="Verdana" pitchFamily="34" charset="0"/>
                <a:cs typeface="Arial" panose="020B0604020202020204" pitchFamily="34" charset="0"/>
              </a:rPr>
              <a:t>A council of 31 members, presided by Île-de-France’s regional council president :</a:t>
            </a:r>
            <a:endParaRPr kumimoji="0" lang="fr-FR" sz="14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84CA2F82-DFE0-4E07-BF70-ABCD1CFA2D44}"/>
              </a:ext>
            </a:extLst>
          </p:cNvPr>
          <p:cNvSpPr txBox="1"/>
          <p:nvPr/>
        </p:nvSpPr>
        <p:spPr>
          <a:xfrm>
            <a:off x="-927518" y="4185740"/>
            <a:ext cx="5211723"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bg1"/>
                </a:solidFill>
                <a:effectLst/>
                <a:highlight>
                  <a:srgbClr val="69B5E5"/>
                </a:highlight>
                <a:uLnTx/>
                <a:uFillTx/>
                <a:latin typeface="Arial" panose="020B0604020202020204" pitchFamily="34" charset="0"/>
                <a:cs typeface="Arial" panose="020B0604020202020204" pitchFamily="34" charset="0"/>
              </a:rPr>
              <a:t>Valérie PECRESSE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bg1"/>
                </a:solidFill>
                <a:effectLst/>
                <a:highlight>
                  <a:srgbClr val="69B5E5"/>
                </a:highlight>
                <a:uLnTx/>
                <a:uFillTx/>
                <a:latin typeface="Arial" panose="020B0604020202020204" pitchFamily="34" charset="0"/>
                <a:cs typeface="Arial" panose="020B0604020202020204" pitchFamily="34" charset="0"/>
              </a:rPr>
              <a:t>Ile-de-France Mobilités’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err="1">
                <a:ln>
                  <a:noFill/>
                </a:ln>
                <a:solidFill>
                  <a:schemeClr val="bg1"/>
                </a:solidFill>
                <a:effectLst/>
                <a:highlight>
                  <a:srgbClr val="69B5E5"/>
                </a:highlight>
                <a:uLnTx/>
                <a:uFillTx/>
                <a:latin typeface="Arial" panose="020B0604020202020204" pitchFamily="34" charset="0"/>
                <a:cs typeface="Arial" panose="020B0604020202020204" pitchFamily="34" charset="0"/>
              </a:rPr>
              <a:t>President</a:t>
            </a:r>
            <a:endParaRPr kumimoji="0" lang="fr-FR" sz="1400" b="1" i="0" u="none" strike="noStrike" kern="1200" cap="none" spc="0" normalizeH="0" baseline="0" noProof="0" dirty="0">
              <a:ln>
                <a:noFill/>
              </a:ln>
              <a:solidFill>
                <a:schemeClr val="bg1"/>
              </a:solidFill>
              <a:effectLst/>
              <a:highlight>
                <a:srgbClr val="69B5E5"/>
              </a:highlight>
              <a:uLnTx/>
              <a:uFillTx/>
              <a:latin typeface="Arial" panose="020B060402020202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3A658B19-2706-42D9-A991-FDFE06AD66B1}"/>
              </a:ext>
            </a:extLst>
          </p:cNvPr>
          <p:cNvSpPr txBox="1"/>
          <p:nvPr/>
        </p:nvSpPr>
        <p:spPr>
          <a:xfrm>
            <a:off x="8280975" y="4182273"/>
            <a:ext cx="4466795" cy="738664"/>
          </a:xfrm>
          <a:prstGeom prst="rect">
            <a:avLst/>
          </a:prstGeom>
          <a:noFill/>
        </p:spPr>
        <p:txBody>
          <a:bodyPr wrap="square">
            <a:spAutoFit/>
          </a:bodyPr>
          <a:lstStyle/>
          <a:p>
            <a:pPr algn="ctr">
              <a:defRPr/>
            </a:pPr>
            <a:r>
              <a:rPr lang="fr-FR" sz="1400" b="1" dirty="0">
                <a:solidFill>
                  <a:schemeClr val="bg1"/>
                </a:solidFill>
                <a:highlight>
                  <a:srgbClr val="69B5E5"/>
                </a:highlight>
                <a:latin typeface="Arial" panose="020B0604020202020204" pitchFamily="34" charset="0"/>
                <a:cs typeface="Arial" panose="020B0604020202020204" pitchFamily="34" charset="0"/>
              </a:rPr>
              <a:t>Laurent PROBST</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schemeClr val="bg1"/>
                </a:solidFill>
                <a:highlight>
                  <a:srgbClr val="69B5E5"/>
                </a:highlight>
                <a:latin typeface="Arial" panose="020B0604020202020204" pitchFamily="34" charset="0"/>
                <a:cs typeface="Arial" panose="020B0604020202020204" pitchFamily="34" charset="0"/>
              </a:rPr>
              <a:t>Ile-de-France Mobilités’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schemeClr val="bg1"/>
                </a:solidFill>
                <a:highlight>
                  <a:srgbClr val="69B5E5"/>
                </a:highlight>
                <a:latin typeface="Arial" panose="020B0604020202020204" pitchFamily="34" charset="0"/>
                <a:cs typeface="Arial" panose="020B0604020202020204" pitchFamily="34" charset="0"/>
              </a:rPr>
              <a:t>Chief </a:t>
            </a:r>
            <a:r>
              <a:rPr lang="fr-FR" sz="1400" b="1" dirty="0" err="1">
                <a:solidFill>
                  <a:schemeClr val="bg1"/>
                </a:solidFill>
                <a:highlight>
                  <a:srgbClr val="69B5E5"/>
                </a:highlight>
                <a:latin typeface="Arial" panose="020B0604020202020204" pitchFamily="34" charset="0"/>
                <a:cs typeface="Arial" panose="020B0604020202020204" pitchFamily="34" charset="0"/>
              </a:rPr>
              <a:t>Executive</a:t>
            </a:r>
            <a:endParaRPr lang="fr-FR" sz="1400" b="1" dirty="0">
              <a:solidFill>
                <a:schemeClr val="bg1"/>
              </a:solidFill>
              <a:highlight>
                <a:srgbClr val="69B5E5"/>
              </a:highlight>
              <a:latin typeface="Arial" panose="020B0604020202020204" pitchFamily="34" charset="0"/>
              <a:cs typeface="Arial" panose="020B0604020202020204" pitchFamily="34" charset="0"/>
            </a:endParaRPr>
          </a:p>
        </p:txBody>
      </p:sp>
      <p:sp>
        <p:nvSpPr>
          <p:cNvPr id="23" name="ZoneTexte 22">
            <a:extLst>
              <a:ext uri="{FF2B5EF4-FFF2-40B4-BE49-F238E27FC236}">
                <a16:creationId xmlns:a16="http://schemas.microsoft.com/office/drawing/2014/main" id="{19B74324-EA88-48C9-8D4C-319024C49AFD}"/>
              </a:ext>
            </a:extLst>
          </p:cNvPr>
          <p:cNvSpPr txBox="1"/>
          <p:nvPr/>
        </p:nvSpPr>
        <p:spPr>
          <a:xfrm>
            <a:off x="4372606" y="5418251"/>
            <a:ext cx="4777842"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dirty="0">
                <a:ln>
                  <a:noFill/>
                </a:ln>
                <a:effectLst/>
                <a:uLnTx/>
                <a:uFillTx/>
                <a:latin typeface="Arial" panose="020B0604020202020204" pitchFamily="34" charset="0"/>
                <a:cs typeface="Arial" panose="020B0604020202020204" pitchFamily="34" charset="0"/>
              </a:rPr>
              <a:t>+ 3 </a:t>
            </a:r>
            <a:r>
              <a:rPr kumimoji="0" lang="fr-FR" sz="140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representatives</a:t>
            </a:r>
            <a:r>
              <a:rPr kumimoji="0" lang="fr-FR" sz="1400" i="0" u="none" strike="noStrike" kern="1200" cap="none" spc="0" normalizeH="0" baseline="0" noProof="0" dirty="0">
                <a:ln>
                  <a:noFill/>
                </a:ln>
                <a:effectLst/>
                <a:uLnTx/>
                <a:uFillTx/>
                <a:latin typeface="Arial" panose="020B0604020202020204" pitchFamily="34" charset="0"/>
                <a:cs typeface="Arial" panose="020B0604020202020204" pitchFamily="34" charset="0"/>
              </a:rPr>
              <a:t> of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400" i="0" u="none" strike="noStrike" kern="1200" cap="none" spc="0" normalizeH="0" baseline="0" noProof="0" dirty="0">
                <a:ln>
                  <a:noFill/>
                </a:ln>
                <a:effectLst/>
                <a:uLnTx/>
                <a:uFillTx/>
                <a:latin typeface="Arial" panose="020B0604020202020204" pitchFamily="34" charset="0"/>
                <a:cs typeface="Arial" panose="020B0604020202020204" pitchFamily="34" charset="0"/>
              </a:rPr>
              <a:t>intermunicipal </a:t>
            </a:r>
            <a:r>
              <a:rPr kumimoji="0" lang="fr-FR" sz="140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cooperation</a:t>
            </a:r>
            <a:r>
              <a:rPr kumimoji="0" lang="fr-FR" sz="1400" i="0" u="none" strike="noStrike" kern="1200" cap="none" spc="0" normalizeH="0" baseline="0" noProof="0" dirty="0">
                <a:ln>
                  <a:noFill/>
                </a:ln>
                <a:effectLst/>
                <a:uLnTx/>
                <a:uFillTx/>
                <a:latin typeface="Arial" panose="020B0604020202020204" pitchFamily="34" charset="0"/>
                <a:cs typeface="Arial" panose="020B0604020202020204" pitchFamily="34" charset="0"/>
              </a:rPr>
              <a:t> bodies,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400" i="0" u="none" strike="noStrike" kern="1200" cap="none" spc="0" normalizeH="0" baseline="0" noProof="0" dirty="0">
                <a:ln>
                  <a:noFill/>
                </a:ln>
                <a:effectLst/>
                <a:uLnTx/>
                <a:uFillTx/>
                <a:latin typeface="Arial" panose="020B0604020202020204" pitchFamily="34" charset="0"/>
                <a:cs typeface="Arial" panose="020B0604020202020204" pitchFamily="34" charset="0"/>
              </a:rPr>
              <a:t>the </a:t>
            </a:r>
            <a:r>
              <a:rPr kumimoji="0" lang="fr-FR" sz="140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Regional</a:t>
            </a:r>
            <a:r>
              <a:rPr kumimoji="0" lang="fr-FR" sz="140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fr-FR" sz="140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Chamber</a:t>
            </a:r>
            <a:r>
              <a:rPr kumimoji="0" lang="fr-FR" sz="1400" i="0" u="none" strike="noStrike" kern="1200" cap="none" spc="0" normalizeH="0" baseline="0" noProof="0" dirty="0">
                <a:ln>
                  <a:noFill/>
                </a:ln>
                <a:effectLst/>
                <a:uLnTx/>
                <a:uFillTx/>
                <a:latin typeface="Arial" panose="020B0604020202020204" pitchFamily="34" charset="0"/>
                <a:cs typeface="Arial" panose="020B0604020202020204" pitchFamily="34" charset="0"/>
              </a:rPr>
              <a:t> of Commerce and </a:t>
            </a:r>
            <a:r>
              <a:rPr kumimoji="0" lang="fr-FR" sz="140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Industry</a:t>
            </a:r>
            <a:r>
              <a:rPr kumimoji="0" lang="fr-FR" sz="1400"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40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users</a:t>
            </a:r>
            <a:r>
              <a:rPr kumimoji="0" lang="fr-FR" sz="1400" i="0" u="none" strike="noStrike" kern="1200" cap="none" spc="0" normalizeH="0" baseline="0" noProof="0" dirty="0">
                <a:ln>
                  <a:noFill/>
                </a:ln>
                <a:effectLst/>
                <a:uLnTx/>
                <a:uFillTx/>
                <a:latin typeface="Arial" panose="020B0604020202020204" pitchFamily="34" charset="0"/>
                <a:cs typeface="Arial" panose="020B0604020202020204" pitchFamily="34" charset="0"/>
              </a:rPr>
              <a:t> associations.</a:t>
            </a:r>
          </a:p>
        </p:txBody>
      </p:sp>
      <p:cxnSp>
        <p:nvCxnSpPr>
          <p:cNvPr id="24" name="Connecteur droit 23">
            <a:extLst>
              <a:ext uri="{FF2B5EF4-FFF2-40B4-BE49-F238E27FC236}">
                <a16:creationId xmlns:a16="http://schemas.microsoft.com/office/drawing/2014/main" id="{F4978377-C17C-4271-93E3-A495D0011894}"/>
              </a:ext>
            </a:extLst>
          </p:cNvPr>
          <p:cNvCxnSpPr/>
          <p:nvPr/>
        </p:nvCxnSpPr>
        <p:spPr>
          <a:xfrm>
            <a:off x="572765" y="534375"/>
            <a:ext cx="11031713" cy="0"/>
          </a:xfrm>
          <a:prstGeom prst="line">
            <a:avLst/>
          </a:prstGeom>
          <a:ln/>
        </p:spPr>
        <p:style>
          <a:lnRef idx="3">
            <a:schemeClr val="dk1"/>
          </a:lnRef>
          <a:fillRef idx="0">
            <a:schemeClr val="dk1"/>
          </a:fillRef>
          <a:effectRef idx="2">
            <a:schemeClr val="dk1"/>
          </a:effectRef>
          <a:fontRef idx="minor">
            <a:schemeClr val="tx1"/>
          </a:fontRef>
        </p:style>
      </p:cxnSp>
      <p:sp>
        <p:nvSpPr>
          <p:cNvPr id="12" name="Titre 4">
            <a:extLst>
              <a:ext uri="{FF2B5EF4-FFF2-40B4-BE49-F238E27FC236}">
                <a16:creationId xmlns:a16="http://schemas.microsoft.com/office/drawing/2014/main" id="{4FD327A3-0CF3-5D9F-C66C-DEDC4CD8AA67}"/>
              </a:ext>
            </a:extLst>
          </p:cNvPr>
          <p:cNvSpPr>
            <a:spLocks noGrp="1"/>
          </p:cNvSpPr>
          <p:nvPr>
            <p:ph type="title"/>
          </p:nvPr>
        </p:nvSpPr>
        <p:spPr>
          <a:xfrm>
            <a:off x="453005" y="266245"/>
            <a:ext cx="7439244" cy="579208"/>
          </a:xfrm>
        </p:spPr>
        <p:txBody>
          <a:bodyPr>
            <a:normAutofit fontScale="90000"/>
          </a:bodyPr>
          <a:lstStyle/>
          <a:p>
            <a:pPr marL="0" marR="0" lvl="0" indent="0" defTabSz="914400" rtl="0" eaLnBrk="1" fontAlgn="auto" latinLnBrk="0" hangingPunct="1">
              <a:lnSpc>
                <a:spcPct val="90000"/>
              </a:lnSpc>
              <a:spcBef>
                <a:spcPts val="1000"/>
              </a:spcBef>
              <a:spcAft>
                <a:spcPts val="0"/>
              </a:spcAft>
              <a:tabLst/>
              <a:defRPr/>
            </a:pPr>
            <a:r>
              <a:rPr kumimoji="0" lang="fr-FR"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01. Ile-de-France Mobilités’ missions, scope of </a:t>
            </a:r>
            <a:r>
              <a:rPr kumimoji="0" lang="fr-FR" sz="18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operations</a:t>
            </a:r>
            <a:r>
              <a:rPr kumimoji="0" lang="fr-FR"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and </a:t>
            </a:r>
            <a:r>
              <a:rPr kumimoji="0" lang="fr-FR" sz="18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governance</a:t>
            </a:r>
            <a:br>
              <a:rPr kumimoji="0" lang="fr-FR"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br>
            <a:endParaRPr lang="fr-FR" dirty="0"/>
          </a:p>
        </p:txBody>
      </p:sp>
      <p:sp>
        <p:nvSpPr>
          <p:cNvPr id="25" name="ZoneTexte 24">
            <a:extLst>
              <a:ext uri="{FF2B5EF4-FFF2-40B4-BE49-F238E27FC236}">
                <a16:creationId xmlns:a16="http://schemas.microsoft.com/office/drawing/2014/main" id="{0F4F70B6-BD72-1B51-C6DE-944A1DE546D2}"/>
              </a:ext>
            </a:extLst>
          </p:cNvPr>
          <p:cNvSpPr txBox="1"/>
          <p:nvPr/>
        </p:nvSpPr>
        <p:spPr>
          <a:xfrm>
            <a:off x="8072473" y="1310045"/>
            <a:ext cx="2155950"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 16 </a:t>
            </a:r>
            <a:r>
              <a:rPr lang="fr-FR" sz="1600" dirty="0" err="1">
                <a:latin typeface="Arial" panose="020B0604020202020204" pitchFamily="34" charset="0"/>
                <a:cs typeface="Arial" panose="020B0604020202020204" pitchFamily="34" charset="0"/>
              </a:rPr>
              <a:t>representatives</a:t>
            </a:r>
            <a:endParaRPr lang="fr-FR" sz="1600" dirty="0">
              <a:latin typeface="Arial" panose="020B0604020202020204" pitchFamily="34" charset="0"/>
              <a:cs typeface="Arial" panose="020B0604020202020204" pitchFamily="34" charset="0"/>
            </a:endParaRPr>
          </a:p>
        </p:txBody>
      </p:sp>
      <p:pic>
        <p:nvPicPr>
          <p:cNvPr id="5" name="Image 4" descr="Une image contenant personne, femme&#10;&#10;Description générée automatiquement">
            <a:extLst>
              <a:ext uri="{FF2B5EF4-FFF2-40B4-BE49-F238E27FC236}">
                <a16:creationId xmlns:a16="http://schemas.microsoft.com/office/drawing/2014/main" id="{C4C594F2-DFA4-9AFC-6EE8-EE03DEA15621}"/>
              </a:ext>
            </a:extLst>
          </p:cNvPr>
          <p:cNvPicPr>
            <a:picLocks noChangeAspect="1"/>
          </p:cNvPicPr>
          <p:nvPr/>
        </p:nvPicPr>
        <p:blipFill rotWithShape="1">
          <a:blip r:embed="rId4">
            <a:extLst>
              <a:ext uri="{28A0092B-C50C-407E-A947-70E740481C1C}">
                <a14:useLocalDpi xmlns:a14="http://schemas.microsoft.com/office/drawing/2010/main" val="0"/>
              </a:ext>
            </a:extLst>
          </a:blip>
          <a:srcRect b="24758"/>
          <a:stretch/>
        </p:blipFill>
        <p:spPr>
          <a:xfrm>
            <a:off x="610642" y="2066307"/>
            <a:ext cx="2150952" cy="2160000"/>
          </a:xfrm>
          <a:prstGeom prst="rect">
            <a:avLst/>
          </a:prstGeom>
        </p:spPr>
      </p:pic>
      <p:pic>
        <p:nvPicPr>
          <p:cNvPr id="9" name="Image 8">
            <a:extLst>
              <a:ext uri="{FF2B5EF4-FFF2-40B4-BE49-F238E27FC236}">
                <a16:creationId xmlns:a16="http://schemas.microsoft.com/office/drawing/2014/main" id="{5C43D720-769C-3F70-1830-B4B8D23E13B4}"/>
              </a:ext>
            </a:extLst>
          </p:cNvPr>
          <p:cNvPicPr>
            <a:picLocks noChangeAspect="1"/>
          </p:cNvPicPr>
          <p:nvPr/>
        </p:nvPicPr>
        <p:blipFill rotWithShape="1">
          <a:blip r:embed="rId5"/>
          <a:srcRect t="3716"/>
          <a:stretch/>
        </p:blipFill>
        <p:spPr>
          <a:xfrm>
            <a:off x="9407800" y="2066307"/>
            <a:ext cx="2155950" cy="2160000"/>
          </a:xfrm>
          <a:prstGeom prst="rect">
            <a:avLst/>
          </a:prstGeom>
        </p:spPr>
      </p:pic>
      <p:pic>
        <p:nvPicPr>
          <p:cNvPr id="27" name="Image 26">
            <a:extLst>
              <a:ext uri="{FF2B5EF4-FFF2-40B4-BE49-F238E27FC236}">
                <a16:creationId xmlns:a16="http://schemas.microsoft.com/office/drawing/2014/main" id="{CBDB1238-FEA7-9706-9A6B-269BABFD8D1E}"/>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Lst>
          </a:blip>
          <a:stretch>
            <a:fillRect/>
          </a:stretch>
        </p:blipFill>
        <p:spPr>
          <a:xfrm>
            <a:off x="3944960" y="1757856"/>
            <a:ext cx="4253713" cy="3074973"/>
          </a:xfrm>
          <a:prstGeom prst="rect">
            <a:avLst/>
          </a:prstGeom>
        </p:spPr>
      </p:pic>
      <p:pic>
        <p:nvPicPr>
          <p:cNvPr id="29" name="Image 28" descr="Une image contenant logo&#10;&#10;Description générée automatiquement">
            <a:extLst>
              <a:ext uri="{FF2B5EF4-FFF2-40B4-BE49-F238E27FC236}">
                <a16:creationId xmlns:a16="http://schemas.microsoft.com/office/drawing/2014/main" id="{5B45C71E-6CF1-1D0D-57DB-25C879BF3F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8873" y="1145514"/>
            <a:ext cx="2133600" cy="624840"/>
          </a:xfrm>
          <a:prstGeom prst="rect">
            <a:avLst/>
          </a:prstGeom>
        </p:spPr>
      </p:pic>
    </p:spTree>
    <p:extLst>
      <p:ext uri="{BB962C8B-B14F-4D97-AF65-F5344CB8AC3E}">
        <p14:creationId xmlns:p14="http://schemas.microsoft.com/office/powerpoint/2010/main" val="2286979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cteur droit 11">
            <a:extLst>
              <a:ext uri="{FF2B5EF4-FFF2-40B4-BE49-F238E27FC236}">
                <a16:creationId xmlns:a16="http://schemas.microsoft.com/office/drawing/2014/main" id="{32E1905D-9000-4302-B6B1-C8D8FAB018AD}"/>
              </a:ext>
            </a:extLst>
          </p:cNvPr>
          <p:cNvCxnSpPr/>
          <p:nvPr/>
        </p:nvCxnSpPr>
        <p:spPr>
          <a:xfrm>
            <a:off x="580143" y="581726"/>
            <a:ext cx="11031713" cy="0"/>
          </a:xfrm>
          <a:prstGeom prst="line">
            <a:avLst/>
          </a:prstGeom>
          <a:ln/>
        </p:spPr>
        <p:style>
          <a:lnRef idx="3">
            <a:schemeClr val="dk1"/>
          </a:lnRef>
          <a:fillRef idx="0">
            <a:schemeClr val="dk1"/>
          </a:fillRef>
          <a:effectRef idx="2">
            <a:schemeClr val="dk1"/>
          </a:effectRef>
          <a:fontRef idx="minor">
            <a:schemeClr val="tx1"/>
          </a:fontRef>
        </p:style>
      </p:cxnSp>
      <p:sp>
        <p:nvSpPr>
          <p:cNvPr id="13" name="Espace réservé du texte 6">
            <a:extLst>
              <a:ext uri="{FF2B5EF4-FFF2-40B4-BE49-F238E27FC236}">
                <a16:creationId xmlns:a16="http://schemas.microsoft.com/office/drawing/2014/main" id="{84FCFF55-3108-4E32-9718-14FD3B281581}"/>
              </a:ext>
            </a:extLst>
          </p:cNvPr>
          <p:cNvSpPr txBox="1">
            <a:spLocks/>
          </p:cNvSpPr>
          <p:nvPr/>
        </p:nvSpPr>
        <p:spPr>
          <a:xfrm>
            <a:off x="1313576" y="6447254"/>
            <a:ext cx="4488119" cy="4182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50" kern="1200">
                <a:solidFill>
                  <a:srgbClr val="67B3E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50" b="0" i="0" u="none" strike="noStrike" kern="1200" cap="none" spc="0" normalizeH="0" baseline="0" noProof="0" dirty="0" err="1">
                <a:ln>
                  <a:noFill/>
                </a:ln>
                <a:solidFill>
                  <a:srgbClr val="67B3E4"/>
                </a:solidFill>
                <a:effectLst/>
                <a:uLnTx/>
                <a:uFillTx/>
                <a:latin typeface="Arial" panose="020B0604020202020204" pitchFamily="34" charset="0"/>
                <a:ea typeface="+mn-ea"/>
                <a:cs typeface="Arial" panose="020B0604020202020204" pitchFamily="34" charset="0"/>
              </a:rPr>
              <a:t>Investor</a:t>
            </a:r>
            <a:r>
              <a:rPr kumimoji="0" lang="fr-FR" sz="1250" b="0" i="0" u="none" strike="noStrike" kern="1200" cap="none" spc="0" normalizeH="0" baseline="0" noProof="0" dirty="0">
                <a:ln>
                  <a:noFill/>
                </a:ln>
                <a:solidFill>
                  <a:srgbClr val="67B3E4"/>
                </a:solidFill>
                <a:effectLst/>
                <a:uLnTx/>
                <a:uFillTx/>
                <a:latin typeface="Arial" panose="020B0604020202020204" pitchFamily="34" charset="0"/>
                <a:ea typeface="+mn-ea"/>
                <a:cs typeface="Arial" panose="020B0604020202020204" pitchFamily="34" charset="0"/>
              </a:rPr>
              <a:t> </a:t>
            </a:r>
            <a:r>
              <a:rPr kumimoji="0" lang="fr-FR" sz="1250" b="0" i="0" u="none" strike="noStrike" kern="1200" cap="none" spc="0" normalizeH="0" baseline="0" noProof="0" dirty="0" err="1">
                <a:ln>
                  <a:noFill/>
                </a:ln>
                <a:solidFill>
                  <a:srgbClr val="67B3E4"/>
                </a:solidFill>
                <a:effectLst/>
                <a:uLnTx/>
                <a:uFillTx/>
                <a:latin typeface="Arial" panose="020B0604020202020204" pitchFamily="34" charset="0"/>
                <a:ea typeface="+mn-ea"/>
                <a:cs typeface="Arial" panose="020B0604020202020204" pitchFamily="34" charset="0"/>
              </a:rPr>
              <a:t>presentation</a:t>
            </a:r>
            <a:r>
              <a:rPr kumimoji="0" lang="fr-FR" sz="1250" b="0" i="0" u="none" strike="noStrike" kern="1200" cap="none" spc="0" normalizeH="0" baseline="0" noProof="0" dirty="0">
                <a:ln>
                  <a:noFill/>
                </a:ln>
                <a:solidFill>
                  <a:srgbClr val="67B3E4"/>
                </a:solidFill>
                <a:effectLst/>
                <a:uLnTx/>
                <a:uFillTx/>
                <a:latin typeface="Arial" panose="020B0604020202020204" pitchFamily="34" charset="0"/>
                <a:ea typeface="+mn-ea"/>
                <a:cs typeface="Arial" panose="020B0604020202020204" pitchFamily="34" charset="0"/>
              </a:rPr>
              <a:t> 2024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250" b="0" i="0" u="none" strike="noStrike" kern="1200" cap="none" spc="0" normalizeH="0" baseline="0" noProof="0" dirty="0">
              <a:ln>
                <a:noFill/>
              </a:ln>
              <a:solidFill>
                <a:srgbClr val="67B3E4"/>
              </a:solidFill>
              <a:effectLst/>
              <a:uLnTx/>
              <a:uFillTx/>
              <a:latin typeface="Arial" panose="020B0604020202020204" pitchFamily="34" charset="0"/>
              <a:ea typeface="+mn-ea"/>
              <a:cs typeface="Arial" panose="020B0604020202020204" pitchFamily="34" charset="0"/>
            </a:endParaRPr>
          </a:p>
        </p:txBody>
      </p:sp>
      <p:sp>
        <p:nvSpPr>
          <p:cNvPr id="6" name="Titre 2">
            <a:extLst>
              <a:ext uri="{FF2B5EF4-FFF2-40B4-BE49-F238E27FC236}">
                <a16:creationId xmlns:a16="http://schemas.microsoft.com/office/drawing/2014/main" id="{FB48BBED-F85F-4647-8ED8-06F891758779}"/>
              </a:ext>
            </a:extLst>
          </p:cNvPr>
          <p:cNvSpPr>
            <a:spLocks noGrp="1"/>
          </p:cNvSpPr>
          <p:nvPr>
            <p:ph type="title"/>
          </p:nvPr>
        </p:nvSpPr>
        <p:spPr>
          <a:xfrm>
            <a:off x="493056" y="724901"/>
            <a:ext cx="11666307" cy="579208"/>
          </a:xfrm>
        </p:spPr>
        <p:txBody>
          <a:bodyPr>
            <a:normAutofit/>
          </a:bodyPr>
          <a:lstStyle/>
          <a:p>
            <a:r>
              <a:rPr lang="en-GB" sz="2400" dirty="0">
                <a:solidFill>
                  <a:srgbClr val="67B3E4"/>
                </a:solidFill>
                <a:ea typeface="+mn-ea"/>
              </a:rPr>
              <a:t>Environmental, Social, and Economic Impacts of Public Transport</a:t>
            </a:r>
          </a:p>
        </p:txBody>
      </p:sp>
      <p:sp>
        <p:nvSpPr>
          <p:cNvPr id="7" name="Rectangle 6">
            <a:extLst>
              <a:ext uri="{FF2B5EF4-FFF2-40B4-BE49-F238E27FC236}">
                <a16:creationId xmlns:a16="http://schemas.microsoft.com/office/drawing/2014/main" id="{83573D94-2F43-4507-A77F-5DA4A8115EF3}"/>
              </a:ext>
            </a:extLst>
          </p:cNvPr>
          <p:cNvSpPr/>
          <p:nvPr/>
        </p:nvSpPr>
        <p:spPr>
          <a:xfrm>
            <a:off x="493056" y="243172"/>
            <a:ext cx="6372257" cy="584775"/>
          </a:xfrm>
          <a:prstGeom prst="rect">
            <a:avLst/>
          </a:prstGeom>
        </p:spPr>
        <p:txBody>
          <a:bodyPr wrap="none">
            <a:spAutoFit/>
          </a:bodyPr>
          <a:lstStyle/>
          <a:p>
            <a:pPr>
              <a:defRPr/>
            </a:pPr>
            <a:r>
              <a:rPr kumimoji="0" lang="en-US" sz="1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03. </a:t>
            </a:r>
            <a:r>
              <a:rPr lang="en-GB" sz="1600" b="1" dirty="0">
                <a:solidFill>
                  <a:srgbClr val="00B050"/>
                </a:solidFill>
                <a:latin typeface="Arial" panose="020B0604020202020204" pitchFamily="34" charset="0"/>
                <a:cs typeface="Arial" panose="020B0604020202020204" pitchFamily="34" charset="0"/>
              </a:rPr>
              <a:t>Île-de-France </a:t>
            </a:r>
            <a:r>
              <a:rPr lang="en-GB" sz="1600" b="1" dirty="0" err="1">
                <a:solidFill>
                  <a:srgbClr val="00B050"/>
                </a:solidFill>
                <a:latin typeface="Arial" panose="020B0604020202020204" pitchFamily="34" charset="0"/>
                <a:cs typeface="Arial" panose="020B0604020202020204" pitchFamily="34" charset="0"/>
              </a:rPr>
              <a:t>Mobilités</a:t>
            </a:r>
            <a:r>
              <a:rPr lang="en-GB" sz="1600" b="1" dirty="0">
                <a:solidFill>
                  <a:srgbClr val="00B050"/>
                </a:solidFill>
                <a:latin typeface="Arial" panose="020B0604020202020204" pitchFamily="34" charset="0"/>
                <a:cs typeface="Arial" panose="020B0604020202020204" pitchFamily="34" charset="0"/>
              </a:rPr>
              <a:t> Environmental and Social Strategy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25" name="Rectangle 24">
            <a:extLst>
              <a:ext uri="{FF2B5EF4-FFF2-40B4-BE49-F238E27FC236}">
                <a16:creationId xmlns:a16="http://schemas.microsoft.com/office/drawing/2014/main" id="{E70FB236-8AED-37BE-C021-44068B8E5E97}"/>
              </a:ext>
            </a:extLst>
          </p:cNvPr>
          <p:cNvSpPr/>
          <p:nvPr/>
        </p:nvSpPr>
        <p:spPr>
          <a:xfrm>
            <a:off x="1354264" y="2061073"/>
            <a:ext cx="2612094" cy="36933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highlight>
                  <a:srgbClr val="4BBC81"/>
                </a:highlight>
                <a:latin typeface="Arial" panose="020B0604020202020204" pitchFamily="34" charset="0"/>
                <a:cs typeface="Arial" panose="020B0604020202020204" pitchFamily="34" charset="0"/>
              </a:rPr>
              <a:t>Environmental Impact</a:t>
            </a:r>
            <a:endParaRPr kumimoji="0" lang="en-GB" b="1" i="1" u="none" strike="noStrike" kern="1200" cap="none" spc="0" normalizeH="0" baseline="0" dirty="0">
              <a:ln>
                <a:noFill/>
              </a:ln>
              <a:solidFill>
                <a:prstClr val="white"/>
              </a:solidFill>
              <a:effectLst/>
              <a:highlight>
                <a:srgbClr val="4BBC81"/>
              </a:highlight>
              <a:uLnTx/>
              <a:uFillTx/>
              <a:latin typeface="Arial" panose="020B0604020202020204" pitchFamily="34" charset="0"/>
              <a:ea typeface="+mn-ea"/>
              <a:cs typeface="Arial" pitchFamily="34" charset="0"/>
            </a:endParaRPr>
          </a:p>
        </p:txBody>
      </p:sp>
      <p:sp>
        <p:nvSpPr>
          <p:cNvPr id="26" name="Rectangle 25">
            <a:extLst>
              <a:ext uri="{FF2B5EF4-FFF2-40B4-BE49-F238E27FC236}">
                <a16:creationId xmlns:a16="http://schemas.microsoft.com/office/drawing/2014/main" id="{CF5F3A3C-4DD1-FA81-F8DF-DD44FB32AE3A}"/>
              </a:ext>
            </a:extLst>
          </p:cNvPr>
          <p:cNvSpPr/>
          <p:nvPr/>
        </p:nvSpPr>
        <p:spPr>
          <a:xfrm>
            <a:off x="8216537" y="2109980"/>
            <a:ext cx="261209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highlight>
                  <a:srgbClr val="000000"/>
                </a:highlight>
                <a:latin typeface="Arial" panose="020B0604020202020204" pitchFamily="34" charset="0"/>
                <a:cs typeface="Arial" panose="020B0604020202020204" pitchFamily="34" charset="0"/>
              </a:rPr>
              <a:t>Economic Impact</a:t>
            </a:r>
            <a:endParaRPr kumimoji="0" lang="en-GB" b="1" i="1" u="none" strike="noStrike" kern="1200" cap="none" spc="0" normalizeH="0" baseline="0" dirty="0">
              <a:ln>
                <a:noFill/>
              </a:ln>
              <a:solidFill>
                <a:prstClr val="white"/>
              </a:solidFill>
              <a:effectLst/>
              <a:highlight>
                <a:srgbClr val="000000"/>
              </a:highlight>
              <a:uLnTx/>
              <a:uFillTx/>
              <a:latin typeface="Arial" panose="020B0604020202020204" pitchFamily="34" charset="0"/>
              <a:ea typeface="+mn-ea"/>
              <a:cs typeface="Arial" pitchFamily="34" charset="0"/>
            </a:endParaRPr>
          </a:p>
        </p:txBody>
      </p:sp>
      <p:sp>
        <p:nvSpPr>
          <p:cNvPr id="27" name="Rectangle 26">
            <a:extLst>
              <a:ext uri="{FF2B5EF4-FFF2-40B4-BE49-F238E27FC236}">
                <a16:creationId xmlns:a16="http://schemas.microsoft.com/office/drawing/2014/main" id="{A08B9130-7D69-F72D-8A66-239016A47DAF}"/>
              </a:ext>
            </a:extLst>
          </p:cNvPr>
          <p:cNvSpPr/>
          <p:nvPr/>
        </p:nvSpPr>
        <p:spPr>
          <a:xfrm>
            <a:off x="4789953" y="2050891"/>
            <a:ext cx="261209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highlight>
                  <a:srgbClr val="67B3E4"/>
                </a:highlight>
                <a:latin typeface="Arial" panose="020B0604020202020204" pitchFamily="34" charset="0"/>
                <a:cs typeface="Arial" panose="020B0604020202020204" pitchFamily="34" charset="0"/>
              </a:rPr>
              <a:t>Social Impact</a:t>
            </a:r>
            <a:endParaRPr kumimoji="0" lang="en-GB" b="1" i="1" u="none" strike="noStrike" kern="1200" cap="none" spc="0" normalizeH="0" baseline="0" dirty="0">
              <a:ln>
                <a:noFill/>
              </a:ln>
              <a:solidFill>
                <a:prstClr val="white"/>
              </a:solidFill>
              <a:effectLst/>
              <a:highlight>
                <a:srgbClr val="67B3E4"/>
              </a:highlight>
              <a:uLnTx/>
              <a:uFillTx/>
              <a:latin typeface="Arial" panose="020B0604020202020204" pitchFamily="34" charset="0"/>
              <a:ea typeface="+mn-ea"/>
              <a:cs typeface="Arial" pitchFamily="34" charset="0"/>
            </a:endParaRPr>
          </a:p>
        </p:txBody>
      </p:sp>
      <p:pic>
        <p:nvPicPr>
          <p:cNvPr id="29" name="Picture 28">
            <a:extLst>
              <a:ext uri="{FF2B5EF4-FFF2-40B4-BE49-F238E27FC236}">
                <a16:creationId xmlns:a16="http://schemas.microsoft.com/office/drawing/2014/main" id="{C9951BEA-C9A4-442A-8FB5-418FC451616A}"/>
              </a:ext>
            </a:extLst>
          </p:cNvPr>
          <p:cNvPicPr>
            <a:picLocks noChangeAspect="1"/>
          </p:cNvPicPr>
          <p:nvPr/>
        </p:nvPicPr>
        <p:blipFill>
          <a:blip r:embed="rId3"/>
          <a:stretch>
            <a:fillRect/>
          </a:stretch>
        </p:blipFill>
        <p:spPr>
          <a:xfrm>
            <a:off x="2365036" y="1476560"/>
            <a:ext cx="590550" cy="609600"/>
          </a:xfrm>
          <a:prstGeom prst="rect">
            <a:avLst/>
          </a:prstGeom>
        </p:spPr>
      </p:pic>
      <p:pic>
        <p:nvPicPr>
          <p:cNvPr id="31" name="Picture 30">
            <a:extLst>
              <a:ext uri="{FF2B5EF4-FFF2-40B4-BE49-F238E27FC236}">
                <a16:creationId xmlns:a16="http://schemas.microsoft.com/office/drawing/2014/main" id="{AE8A265D-4F18-A954-9DA3-728248BFC590}"/>
              </a:ext>
            </a:extLst>
          </p:cNvPr>
          <p:cNvPicPr>
            <a:picLocks noChangeAspect="1"/>
          </p:cNvPicPr>
          <p:nvPr/>
        </p:nvPicPr>
        <p:blipFill>
          <a:blip r:embed="rId4"/>
          <a:stretch>
            <a:fillRect/>
          </a:stretch>
        </p:blipFill>
        <p:spPr>
          <a:xfrm>
            <a:off x="9222547" y="1522251"/>
            <a:ext cx="600075" cy="600075"/>
          </a:xfrm>
          <a:prstGeom prst="rect">
            <a:avLst/>
          </a:prstGeom>
        </p:spPr>
      </p:pic>
      <p:pic>
        <p:nvPicPr>
          <p:cNvPr id="35" name="Picture 34">
            <a:extLst>
              <a:ext uri="{FF2B5EF4-FFF2-40B4-BE49-F238E27FC236}">
                <a16:creationId xmlns:a16="http://schemas.microsoft.com/office/drawing/2014/main" id="{E994D668-28B3-12F6-C618-5E6EB48E42BA}"/>
              </a:ext>
            </a:extLst>
          </p:cNvPr>
          <p:cNvPicPr>
            <a:picLocks noChangeAspect="1"/>
          </p:cNvPicPr>
          <p:nvPr/>
        </p:nvPicPr>
        <p:blipFill>
          <a:blip r:embed="rId5"/>
          <a:stretch>
            <a:fillRect/>
          </a:stretch>
        </p:blipFill>
        <p:spPr>
          <a:xfrm>
            <a:off x="5795962" y="1470374"/>
            <a:ext cx="600075" cy="590699"/>
          </a:xfrm>
          <a:prstGeom prst="rect">
            <a:avLst/>
          </a:prstGeom>
        </p:spPr>
      </p:pic>
      <p:sp>
        <p:nvSpPr>
          <p:cNvPr id="36" name="Flowchart: Merge 35">
            <a:extLst>
              <a:ext uri="{FF2B5EF4-FFF2-40B4-BE49-F238E27FC236}">
                <a16:creationId xmlns:a16="http://schemas.microsoft.com/office/drawing/2014/main" id="{4B55CB45-85B2-98FD-F355-324FC98528D1}"/>
              </a:ext>
            </a:extLst>
          </p:cNvPr>
          <p:cNvSpPr/>
          <p:nvPr/>
        </p:nvSpPr>
        <p:spPr>
          <a:xfrm>
            <a:off x="2317411" y="2463066"/>
            <a:ext cx="685800" cy="344176"/>
          </a:xfrm>
          <a:prstGeom prst="flowChartMerge">
            <a:avLst/>
          </a:prstGeom>
          <a:solidFill>
            <a:srgbClr val="56B576"/>
          </a:solidFill>
          <a:ln>
            <a:solidFill>
              <a:srgbClr val="56B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Flowchart: Merge 36">
            <a:extLst>
              <a:ext uri="{FF2B5EF4-FFF2-40B4-BE49-F238E27FC236}">
                <a16:creationId xmlns:a16="http://schemas.microsoft.com/office/drawing/2014/main" id="{C33613C8-491C-B7AA-044E-45F23A3E9BC7}"/>
              </a:ext>
            </a:extLst>
          </p:cNvPr>
          <p:cNvSpPr/>
          <p:nvPr/>
        </p:nvSpPr>
        <p:spPr>
          <a:xfrm>
            <a:off x="9188789" y="2538034"/>
            <a:ext cx="685800" cy="344176"/>
          </a:xfrm>
          <a:prstGeom prst="flowChartMerg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Flowchart: Merge 37">
            <a:extLst>
              <a:ext uri="{FF2B5EF4-FFF2-40B4-BE49-F238E27FC236}">
                <a16:creationId xmlns:a16="http://schemas.microsoft.com/office/drawing/2014/main" id="{F0F8B9D8-0490-1A81-4347-42320E5C2139}"/>
              </a:ext>
            </a:extLst>
          </p:cNvPr>
          <p:cNvSpPr/>
          <p:nvPr/>
        </p:nvSpPr>
        <p:spPr>
          <a:xfrm>
            <a:off x="5753099" y="2456880"/>
            <a:ext cx="685800" cy="344176"/>
          </a:xfrm>
          <a:prstGeom prst="flowChartMerge">
            <a:avLst/>
          </a:prstGeom>
          <a:solidFill>
            <a:srgbClr val="67B3E4"/>
          </a:solidFill>
          <a:ln>
            <a:solidFill>
              <a:srgbClr val="67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ZoneTexte 6">
            <a:extLst>
              <a:ext uri="{FF2B5EF4-FFF2-40B4-BE49-F238E27FC236}">
                <a16:creationId xmlns:a16="http://schemas.microsoft.com/office/drawing/2014/main" id="{06B97928-2C45-E741-ABD7-FEA385B6862C}"/>
              </a:ext>
            </a:extLst>
          </p:cNvPr>
          <p:cNvSpPr txBox="1"/>
          <p:nvPr/>
        </p:nvSpPr>
        <p:spPr>
          <a:xfrm>
            <a:off x="1022159" y="2973541"/>
            <a:ext cx="3276304" cy="107721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GB" sz="1600" b="1" i="0" u="none" strike="noStrike" baseline="0" dirty="0">
                <a:solidFill>
                  <a:srgbClr val="56B577"/>
                </a:solidFill>
                <a:latin typeface="GrandParis-Bold"/>
              </a:rPr>
              <a:t>25% to 30%</a:t>
            </a:r>
          </a:p>
          <a:p>
            <a:pPr algn="ctr"/>
            <a:r>
              <a:rPr lang="en-GB" sz="1600" b="0" i="0" u="none" strike="noStrike" baseline="0" dirty="0">
                <a:solidFill>
                  <a:srgbClr val="56B577"/>
                </a:solidFill>
                <a:latin typeface="GrandParis-Med"/>
              </a:rPr>
              <a:t>reduction in greenhouse gas emissions from transport in Île-de-France between 2019 and 2030</a:t>
            </a:r>
            <a:endParaRPr lang="en-US" sz="1200" b="1" dirty="0">
              <a:solidFill>
                <a:prstClr val="black"/>
              </a:solidFill>
              <a:latin typeface="Arial" panose="020B0604020202020204" pitchFamily="34" charset="0"/>
              <a:cs typeface="Arial" panose="020B0604020202020204" pitchFamily="34" charset="0"/>
            </a:endParaRPr>
          </a:p>
        </p:txBody>
      </p:sp>
      <p:sp>
        <p:nvSpPr>
          <p:cNvPr id="40" name="ZoneTexte 6">
            <a:extLst>
              <a:ext uri="{FF2B5EF4-FFF2-40B4-BE49-F238E27FC236}">
                <a16:creationId xmlns:a16="http://schemas.microsoft.com/office/drawing/2014/main" id="{9B076379-E463-D035-25BD-AAAB0193303C}"/>
              </a:ext>
            </a:extLst>
          </p:cNvPr>
          <p:cNvSpPr txBox="1"/>
          <p:nvPr/>
        </p:nvSpPr>
        <p:spPr>
          <a:xfrm>
            <a:off x="4457846" y="2992073"/>
            <a:ext cx="3276304" cy="830997"/>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GB" sz="1600" b="1" i="0" u="none" strike="noStrike" baseline="0" dirty="0">
                <a:solidFill>
                  <a:srgbClr val="25303B"/>
                </a:solidFill>
                <a:latin typeface="GrandParis-Bold"/>
              </a:rPr>
              <a:t>90%</a:t>
            </a:r>
          </a:p>
          <a:p>
            <a:pPr marR="0" lvl="0" algn="ctr" defTabSz="914400" rtl="0" eaLnBrk="1" fontAlgn="auto" latinLnBrk="0" hangingPunct="1">
              <a:lnSpc>
                <a:spcPct val="100000"/>
              </a:lnSpc>
              <a:spcBef>
                <a:spcPts val="0"/>
              </a:spcBef>
              <a:spcAft>
                <a:spcPts val="0"/>
              </a:spcAft>
              <a:buClrTx/>
              <a:buSzTx/>
              <a:tabLst/>
              <a:defRPr/>
            </a:pPr>
            <a:r>
              <a:rPr lang="en-GB" sz="1600" b="0" i="0" u="none" strike="noStrike" baseline="0" dirty="0">
                <a:solidFill>
                  <a:srgbClr val="25303B"/>
                </a:solidFill>
                <a:latin typeface="GrandParis-Med"/>
              </a:rPr>
              <a:t>of pass Navigo holders receive a refund</a:t>
            </a:r>
            <a:endParaRPr lang="en-US" sz="1100" b="1" dirty="0">
              <a:solidFill>
                <a:prstClr val="black"/>
              </a:solidFill>
              <a:latin typeface="Arial" panose="020B0604020202020204" pitchFamily="34" charset="0"/>
              <a:cs typeface="Arial" panose="020B0604020202020204" pitchFamily="34" charset="0"/>
            </a:endParaRPr>
          </a:p>
        </p:txBody>
      </p:sp>
      <p:sp>
        <p:nvSpPr>
          <p:cNvPr id="41" name="ZoneTexte 6">
            <a:extLst>
              <a:ext uri="{FF2B5EF4-FFF2-40B4-BE49-F238E27FC236}">
                <a16:creationId xmlns:a16="http://schemas.microsoft.com/office/drawing/2014/main" id="{FA015B00-271A-B3D3-00CA-5C5DE0D3FE4E}"/>
              </a:ext>
            </a:extLst>
          </p:cNvPr>
          <p:cNvSpPr txBox="1"/>
          <p:nvPr/>
        </p:nvSpPr>
        <p:spPr>
          <a:xfrm>
            <a:off x="7893538" y="3096651"/>
            <a:ext cx="3276304" cy="830997"/>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GB" sz="1600" b="1" i="0" u="none" strike="noStrike" baseline="0" dirty="0">
                <a:solidFill>
                  <a:srgbClr val="65B6E7"/>
                </a:solidFill>
                <a:latin typeface="GrandParis-Bold"/>
              </a:rPr>
              <a:t>100,000 direct jobs</a:t>
            </a:r>
          </a:p>
          <a:p>
            <a:pPr marR="0" lvl="0" algn="ctr" defTabSz="914400" rtl="0" eaLnBrk="1" fontAlgn="auto" latinLnBrk="0" hangingPunct="1">
              <a:lnSpc>
                <a:spcPct val="100000"/>
              </a:lnSpc>
              <a:spcBef>
                <a:spcPts val="0"/>
              </a:spcBef>
              <a:spcAft>
                <a:spcPts val="0"/>
              </a:spcAft>
              <a:buClrTx/>
              <a:buSzTx/>
              <a:tabLst/>
              <a:defRPr/>
            </a:pPr>
            <a:r>
              <a:rPr lang="en-GB" sz="1600" b="0" i="0" u="none" strike="noStrike" baseline="0" dirty="0">
                <a:solidFill>
                  <a:srgbClr val="65B6E7"/>
                </a:solidFill>
                <a:latin typeface="GrandParis-Med"/>
              </a:rPr>
              <a:t>created nationally thanks to Île-de-France </a:t>
            </a:r>
            <a:r>
              <a:rPr lang="en-GB" sz="1600" b="0" i="0" u="none" strike="noStrike" baseline="0" dirty="0" err="1">
                <a:solidFill>
                  <a:srgbClr val="65B6E7"/>
                </a:solidFill>
                <a:latin typeface="GrandParis-Med"/>
              </a:rPr>
              <a:t>Mobilités</a:t>
            </a:r>
            <a:endParaRPr lang="en-US" sz="1050" b="1" dirty="0">
              <a:solidFill>
                <a:prstClr val="black"/>
              </a:solidFill>
              <a:latin typeface="Arial" panose="020B0604020202020204" pitchFamily="34" charset="0"/>
              <a:cs typeface="Arial" panose="020B0604020202020204" pitchFamily="34" charset="0"/>
            </a:endParaRPr>
          </a:p>
        </p:txBody>
      </p:sp>
      <p:sp>
        <p:nvSpPr>
          <p:cNvPr id="42" name="ZoneTexte 6">
            <a:extLst>
              <a:ext uri="{FF2B5EF4-FFF2-40B4-BE49-F238E27FC236}">
                <a16:creationId xmlns:a16="http://schemas.microsoft.com/office/drawing/2014/main" id="{C0438B76-141A-0CF2-D058-F19DD28816B1}"/>
              </a:ext>
            </a:extLst>
          </p:cNvPr>
          <p:cNvSpPr txBox="1"/>
          <p:nvPr/>
        </p:nvSpPr>
        <p:spPr>
          <a:xfrm>
            <a:off x="862775" y="4094844"/>
            <a:ext cx="3435688" cy="2308324"/>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b="1" dirty="0">
                <a:solidFill>
                  <a:srgbClr val="56B576"/>
                </a:solidFill>
                <a:latin typeface="Arial" panose="020B0604020202020204" pitchFamily="34" charset="0"/>
                <a:cs typeface="Arial" panose="020B0604020202020204" pitchFamily="34" charset="0"/>
              </a:rPr>
              <a:t>A</a:t>
            </a:r>
            <a:r>
              <a:rPr kumimoji="0" lang="en-GB" sz="1200" b="1" i="0" u="none" strike="noStrike" kern="1200" cap="none" spc="0" normalizeH="0" baseline="0" noProof="0" dirty="0" err="1">
                <a:ln>
                  <a:noFill/>
                </a:ln>
                <a:solidFill>
                  <a:srgbClr val="56B576"/>
                </a:solidFill>
                <a:effectLst/>
                <a:uLnTx/>
                <a:uFillTx/>
                <a:latin typeface="Arial" panose="020B0604020202020204" pitchFamily="34" charset="0"/>
                <a:ea typeface="+mn-ea"/>
                <a:cs typeface="Arial" panose="020B0604020202020204" pitchFamily="34" charset="0"/>
              </a:rPr>
              <a:t>ligned</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with the national target set for the transport sector in the National Low Carbon Strategy (SNBC 2, 2020).</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b="1" dirty="0">
                <a:solidFill>
                  <a:srgbClr val="56B576"/>
                </a:solidFill>
                <a:latin typeface="Arial" panose="020B0604020202020204" pitchFamily="34" charset="0"/>
                <a:cs typeface="Arial" panose="020B0604020202020204" pitchFamily="34" charset="0"/>
              </a:rPr>
              <a:t>Aligned</a:t>
            </a:r>
            <a:r>
              <a:rPr lang="en-GB" sz="1200" dirty="0">
                <a:solidFill>
                  <a:prstClr val="black"/>
                </a:solidFill>
                <a:latin typeface="Arial" panose="020B0604020202020204" pitchFamily="34" charset="0"/>
                <a:cs typeface="Arial" panose="020B0604020202020204" pitchFamily="34" charset="0"/>
              </a:rPr>
              <a:t> with the</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transport component of the National Ecological Planning (2023), which aims to translate the "Fit for 55" target set by the European Union of a 55% reduction in GHG emissions in 2030 compared to 1990. </a:t>
            </a:r>
          </a:p>
          <a:p>
            <a:pPr marL="285750" marR="0" lvl="0" indent="-285750" algn="just" defTabSz="914400" rtl="0" eaLnBrk="1" fontAlgn="auto" latinLnBrk="0" hangingPunct="1">
              <a:lnSpc>
                <a:spcPct val="100000"/>
              </a:lnSpc>
              <a:spcBef>
                <a:spcPts val="0"/>
              </a:spcBef>
              <a:spcAft>
                <a:spcPts val="0"/>
              </a:spcAft>
              <a:buClr>
                <a:srgbClr val="56B576"/>
              </a:buClr>
              <a:buSzTx/>
              <a:buFont typeface="Wingdings" panose="05000000000000000000" pitchFamily="2" charset="2"/>
              <a:buChar char="Ø"/>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of these objectives are aligned with a </a:t>
            </a:r>
            <a:r>
              <a:rPr kumimoji="0" lang="en-GB" sz="1200" b="1" i="0" u="none" strike="noStrike" kern="1200" cap="none" spc="0" normalizeH="0" baseline="0" noProof="0" dirty="0">
                <a:ln>
                  <a:noFill/>
                </a:ln>
                <a:solidFill>
                  <a:srgbClr val="56B576"/>
                </a:solidFill>
                <a:effectLst/>
                <a:uLnTx/>
                <a:uFillTx/>
                <a:latin typeface="Arial" panose="020B0604020202020204" pitchFamily="34" charset="0"/>
                <a:ea typeface="+mn-ea"/>
                <a:cs typeface="Arial" panose="020B0604020202020204" pitchFamily="34" charset="0"/>
              </a:rPr>
              <a:t>trajectory to achieve carbon neutrality by 2050.</a:t>
            </a:r>
            <a:endParaRPr lang="en-US" sz="1200" b="1" dirty="0">
              <a:solidFill>
                <a:srgbClr val="56B576"/>
              </a:solidFill>
              <a:latin typeface="Arial" panose="020B0604020202020204" pitchFamily="34" charset="0"/>
              <a:cs typeface="Arial" panose="020B0604020202020204" pitchFamily="34" charset="0"/>
            </a:endParaRPr>
          </a:p>
        </p:txBody>
      </p:sp>
      <p:sp>
        <p:nvSpPr>
          <p:cNvPr id="43" name="ZoneTexte 6">
            <a:extLst>
              <a:ext uri="{FF2B5EF4-FFF2-40B4-BE49-F238E27FC236}">
                <a16:creationId xmlns:a16="http://schemas.microsoft.com/office/drawing/2014/main" id="{04F2D5A9-F5D6-36C4-EC36-6D642CCF47B0}"/>
              </a:ext>
            </a:extLst>
          </p:cNvPr>
          <p:cNvSpPr txBox="1"/>
          <p:nvPr/>
        </p:nvSpPr>
        <p:spPr>
          <a:xfrm>
            <a:off x="4387259" y="4092308"/>
            <a:ext cx="3435688" cy="2308324"/>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b="1" dirty="0">
                <a:solidFill>
                  <a:prstClr val="black"/>
                </a:solidFill>
                <a:latin typeface="Arial" panose="020B0604020202020204" pitchFamily="34" charset="0"/>
                <a:cs typeface="Arial" panose="020B0604020202020204" pitchFamily="34" charset="0"/>
              </a:rPr>
              <a:t>90%</a:t>
            </a:r>
            <a:r>
              <a:rPr lang="en-GB" sz="1200" dirty="0">
                <a:solidFill>
                  <a:prstClr val="black"/>
                </a:solidFill>
                <a:latin typeface="Arial" panose="020B0604020202020204" pitchFamily="34" charset="0"/>
                <a:cs typeface="Arial" panose="020B0604020202020204" pitchFamily="34" charset="0"/>
              </a:rPr>
              <a:t> of subscribers benefit from an employer reimbursement between 25% and 100%, depending on the employers' coverage.</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dirty="0">
                <a:solidFill>
                  <a:prstClr val="black"/>
                </a:solidFill>
                <a:latin typeface="Arial" panose="020B0604020202020204" pitchFamily="34" charset="0"/>
                <a:cs typeface="Arial" panose="020B0604020202020204" pitchFamily="34" charset="0"/>
              </a:rPr>
              <a:t>Fare structure that includes many </a:t>
            </a:r>
            <a:r>
              <a:rPr lang="en-GB" sz="1200" b="1" dirty="0">
                <a:solidFill>
                  <a:prstClr val="black"/>
                </a:solidFill>
                <a:latin typeface="Arial" panose="020B0604020202020204" pitchFamily="34" charset="0"/>
                <a:cs typeface="Arial" panose="020B0604020202020204" pitchFamily="34" charset="0"/>
              </a:rPr>
              <a:t>reduced rates</a:t>
            </a:r>
            <a:r>
              <a:rPr lang="en-GB" sz="1200" dirty="0">
                <a:solidFill>
                  <a:prstClr val="black"/>
                </a:solidFill>
                <a:latin typeface="Arial" panose="020B0604020202020204" pitchFamily="34" charset="0"/>
                <a:cs typeface="Arial" panose="020B0604020202020204" pitchFamily="34" charset="0"/>
              </a:rPr>
              <a:t>: half of the holders of a 12-month pass benefit from a reduced rate (</a:t>
            </a:r>
            <a:r>
              <a:rPr lang="en-GB" sz="1200" dirty="0" err="1">
                <a:solidFill>
                  <a:prstClr val="black"/>
                </a:solidFill>
                <a:latin typeface="Arial" panose="020B0604020202020204" pitchFamily="34" charset="0"/>
                <a:cs typeface="Arial" panose="020B0604020202020204" pitchFamily="34" charset="0"/>
              </a:rPr>
              <a:t>Améthyste</a:t>
            </a:r>
            <a:r>
              <a:rPr lang="en-GB" sz="1200" dirty="0">
                <a:solidFill>
                  <a:prstClr val="black"/>
                </a:solidFill>
                <a:latin typeface="Arial" panose="020B0604020202020204" pitchFamily="34" charset="0"/>
                <a:cs typeface="Arial" panose="020B0604020202020204" pitchFamily="34" charset="0"/>
              </a:rPr>
              <a:t>, Imagine R (Schoolchild, Student, Junior), etc.).</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dirty="0">
                <a:solidFill>
                  <a:prstClr val="black"/>
                </a:solidFill>
                <a:latin typeface="Arial" panose="020B0604020202020204" pitchFamily="34" charset="0"/>
                <a:cs typeface="Arial" panose="020B0604020202020204" pitchFamily="34" charset="0"/>
              </a:rPr>
              <a:t>Some users benefit from </a:t>
            </a:r>
            <a:r>
              <a:rPr lang="en-GB" sz="1200" b="1" dirty="0">
                <a:solidFill>
                  <a:prstClr val="black"/>
                </a:solidFill>
                <a:latin typeface="Arial" panose="020B0604020202020204" pitchFamily="34" charset="0"/>
                <a:cs typeface="Arial" panose="020B0604020202020204" pitchFamily="34" charset="0"/>
              </a:rPr>
              <a:t>free transport</a:t>
            </a:r>
            <a:r>
              <a:rPr lang="en-GB" sz="1200" dirty="0">
                <a:solidFill>
                  <a:prstClr val="black"/>
                </a:solidFill>
                <a:latin typeface="Arial" panose="020B0604020202020204" pitchFamily="34" charset="0"/>
                <a:cs typeface="Arial" panose="020B0604020202020204" pitchFamily="34" charset="0"/>
              </a:rPr>
              <a:t>: beneficiaries of the RSA, children under the age of 4, etc.</a:t>
            </a:r>
            <a:endParaRPr lang="en-US" sz="1200" dirty="0">
              <a:solidFill>
                <a:prstClr val="black"/>
              </a:solidFill>
              <a:latin typeface="Arial" panose="020B0604020202020204" pitchFamily="34" charset="0"/>
              <a:cs typeface="Arial" panose="020B0604020202020204" pitchFamily="34" charset="0"/>
            </a:endParaRPr>
          </a:p>
        </p:txBody>
      </p:sp>
      <p:sp>
        <p:nvSpPr>
          <p:cNvPr id="45" name="ZoneTexte 6">
            <a:extLst>
              <a:ext uri="{FF2B5EF4-FFF2-40B4-BE49-F238E27FC236}">
                <a16:creationId xmlns:a16="http://schemas.microsoft.com/office/drawing/2014/main" id="{4A90C02F-663E-26CD-A46A-61ADE3D1DABB}"/>
              </a:ext>
            </a:extLst>
          </p:cNvPr>
          <p:cNvSpPr txBox="1"/>
          <p:nvPr/>
        </p:nvSpPr>
        <p:spPr>
          <a:xfrm>
            <a:off x="7911743" y="4092308"/>
            <a:ext cx="3435688" cy="1938992"/>
          </a:xfrm>
          <a:prstGeom prst="rect">
            <a:avLst/>
          </a:prstGeom>
          <a:noFill/>
        </p:spPr>
        <p:txBody>
          <a:bodyPr wrap="square" rtlCol="0">
            <a:spAutoFit/>
          </a:bodyPr>
          <a:lstStyle/>
          <a:p>
            <a:pPr marL="285750" lvl="0" indent="-285750" algn="just">
              <a:buFont typeface="Wingdings" panose="05000000000000000000" pitchFamily="2" charset="2"/>
              <a:buChar char="Ø"/>
              <a:defRPr/>
            </a:pPr>
            <a:r>
              <a:rPr lang="en-GB" sz="1200" b="1" dirty="0">
                <a:solidFill>
                  <a:srgbClr val="67B3E4"/>
                </a:solidFill>
                <a:latin typeface="Arial" panose="020B0604020202020204" pitchFamily="34" charset="0"/>
                <a:cs typeface="Arial" panose="020B0604020202020204" pitchFamily="34" charset="0"/>
              </a:rPr>
              <a:t>100,000</a:t>
            </a:r>
            <a:r>
              <a:rPr lang="en-GB" sz="1200" dirty="0">
                <a:solidFill>
                  <a:prstClr val="black"/>
                </a:solidFill>
                <a:latin typeface="Arial" panose="020B0604020202020204" pitchFamily="34" charset="0"/>
                <a:cs typeface="Arial" panose="020B0604020202020204" pitchFamily="34" charset="0"/>
              </a:rPr>
              <a:t>: estimated number of direct jobs created by this sector (2023 study).</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b="1" dirty="0">
                <a:solidFill>
                  <a:srgbClr val="67B3E4"/>
                </a:solidFill>
                <a:latin typeface="Arial" panose="020B0604020202020204" pitchFamily="34" charset="0"/>
                <a:cs typeface="Arial" panose="020B0604020202020204" pitchFamily="34" charset="0"/>
              </a:rPr>
              <a:t>¾</a:t>
            </a:r>
            <a:r>
              <a:rPr lang="en-GB" sz="1200" b="1" dirty="0">
                <a:solidFill>
                  <a:prstClr val="black"/>
                </a:solidFill>
                <a:latin typeface="Arial" panose="020B0604020202020204" pitchFamily="34" charset="0"/>
                <a:cs typeface="Arial" panose="020B0604020202020204" pitchFamily="34" charset="0"/>
              </a:rPr>
              <a:t> </a:t>
            </a:r>
            <a:r>
              <a:rPr lang="en-GB" sz="1200" dirty="0">
                <a:solidFill>
                  <a:prstClr val="black"/>
                </a:solidFill>
                <a:latin typeface="Arial" panose="020B0604020202020204" pitchFamily="34" charset="0"/>
                <a:cs typeface="Arial" panose="020B0604020202020204" pitchFamily="34" charset="0"/>
              </a:rPr>
              <a:t>of these jobs concern operations activities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b="1" dirty="0">
                <a:solidFill>
                  <a:srgbClr val="67B3E4"/>
                </a:solidFill>
                <a:latin typeface="Arial" panose="020B0604020202020204" pitchFamily="34" charset="0"/>
                <a:cs typeface="Arial" panose="020B0604020202020204" pitchFamily="34" charset="0"/>
              </a:rPr>
              <a:t>¼</a:t>
            </a:r>
            <a:r>
              <a:rPr lang="en-GB" sz="1200" dirty="0">
                <a:solidFill>
                  <a:prstClr val="black"/>
                </a:solidFill>
                <a:latin typeface="Arial" panose="020B0604020202020204" pitchFamily="34" charset="0"/>
                <a:cs typeface="Arial" panose="020B0604020202020204" pitchFamily="34" charset="0"/>
              </a:rPr>
              <a:t> of these jobs concerns investment-related activities: extension of the network, its maintenance, or rolling stock.</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b="1" dirty="0">
                <a:solidFill>
                  <a:srgbClr val="67B3E4"/>
                </a:solidFill>
                <a:latin typeface="Arial" panose="020B0604020202020204" pitchFamily="34" charset="0"/>
                <a:cs typeface="Arial" panose="020B0604020202020204" pitchFamily="34" charset="0"/>
              </a:rPr>
              <a:t>Powerful </a:t>
            </a:r>
            <a:r>
              <a:rPr lang="en-GB" sz="1200" b="1" dirty="0" err="1">
                <a:solidFill>
                  <a:srgbClr val="67B3E4"/>
                </a:solidFill>
                <a:latin typeface="Arial" panose="020B0604020202020204" pitchFamily="34" charset="0"/>
                <a:cs typeface="Arial" panose="020B0604020202020204" pitchFamily="34" charset="0"/>
              </a:rPr>
              <a:t>spillover</a:t>
            </a:r>
            <a:r>
              <a:rPr lang="en-GB" sz="1200" b="1" dirty="0">
                <a:solidFill>
                  <a:srgbClr val="67B3E4"/>
                </a:solidFill>
                <a:latin typeface="Arial" panose="020B0604020202020204" pitchFamily="34" charset="0"/>
                <a:cs typeface="Arial" panose="020B0604020202020204" pitchFamily="34" charset="0"/>
              </a:rPr>
              <a:t> </a:t>
            </a:r>
            <a:r>
              <a:rPr lang="en-GB" sz="1200" dirty="0">
                <a:solidFill>
                  <a:prstClr val="black"/>
                </a:solidFill>
                <a:latin typeface="Arial" panose="020B0604020202020204" pitchFamily="34" charset="0"/>
                <a:cs typeface="Arial" panose="020B0604020202020204" pitchFamily="34" charset="0"/>
              </a:rPr>
              <a:t>effects on the other sectors that revolve around it (new mobility, real estate, low-carbon energy, etc.).</a:t>
            </a:r>
            <a:endParaRPr lang="en-US" sz="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2933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EAFC46A-4BDA-B768-2353-E3D6721B6A6E}"/>
              </a:ext>
            </a:extLst>
          </p:cNvPr>
          <p:cNvPicPr>
            <a:picLocks noChangeAspect="1"/>
          </p:cNvPicPr>
          <p:nvPr/>
        </p:nvPicPr>
        <p:blipFill rotWithShape="1">
          <a:blip r:embed="rId3"/>
          <a:srcRect t="16356"/>
          <a:stretch/>
        </p:blipFill>
        <p:spPr>
          <a:xfrm>
            <a:off x="1" y="0"/>
            <a:ext cx="12192000" cy="6858000"/>
          </a:xfrm>
          <a:prstGeom prst="rect">
            <a:avLst/>
          </a:prstGeom>
        </p:spPr>
      </p:pic>
      <p:sp>
        <p:nvSpPr>
          <p:cNvPr id="3" name="Espace réservé du texte 2"/>
          <p:cNvSpPr>
            <a:spLocks noGrp="1"/>
          </p:cNvSpPr>
          <p:nvPr>
            <p:ph type="body" sz="quarter" idx="11"/>
          </p:nvPr>
        </p:nvSpPr>
        <p:spPr>
          <a:xfrm>
            <a:off x="5663952" y="276463"/>
            <a:ext cx="2088232" cy="1872208"/>
          </a:xfrm>
        </p:spPr>
        <p:txBody>
          <a:bodyPr/>
          <a:lstStyle/>
          <a:p>
            <a:r>
              <a:rPr lang="fr-FR" dirty="0"/>
              <a:t>02</a:t>
            </a:r>
          </a:p>
        </p:txBody>
      </p:sp>
      <p:sp>
        <p:nvSpPr>
          <p:cNvPr id="2" name="Espace réservé du texte 1"/>
          <p:cNvSpPr>
            <a:spLocks noGrp="1"/>
          </p:cNvSpPr>
          <p:nvPr>
            <p:ph type="body" sz="quarter" idx="10"/>
          </p:nvPr>
        </p:nvSpPr>
        <p:spPr>
          <a:xfrm>
            <a:off x="7752184" y="116632"/>
            <a:ext cx="5001694" cy="2032039"/>
          </a:xfrm>
        </p:spPr>
        <p:txBody>
          <a:bodyPr>
            <a:normAutofit/>
          </a:bodyPr>
          <a:lstStyle/>
          <a:p>
            <a:endParaRPr lang="en-GB" sz="3200" dirty="0"/>
          </a:p>
          <a:p>
            <a:r>
              <a:rPr lang="en-GB" sz="3200" dirty="0"/>
              <a:t>Our strong</a:t>
            </a:r>
          </a:p>
          <a:p>
            <a:r>
              <a:rPr lang="en-GB" sz="3200" dirty="0"/>
              <a:t>financial situation</a:t>
            </a:r>
          </a:p>
          <a:p>
            <a:pPr lvl="1"/>
            <a:endParaRPr lang="en-GB" sz="2000" b="1" dirty="0"/>
          </a:p>
          <a:p>
            <a:pPr marL="457200" indent="-457200"/>
            <a:endParaRPr lang="en-GB" sz="2000" dirty="0"/>
          </a:p>
        </p:txBody>
      </p:sp>
    </p:spTree>
    <p:extLst>
      <p:ext uri="{BB962C8B-B14F-4D97-AF65-F5344CB8AC3E}">
        <p14:creationId xmlns:p14="http://schemas.microsoft.com/office/powerpoint/2010/main" val="1893043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D01A94A-394E-ADD8-C8EA-F45DC773F0C0}"/>
              </a:ext>
            </a:extLst>
          </p:cNvPr>
          <p:cNvSpPr>
            <a:spLocks noGrp="1"/>
          </p:cNvSpPr>
          <p:nvPr>
            <p:ph type="body" sz="quarter" idx="1"/>
          </p:nvPr>
        </p:nvSpPr>
        <p:spPr>
          <a:xfrm>
            <a:off x="570977" y="574674"/>
            <a:ext cx="7709998" cy="579208"/>
          </a:xfrm>
        </p:spPr>
        <p:txBody>
          <a:bodyPr>
            <a:noAutofit/>
          </a:bodyPr>
          <a:lstStyle/>
          <a:p>
            <a:r>
              <a:rPr lang="en-GB" sz="2400" b="1" dirty="0"/>
              <a:t>Status and financial rules</a:t>
            </a:r>
          </a:p>
          <a:p>
            <a:endParaRPr lang="fr-FR" sz="2400" dirty="0"/>
          </a:p>
        </p:txBody>
      </p:sp>
      <p:sp>
        <p:nvSpPr>
          <p:cNvPr id="4" name="Espace réservé du texte 3">
            <a:extLst>
              <a:ext uri="{FF2B5EF4-FFF2-40B4-BE49-F238E27FC236}">
                <a16:creationId xmlns:a16="http://schemas.microsoft.com/office/drawing/2014/main" id="{4FAB7D71-40B9-2BD8-654B-FCEC4A50B966}"/>
              </a:ext>
            </a:extLst>
          </p:cNvPr>
          <p:cNvSpPr>
            <a:spLocks noGrp="1"/>
          </p:cNvSpPr>
          <p:nvPr>
            <p:ph type="body" sz="quarter" idx="12"/>
          </p:nvPr>
        </p:nvSpPr>
        <p:spPr>
          <a:xfrm>
            <a:off x="570977" y="1332116"/>
            <a:ext cx="11002410" cy="3891635"/>
          </a:xfrm>
        </p:spPr>
        <p:txBody>
          <a:bodyPr>
            <a:normAutofit/>
          </a:bodyPr>
          <a:lstStyle/>
          <a:p>
            <a:pPr algn="just">
              <a:spcBef>
                <a:spcPct val="20000"/>
              </a:spcBef>
              <a:spcAft>
                <a:spcPts val="600"/>
              </a:spcAft>
              <a:defRPr/>
            </a:pPr>
            <a:r>
              <a:rPr lang="en-GB" sz="1800" dirty="0">
                <a:latin typeface="Arial" panose="020B0604020202020204" pitchFamily="34" charset="0"/>
                <a:cs typeface="Arial" panose="020B0604020202020204" pitchFamily="34" charset="0"/>
              </a:rPr>
              <a:t>IDFM is </a:t>
            </a:r>
            <a:r>
              <a:rPr lang="en-US" sz="1800" dirty="0">
                <a:latin typeface="Arial" panose="020B0604020202020204" pitchFamily="34" charset="0"/>
                <a:cs typeface="Arial" panose="020B0604020202020204" pitchFamily="34" charset="0"/>
              </a:rPr>
              <a:t>a </a:t>
            </a:r>
            <a:r>
              <a:rPr lang="en-US" sz="1800" b="1" dirty="0">
                <a:highlight>
                  <a:srgbClr val="C2E1F4"/>
                </a:highlight>
                <a:latin typeface="Arial" panose="020B0604020202020204" pitchFamily="34" charset="0"/>
                <a:cs typeface="Arial" panose="020B0604020202020204" pitchFamily="34" charset="0"/>
              </a:rPr>
              <a:t>100% public local administration (EPA)</a:t>
            </a:r>
            <a:r>
              <a:rPr lang="en-US" sz="1800" b="1" dirty="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p>
            <a:pPr algn="just">
              <a:spcBef>
                <a:spcPct val="20000"/>
              </a:spcBef>
              <a:spcAft>
                <a:spcPts val="600"/>
              </a:spcAft>
              <a:defRPr/>
            </a:pPr>
            <a:endParaRPr lang="en-US" sz="1800" dirty="0"/>
          </a:p>
          <a:p>
            <a:pPr algn="just">
              <a:spcBef>
                <a:spcPct val="20000"/>
              </a:spcBef>
              <a:spcAft>
                <a:spcPts val="600"/>
              </a:spcAft>
              <a:defRPr/>
            </a:pPr>
            <a:r>
              <a:rPr lang="en-US" sz="1800" dirty="0">
                <a:latin typeface="Arial" panose="020B0604020202020204" pitchFamily="34" charset="0"/>
                <a:cs typeface="Arial" panose="020B0604020202020204" pitchFamily="34" charset="0"/>
              </a:rPr>
              <a:t>I</a:t>
            </a:r>
            <a:r>
              <a:rPr lang="en-GB" sz="1800" dirty="0">
                <a:latin typeface="Arial" panose="020B0604020202020204" pitchFamily="34" charset="0"/>
                <a:cs typeface="Arial" panose="020B0604020202020204" pitchFamily="34" charset="0"/>
              </a:rPr>
              <a:t>le-de-France Mobilités is subject to</a:t>
            </a:r>
            <a:r>
              <a:rPr lang="en-GB" sz="1800" dirty="0"/>
              <a:t> </a:t>
            </a:r>
            <a:r>
              <a:rPr lang="en-GB" sz="1800" b="1" dirty="0">
                <a:highlight>
                  <a:srgbClr val="C2E1F4"/>
                </a:highlight>
              </a:rPr>
              <a:t>b</a:t>
            </a:r>
            <a:r>
              <a:rPr lang="en-GB" sz="1800" b="1" dirty="0">
                <a:highlight>
                  <a:srgbClr val="C2E1F4"/>
                </a:highlight>
                <a:latin typeface="Arial" panose="020B0604020202020204" pitchFamily="34" charset="0"/>
                <a:cs typeface="Arial" panose="020B0604020202020204" pitchFamily="34" charset="0"/>
              </a:rPr>
              <a:t>udgetary rules that applies to French local authorities</a:t>
            </a:r>
            <a:r>
              <a:rPr lang="en-GB" sz="1800" b="1" dirty="0">
                <a:latin typeface="Arial" panose="020B0604020202020204" pitchFamily="34" charset="0"/>
                <a:cs typeface="Arial" panose="020B0604020202020204" pitchFamily="34" charset="0"/>
              </a:rPr>
              <a:t> </a:t>
            </a:r>
            <a:r>
              <a:rPr lang="fr-FR" sz="1800" dirty="0" err="1">
                <a:latin typeface="Arial" panose="020B0604020202020204" pitchFamily="34" charset="0"/>
                <a:cs typeface="Arial" panose="020B0604020202020204" pitchFamily="34" charset="0"/>
              </a:rPr>
              <a:t>with</a:t>
            </a:r>
            <a:r>
              <a:rPr lang="fr-FR" sz="1800" dirty="0">
                <a:latin typeface="Arial" panose="020B0604020202020204" pitchFamily="34" charset="0"/>
                <a:cs typeface="Arial" panose="020B0604020202020204" pitchFamily="34" charset="0"/>
              </a:rPr>
              <a:t> the </a:t>
            </a:r>
            <a:r>
              <a:rPr lang="en-GB" sz="1800" b="1" dirty="0">
                <a:highlight>
                  <a:srgbClr val="C2E1F4"/>
                </a:highlight>
              </a:rPr>
              <a:t>control of its actions </a:t>
            </a:r>
            <a:r>
              <a:rPr lang="fr-FR" sz="1800" b="1" dirty="0">
                <a:highlight>
                  <a:srgbClr val="C2E1F4"/>
                </a:highlight>
              </a:rPr>
              <a:t>by the State</a:t>
            </a:r>
            <a:r>
              <a:rPr lang="fr-FR" sz="1800" dirty="0">
                <a:latin typeface="Arial" panose="020B0604020202020204" pitchFamily="34" charset="0"/>
                <a:cs typeface="Arial" panose="020B0604020202020204" pitchFamily="34" charset="0"/>
              </a:rPr>
              <a:t> (</a:t>
            </a:r>
            <a:r>
              <a:rPr lang="fr-FR" sz="1800" dirty="0" err="1"/>
              <a:t>through</a:t>
            </a:r>
            <a:r>
              <a:rPr lang="fr-FR" sz="1800" dirty="0"/>
              <a:t> the </a:t>
            </a:r>
            <a:r>
              <a:rPr lang="fr-FR" sz="1800" dirty="0">
                <a:latin typeface="Arial" panose="020B0604020202020204" pitchFamily="34" charset="0"/>
                <a:cs typeface="Arial" panose="020B0604020202020204" pitchFamily="34" charset="0"/>
              </a:rPr>
              <a:t>State </a:t>
            </a:r>
            <a:r>
              <a:rPr lang="fr-FR" sz="1800" dirty="0" err="1">
                <a:latin typeface="Arial" panose="020B0604020202020204" pitchFamily="34" charset="0"/>
                <a:cs typeface="Arial" panose="020B0604020202020204" pitchFamily="34" charset="0"/>
              </a:rPr>
              <a:t>representative</a:t>
            </a:r>
            <a:r>
              <a:rPr lang="fr-FR" sz="1800" dirty="0">
                <a:latin typeface="Arial" panose="020B0604020202020204" pitchFamily="34" charset="0"/>
                <a:cs typeface="Arial" panose="020B0604020202020204" pitchFamily="34" charset="0"/>
              </a:rPr>
              <a:t> in Île-de-France) </a:t>
            </a:r>
            <a:r>
              <a:rPr lang="fr-FR" sz="1800" b="1" dirty="0">
                <a:highlight>
                  <a:srgbClr val="C2E1F4"/>
                </a:highlight>
              </a:rPr>
              <a:t>and by a </a:t>
            </a:r>
            <a:r>
              <a:rPr lang="fr-FR" sz="1800" b="1" dirty="0" err="1">
                <a:highlight>
                  <a:srgbClr val="C2E1F4"/>
                </a:highlight>
              </a:rPr>
              <a:t>financial</a:t>
            </a:r>
            <a:r>
              <a:rPr lang="fr-FR" sz="1800" b="1" dirty="0">
                <a:highlight>
                  <a:srgbClr val="C2E1F4"/>
                </a:highlight>
              </a:rPr>
              <a:t> court </a:t>
            </a:r>
            <a:r>
              <a:rPr lang="fr-FR" sz="1800" b="1" dirty="0" err="1">
                <a:highlight>
                  <a:srgbClr val="C2E1F4"/>
                </a:highlight>
              </a:rPr>
              <a:t>that</a:t>
            </a:r>
            <a:r>
              <a:rPr lang="fr-FR" sz="1800" b="1" dirty="0">
                <a:highlight>
                  <a:srgbClr val="C2E1F4"/>
                </a:highlight>
              </a:rPr>
              <a:t> </a:t>
            </a:r>
            <a:r>
              <a:rPr lang="fr-FR" sz="1800" b="1" dirty="0" err="1">
                <a:highlight>
                  <a:srgbClr val="C2E1F4"/>
                </a:highlight>
              </a:rPr>
              <a:t>is</a:t>
            </a:r>
            <a:r>
              <a:rPr lang="fr-FR" sz="1800" b="1" dirty="0">
                <a:highlight>
                  <a:srgbClr val="C2E1F4"/>
                </a:highlight>
              </a:rPr>
              <a:t> </a:t>
            </a:r>
            <a:r>
              <a:rPr lang="fr-FR" sz="1800" b="1" dirty="0" err="1">
                <a:highlight>
                  <a:srgbClr val="C2E1F4"/>
                </a:highlight>
              </a:rPr>
              <a:t>independent</a:t>
            </a:r>
            <a:r>
              <a:rPr lang="fr-FR" sz="1800" b="1" dirty="0">
                <a:highlight>
                  <a:srgbClr val="C2E1F4"/>
                </a:highlight>
              </a:rPr>
              <a:t> of the public </a:t>
            </a:r>
            <a:r>
              <a:rPr lang="fr-FR" sz="1800" b="1" dirty="0" err="1">
                <a:highlight>
                  <a:srgbClr val="C2E1F4"/>
                </a:highlight>
              </a:rPr>
              <a:t>authorities</a:t>
            </a:r>
            <a:r>
              <a:rPr lang="fr-FR" sz="1800" dirty="0">
                <a:latin typeface="Arial" panose="020B0604020202020204" pitchFamily="34" charset="0"/>
                <a:cs typeface="Arial" panose="020B0604020202020204" pitchFamily="34" charset="0"/>
              </a:rPr>
              <a:t> (</a:t>
            </a:r>
            <a:r>
              <a:rPr lang="fr-FR" sz="1800" dirty="0" err="1">
                <a:latin typeface="Arial" panose="020B0604020202020204" pitchFamily="34" charset="0"/>
                <a:cs typeface="Arial" panose="020B0604020202020204" pitchFamily="34" charset="0"/>
              </a:rPr>
              <a:t>regional</a:t>
            </a:r>
            <a:r>
              <a:rPr lang="fr-FR" sz="1800" dirty="0">
                <a:latin typeface="Arial" panose="020B0604020202020204" pitchFamily="34" charset="0"/>
                <a:cs typeface="Arial" panose="020B0604020202020204" pitchFamily="34" charset="0"/>
              </a:rPr>
              <a:t> </a:t>
            </a:r>
            <a:r>
              <a:rPr lang="fr-FR" sz="1800" dirty="0" err="1">
                <a:latin typeface="Arial" panose="020B0604020202020204" pitchFamily="34" charset="0"/>
                <a:cs typeface="Arial" panose="020B0604020202020204" pitchFamily="34" charset="0"/>
              </a:rPr>
              <a:t>chamber</a:t>
            </a:r>
            <a:r>
              <a:rPr lang="fr-FR" sz="1800" dirty="0">
                <a:latin typeface="Arial" panose="020B0604020202020204" pitchFamily="34" charset="0"/>
                <a:cs typeface="Arial" panose="020B0604020202020204" pitchFamily="34" charset="0"/>
              </a:rPr>
              <a:t> of </a:t>
            </a:r>
            <a:r>
              <a:rPr lang="fr-FR" sz="1800" dirty="0" err="1">
                <a:latin typeface="Arial" panose="020B0604020202020204" pitchFamily="34" charset="0"/>
                <a:cs typeface="Arial" panose="020B0604020202020204" pitchFamily="34" charset="0"/>
              </a:rPr>
              <a:t>accounts</a:t>
            </a:r>
            <a:r>
              <a:rPr lang="fr-FR" sz="1800" dirty="0">
                <a:latin typeface="Arial" panose="020B0604020202020204" pitchFamily="34" charset="0"/>
                <a:cs typeface="Arial" panose="020B0604020202020204" pitchFamily="34" charset="0"/>
              </a:rPr>
              <a:t>).</a:t>
            </a:r>
          </a:p>
          <a:p>
            <a:pPr algn="just">
              <a:spcBef>
                <a:spcPct val="20000"/>
              </a:spcBef>
              <a:spcAft>
                <a:spcPts val="600"/>
              </a:spcAft>
              <a:defRPr/>
            </a:pPr>
            <a:endParaRPr lang="fr-FR" sz="1800" dirty="0">
              <a:solidFill>
                <a:schemeClr val="accent1"/>
              </a:solidFill>
              <a:ea typeface="ＭＳ Ｐゴシック" pitchFamily="34" charset="-128"/>
            </a:endParaRPr>
          </a:p>
          <a:p>
            <a:pPr algn="just">
              <a:spcBef>
                <a:spcPct val="20000"/>
              </a:spcBef>
              <a:spcAft>
                <a:spcPts val="600"/>
              </a:spcAft>
              <a:defRPr/>
            </a:pPr>
            <a:r>
              <a:rPr lang="en-US" sz="1800" dirty="0">
                <a:solidFill>
                  <a:schemeClr val="tx1"/>
                </a:solidFill>
                <a:latin typeface="Arial" panose="020B0604020202020204" pitchFamily="34" charset="0"/>
                <a:ea typeface="ＭＳ Ｐゴシック" pitchFamily="34" charset="-128"/>
                <a:cs typeface="Arial" panose="020B0604020202020204" pitchFamily="34" charset="0"/>
              </a:rPr>
              <a:t>These rules protect taxpayers' </a:t>
            </a:r>
            <a:r>
              <a:rPr lang="en-US" sz="1800" dirty="0">
                <a:solidFill>
                  <a:schemeClr val="tx1"/>
                </a:solidFill>
                <a:ea typeface="ＭＳ Ｐゴシック" pitchFamily="34" charset="-128"/>
              </a:rPr>
              <a:t>money and </a:t>
            </a:r>
            <a:r>
              <a:rPr lang="en-US" sz="1800" dirty="0">
                <a:solidFill>
                  <a:schemeClr val="tx1"/>
                </a:solidFill>
                <a:latin typeface="Arial" panose="020B0604020202020204" pitchFamily="34" charset="0"/>
                <a:ea typeface="ＭＳ Ｐゴシック" pitchFamily="34" charset="-128"/>
                <a:cs typeface="Arial" panose="020B0604020202020204" pitchFamily="34" charset="0"/>
              </a:rPr>
              <a:t>the interests of Île-de-France Mobilités investors.</a:t>
            </a:r>
            <a:r>
              <a:rPr lang="fr-FR" sz="1800" dirty="0">
                <a:solidFill>
                  <a:schemeClr val="tx1"/>
                </a:solidFill>
                <a:latin typeface="Arial" panose="020B0604020202020204" pitchFamily="34" charset="0"/>
                <a:ea typeface="ＭＳ Ｐゴシック" pitchFamily="34" charset="-128"/>
                <a:cs typeface="Arial" panose="020B0604020202020204" pitchFamily="34" charset="0"/>
              </a:rPr>
              <a:t> </a:t>
            </a:r>
          </a:p>
          <a:p>
            <a:pPr algn="ctr">
              <a:spcBef>
                <a:spcPct val="20000"/>
              </a:spcBef>
              <a:spcAft>
                <a:spcPts val="600"/>
              </a:spcAft>
              <a:defRPr/>
            </a:pPr>
            <a:r>
              <a:rPr lang="en-GB" sz="1800" b="1" dirty="0">
                <a:solidFill>
                  <a:schemeClr val="tx1"/>
                </a:solidFill>
                <a:highlight>
                  <a:srgbClr val="C2E1F4"/>
                </a:highlight>
                <a:ea typeface="ＭＳ Ｐゴシック" pitchFamily="34" charset="-128"/>
              </a:rPr>
              <a:t>Ile-de-France Mobilités :</a:t>
            </a:r>
            <a:endParaRPr lang="fr-FR" sz="1800" b="1" dirty="0">
              <a:solidFill>
                <a:schemeClr val="tx1"/>
              </a:solidFill>
              <a:highlight>
                <a:srgbClr val="C2E1F4"/>
              </a:highlight>
              <a:ea typeface="ＭＳ Ｐゴシック" pitchFamily="34" charset="-128"/>
            </a:endParaRPr>
          </a:p>
        </p:txBody>
      </p:sp>
      <p:sp>
        <p:nvSpPr>
          <p:cNvPr id="7" name="Espace réservé du texte 6">
            <a:extLst>
              <a:ext uri="{FF2B5EF4-FFF2-40B4-BE49-F238E27FC236}">
                <a16:creationId xmlns:a16="http://schemas.microsoft.com/office/drawing/2014/main" id="{9B780533-064F-6B7D-C469-42C52C2BCAAF}"/>
              </a:ext>
            </a:extLst>
          </p:cNvPr>
          <p:cNvSpPr>
            <a:spLocks noGrp="1"/>
          </p:cNvSpPr>
          <p:nvPr>
            <p:ph type="body" sz="quarter" idx="16"/>
          </p:nvPr>
        </p:nvSpPr>
        <p:spPr>
          <a:xfrm>
            <a:off x="1313577" y="6447254"/>
            <a:ext cx="5134848" cy="418208"/>
          </a:xfrm>
        </p:spPr>
        <p:txBody>
          <a:bodyPr>
            <a:normAutofit/>
          </a:bodyPr>
          <a:lstStyle/>
          <a:p>
            <a:r>
              <a:rPr lang="fr-FR" dirty="0" err="1"/>
              <a:t>Investor</a:t>
            </a:r>
            <a:r>
              <a:rPr lang="fr-FR" dirty="0"/>
              <a:t> </a:t>
            </a:r>
            <a:r>
              <a:rPr lang="fr-FR" dirty="0" err="1"/>
              <a:t>presentation</a:t>
            </a:r>
            <a:r>
              <a:rPr lang="fr-FR" dirty="0"/>
              <a:t> 2024</a:t>
            </a:r>
          </a:p>
          <a:p>
            <a:endParaRPr lang="fr-FR" dirty="0"/>
          </a:p>
        </p:txBody>
      </p:sp>
      <p:cxnSp>
        <p:nvCxnSpPr>
          <p:cNvPr id="24" name="Connecteur droit 23">
            <a:extLst>
              <a:ext uri="{FF2B5EF4-FFF2-40B4-BE49-F238E27FC236}">
                <a16:creationId xmlns:a16="http://schemas.microsoft.com/office/drawing/2014/main" id="{F4978377-C17C-4271-93E3-A495D0011894}"/>
              </a:ext>
            </a:extLst>
          </p:cNvPr>
          <p:cNvCxnSpPr/>
          <p:nvPr/>
        </p:nvCxnSpPr>
        <p:spPr>
          <a:xfrm>
            <a:off x="572765" y="534375"/>
            <a:ext cx="11031713" cy="0"/>
          </a:xfrm>
          <a:prstGeom prst="line">
            <a:avLst/>
          </a:prstGeom>
          <a:ln/>
        </p:spPr>
        <p:style>
          <a:lnRef idx="3">
            <a:schemeClr val="dk1"/>
          </a:lnRef>
          <a:fillRef idx="0">
            <a:schemeClr val="dk1"/>
          </a:fillRef>
          <a:effectRef idx="2">
            <a:schemeClr val="dk1"/>
          </a:effectRef>
          <a:fontRef idx="minor">
            <a:schemeClr val="tx1"/>
          </a:fontRef>
        </p:style>
      </p:cxnSp>
      <p:sp>
        <p:nvSpPr>
          <p:cNvPr id="12" name="Titre 4">
            <a:extLst>
              <a:ext uri="{FF2B5EF4-FFF2-40B4-BE49-F238E27FC236}">
                <a16:creationId xmlns:a16="http://schemas.microsoft.com/office/drawing/2014/main" id="{4FD327A3-0CF3-5D9F-C66C-DEDC4CD8AA67}"/>
              </a:ext>
            </a:extLst>
          </p:cNvPr>
          <p:cNvSpPr>
            <a:spLocks noGrp="1"/>
          </p:cNvSpPr>
          <p:nvPr>
            <p:ph type="title"/>
          </p:nvPr>
        </p:nvSpPr>
        <p:spPr>
          <a:xfrm>
            <a:off x="453005" y="266245"/>
            <a:ext cx="7439244" cy="579208"/>
          </a:xfrm>
        </p:spPr>
        <p:txBody>
          <a:bodyPr>
            <a:normAutofit fontScale="90000"/>
          </a:bodyPr>
          <a:lstStyle/>
          <a:p>
            <a:pPr marL="0" marR="0" lvl="0" indent="0" defTabSz="914400" rtl="0" eaLnBrk="1" fontAlgn="auto" latinLnBrk="0" hangingPunct="1">
              <a:lnSpc>
                <a:spcPct val="90000"/>
              </a:lnSpc>
              <a:spcBef>
                <a:spcPts val="1000"/>
              </a:spcBef>
              <a:spcAft>
                <a:spcPts val="0"/>
              </a:spcAft>
              <a:tabLst/>
              <a:defRPr/>
            </a:pPr>
            <a:r>
              <a:rPr kumimoji="0" lang="en-GB"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02. Our strong financial situation</a:t>
            </a:r>
            <a:br>
              <a:rPr kumimoji="0" lang="en-GB"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br>
            <a:endParaRPr lang="fr-FR" dirty="0"/>
          </a:p>
        </p:txBody>
      </p:sp>
      <p:graphicFrame>
        <p:nvGraphicFramePr>
          <p:cNvPr id="5" name="Tableau 5">
            <a:extLst>
              <a:ext uri="{FF2B5EF4-FFF2-40B4-BE49-F238E27FC236}">
                <a16:creationId xmlns:a16="http://schemas.microsoft.com/office/drawing/2014/main" id="{BF4538D2-092E-2CA1-7A88-06E9154FA576}"/>
              </a:ext>
            </a:extLst>
          </p:cNvPr>
          <p:cNvGraphicFramePr>
            <a:graphicFrameLocks noGrp="1"/>
          </p:cNvGraphicFramePr>
          <p:nvPr/>
        </p:nvGraphicFramePr>
        <p:xfrm>
          <a:off x="618613" y="5260642"/>
          <a:ext cx="10510164" cy="1223503"/>
        </p:xfrm>
        <a:graphic>
          <a:graphicData uri="http://schemas.openxmlformats.org/drawingml/2006/table">
            <a:tbl>
              <a:tblPr firstRow="1" bandRow="1">
                <a:tableStyleId>{5C22544A-7EE6-4342-B048-85BDC9FD1C3A}</a:tableStyleId>
              </a:tblPr>
              <a:tblGrid>
                <a:gridCol w="2627541">
                  <a:extLst>
                    <a:ext uri="{9D8B030D-6E8A-4147-A177-3AD203B41FA5}">
                      <a16:colId xmlns:a16="http://schemas.microsoft.com/office/drawing/2014/main" val="3278000219"/>
                    </a:ext>
                  </a:extLst>
                </a:gridCol>
                <a:gridCol w="2627541">
                  <a:extLst>
                    <a:ext uri="{9D8B030D-6E8A-4147-A177-3AD203B41FA5}">
                      <a16:colId xmlns:a16="http://schemas.microsoft.com/office/drawing/2014/main" val="599350829"/>
                    </a:ext>
                  </a:extLst>
                </a:gridCol>
                <a:gridCol w="2627541">
                  <a:extLst>
                    <a:ext uri="{9D8B030D-6E8A-4147-A177-3AD203B41FA5}">
                      <a16:colId xmlns:a16="http://schemas.microsoft.com/office/drawing/2014/main" val="1026024124"/>
                    </a:ext>
                  </a:extLst>
                </a:gridCol>
                <a:gridCol w="2627541">
                  <a:extLst>
                    <a:ext uri="{9D8B030D-6E8A-4147-A177-3AD203B41FA5}">
                      <a16:colId xmlns:a16="http://schemas.microsoft.com/office/drawing/2014/main" val="2195623093"/>
                    </a:ext>
                  </a:extLst>
                </a:gridCol>
              </a:tblGrid>
              <a:tr h="1223503">
                <a:tc>
                  <a:txBody>
                    <a:bodyPr/>
                    <a:lstStyle/>
                    <a:p>
                      <a:r>
                        <a:rPr lang="en-US" dirty="0">
                          <a:solidFill>
                            <a:schemeClr val="tx1"/>
                          </a:solidFill>
                          <a:latin typeface="Arial" panose="020B0604020202020204" pitchFamily="34" charset="0"/>
                          <a:cs typeface="Arial" panose="020B0604020202020204" pitchFamily="34" charset="0"/>
                        </a:rPr>
                        <a:t>Cannot go bankrupt or undergo liquidation proceedings</a:t>
                      </a:r>
                    </a:p>
                    <a:p>
                      <a:endParaRPr lang="fr-FR"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fr-FR" sz="1800" b="1" dirty="0">
                          <a:solidFill>
                            <a:schemeClr val="tx1"/>
                          </a:solidFill>
                          <a:latin typeface="Arial" panose="020B0604020202020204" pitchFamily="34" charset="0"/>
                          <a:ea typeface="ＭＳ Ｐゴシック" pitchFamily="34" charset="-128"/>
                          <a:cs typeface="Arial" panose="020B0604020202020204" pitchFamily="34" charset="0"/>
                        </a:rPr>
                        <a:t>Is compelled to approve a balanced operating budget</a:t>
                      </a:r>
                      <a:endParaRPr lang="fr-FR" altLang="fr-FR" sz="1800" b="1" dirty="0">
                        <a:solidFill>
                          <a:schemeClr val="tx1"/>
                        </a:solidFill>
                        <a:latin typeface="Arial" panose="020B0604020202020204" pitchFamily="34" charset="0"/>
                        <a:ea typeface="ＭＳ Ｐゴシック" pitchFamily="34"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r>
                        <a:rPr lang="fr-FR" dirty="0" err="1">
                          <a:solidFill>
                            <a:schemeClr val="tx1"/>
                          </a:solidFill>
                          <a:latin typeface="Arial" panose="020B0604020202020204" pitchFamily="34" charset="0"/>
                          <a:cs typeface="Arial" panose="020B0604020202020204" pitchFamily="34" charset="0"/>
                        </a:rPr>
                        <a:t>Cannot</a:t>
                      </a:r>
                      <a:r>
                        <a:rPr lang="fr-FR" dirty="0">
                          <a:solidFill>
                            <a:schemeClr val="tx1"/>
                          </a:solidFill>
                          <a:latin typeface="Arial" panose="020B0604020202020204" pitchFamily="34" charset="0"/>
                          <a:cs typeface="Arial" panose="020B0604020202020204" pitchFamily="34" charset="0"/>
                        </a:rPr>
                        <a:t> </a:t>
                      </a:r>
                      <a:r>
                        <a:rPr lang="fr-FR" dirty="0" err="1">
                          <a:solidFill>
                            <a:schemeClr val="tx1"/>
                          </a:solidFill>
                          <a:latin typeface="Arial" panose="020B0604020202020204" pitchFamily="34" charset="0"/>
                          <a:cs typeface="Arial" panose="020B0604020202020204" pitchFamily="34" charset="0"/>
                        </a:rPr>
                        <a:t>borrow</a:t>
                      </a:r>
                      <a:r>
                        <a:rPr lang="fr-FR" dirty="0">
                          <a:solidFill>
                            <a:schemeClr val="tx1"/>
                          </a:solidFill>
                          <a:latin typeface="Arial" panose="020B0604020202020204" pitchFamily="34" charset="0"/>
                          <a:cs typeface="Arial" panose="020B0604020202020204" pitchFamily="34" charset="0"/>
                        </a:rPr>
                        <a:t> to finance OPEX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r>
                        <a:rPr lang="en-US" dirty="0">
                          <a:solidFill>
                            <a:schemeClr val="tx1"/>
                          </a:solidFill>
                          <a:latin typeface="Arial" panose="020B0604020202020204" pitchFamily="34" charset="0"/>
                          <a:cs typeface="Arial" panose="020B0604020202020204" pitchFamily="34" charset="0"/>
                        </a:rPr>
                        <a:t>Must repay debt interests and capital on their own resources </a:t>
                      </a: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659384640"/>
                  </a:ext>
                </a:extLst>
              </a:tr>
            </a:tbl>
          </a:graphicData>
        </a:graphic>
      </p:graphicFrame>
      <p:pic>
        <p:nvPicPr>
          <p:cNvPr id="9" name="Image 8">
            <a:extLst>
              <a:ext uri="{FF2B5EF4-FFF2-40B4-BE49-F238E27FC236}">
                <a16:creationId xmlns:a16="http://schemas.microsoft.com/office/drawing/2014/main" id="{7DF8BE4E-BBB6-8853-FBF9-DE31D0571248}"/>
              </a:ext>
            </a:extLst>
          </p:cNvPr>
          <p:cNvPicPr>
            <a:picLocks noChangeAspect="1"/>
          </p:cNvPicPr>
          <p:nvPr/>
        </p:nvPicPr>
        <p:blipFill>
          <a:blip r:embed="rId3">
            <a:duotone>
              <a:schemeClr val="accent3">
                <a:shade val="45000"/>
                <a:satMod val="135000"/>
              </a:schemeClr>
              <a:prstClr val="white"/>
            </a:duotone>
          </a:blip>
          <a:stretch>
            <a:fillRect/>
          </a:stretch>
        </p:blipFill>
        <p:spPr>
          <a:xfrm>
            <a:off x="1313577" y="4234180"/>
            <a:ext cx="1083627" cy="900000"/>
          </a:xfrm>
          <a:prstGeom prst="rect">
            <a:avLst/>
          </a:prstGeom>
        </p:spPr>
      </p:pic>
      <p:pic>
        <p:nvPicPr>
          <p:cNvPr id="11" name="Image 10">
            <a:extLst>
              <a:ext uri="{FF2B5EF4-FFF2-40B4-BE49-F238E27FC236}">
                <a16:creationId xmlns:a16="http://schemas.microsoft.com/office/drawing/2014/main" id="{1B56BDA3-6915-6457-6E6C-A9F0D1599FB0}"/>
              </a:ext>
            </a:extLst>
          </p:cNvPr>
          <p:cNvPicPr>
            <a:picLocks noChangeAspect="1"/>
          </p:cNvPicPr>
          <p:nvPr/>
        </p:nvPicPr>
        <p:blipFill>
          <a:blip r:embed="rId4">
            <a:duotone>
              <a:schemeClr val="bg2">
                <a:shade val="45000"/>
                <a:satMod val="135000"/>
              </a:schemeClr>
              <a:prstClr val="white"/>
            </a:duotone>
          </a:blip>
          <a:stretch>
            <a:fillRect/>
          </a:stretch>
        </p:blipFill>
        <p:spPr>
          <a:xfrm>
            <a:off x="4036645" y="4577193"/>
            <a:ext cx="1080000" cy="600463"/>
          </a:xfrm>
          <a:prstGeom prst="rect">
            <a:avLst/>
          </a:prstGeom>
        </p:spPr>
      </p:pic>
      <p:cxnSp>
        <p:nvCxnSpPr>
          <p:cNvPr id="14" name="Connecteur droit 13">
            <a:extLst>
              <a:ext uri="{FF2B5EF4-FFF2-40B4-BE49-F238E27FC236}">
                <a16:creationId xmlns:a16="http://schemas.microsoft.com/office/drawing/2014/main" id="{9EF39661-7862-1DE7-68A4-0611DFEE19BB}"/>
              </a:ext>
            </a:extLst>
          </p:cNvPr>
          <p:cNvCxnSpPr/>
          <p:nvPr/>
        </p:nvCxnSpPr>
        <p:spPr>
          <a:xfrm flipV="1">
            <a:off x="1177047" y="4234180"/>
            <a:ext cx="1147864" cy="894838"/>
          </a:xfrm>
          <a:prstGeom prst="line">
            <a:avLst/>
          </a:prstGeom>
          <a:ln w="38100">
            <a:solidFill>
              <a:srgbClr val="9E9E9E"/>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2EA4954B-65D3-7F52-26A6-C462B24590B5}"/>
              </a:ext>
            </a:extLst>
          </p:cNvPr>
          <p:cNvCxnSpPr>
            <a:cxnSpLocks/>
          </p:cNvCxnSpPr>
          <p:nvPr/>
        </p:nvCxnSpPr>
        <p:spPr>
          <a:xfrm flipH="1" flipV="1">
            <a:off x="1177047" y="4248060"/>
            <a:ext cx="1147864" cy="880958"/>
          </a:xfrm>
          <a:prstGeom prst="line">
            <a:avLst/>
          </a:prstGeom>
          <a:ln w="38100">
            <a:solidFill>
              <a:srgbClr val="9E9E9E"/>
            </a:solidFill>
          </a:ln>
        </p:spPr>
        <p:style>
          <a:lnRef idx="1">
            <a:schemeClr val="accent1"/>
          </a:lnRef>
          <a:fillRef idx="0">
            <a:schemeClr val="accent1"/>
          </a:fillRef>
          <a:effectRef idx="0">
            <a:schemeClr val="accent1"/>
          </a:effectRef>
          <a:fontRef idx="minor">
            <a:schemeClr val="tx1"/>
          </a:fontRef>
        </p:style>
      </p:cxnSp>
      <p:pic>
        <p:nvPicPr>
          <p:cNvPr id="19" name="Image 18">
            <a:extLst>
              <a:ext uri="{FF2B5EF4-FFF2-40B4-BE49-F238E27FC236}">
                <a16:creationId xmlns:a16="http://schemas.microsoft.com/office/drawing/2014/main" id="{A73A40EC-0FD0-D8EE-F22F-8C57542ABD57}"/>
              </a:ext>
            </a:extLst>
          </p:cNvPr>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6619897" y="4297531"/>
            <a:ext cx="1080000" cy="930423"/>
          </a:xfrm>
          <a:prstGeom prst="rect">
            <a:avLst/>
          </a:prstGeom>
        </p:spPr>
      </p:pic>
      <p:cxnSp>
        <p:nvCxnSpPr>
          <p:cNvPr id="20" name="Connecteur droit 19">
            <a:extLst>
              <a:ext uri="{FF2B5EF4-FFF2-40B4-BE49-F238E27FC236}">
                <a16:creationId xmlns:a16="http://schemas.microsoft.com/office/drawing/2014/main" id="{31FAE5B7-AB56-3F1C-3FF3-A49BB5B5B95E}"/>
              </a:ext>
            </a:extLst>
          </p:cNvPr>
          <p:cNvCxnSpPr/>
          <p:nvPr/>
        </p:nvCxnSpPr>
        <p:spPr>
          <a:xfrm flipV="1">
            <a:off x="6553218" y="4318487"/>
            <a:ext cx="1147864" cy="894838"/>
          </a:xfrm>
          <a:prstGeom prst="line">
            <a:avLst/>
          </a:prstGeom>
          <a:ln w="38100">
            <a:solidFill>
              <a:srgbClr val="9E9E9E"/>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645B07F1-79A7-C3B2-F480-1F7844964094}"/>
              </a:ext>
            </a:extLst>
          </p:cNvPr>
          <p:cNvCxnSpPr>
            <a:cxnSpLocks/>
          </p:cNvCxnSpPr>
          <p:nvPr/>
        </p:nvCxnSpPr>
        <p:spPr>
          <a:xfrm flipH="1" flipV="1">
            <a:off x="6552626" y="4342793"/>
            <a:ext cx="1147864" cy="880958"/>
          </a:xfrm>
          <a:prstGeom prst="line">
            <a:avLst/>
          </a:prstGeom>
          <a:ln w="38100">
            <a:solidFill>
              <a:srgbClr val="9E9E9E"/>
            </a:solidFill>
          </a:ln>
        </p:spPr>
        <p:style>
          <a:lnRef idx="1">
            <a:schemeClr val="accent1"/>
          </a:lnRef>
          <a:fillRef idx="0">
            <a:schemeClr val="accent1"/>
          </a:fillRef>
          <a:effectRef idx="0">
            <a:schemeClr val="accent1"/>
          </a:effectRef>
          <a:fontRef idx="minor">
            <a:schemeClr val="tx1"/>
          </a:fontRef>
        </p:style>
      </p:cxnSp>
      <p:pic>
        <p:nvPicPr>
          <p:cNvPr id="23" name="Image 22">
            <a:extLst>
              <a:ext uri="{FF2B5EF4-FFF2-40B4-BE49-F238E27FC236}">
                <a16:creationId xmlns:a16="http://schemas.microsoft.com/office/drawing/2014/main" id="{2BA93404-158B-308C-E042-503B049B526A}"/>
              </a:ext>
            </a:extLst>
          </p:cNvPr>
          <p:cNvPicPr>
            <a:picLocks noChangeAspect="1"/>
          </p:cNvPicPr>
          <p:nvPr/>
        </p:nvPicPr>
        <p:blipFill>
          <a:blip r:embed="rId7">
            <a:duotone>
              <a:schemeClr val="bg2">
                <a:shade val="45000"/>
                <a:satMod val="135000"/>
              </a:schemeClr>
              <a:prstClr val="white"/>
            </a:duotone>
          </a:blip>
          <a:stretch>
            <a:fillRect/>
          </a:stretch>
        </p:blipFill>
        <p:spPr>
          <a:xfrm>
            <a:off x="9096642" y="4374854"/>
            <a:ext cx="1080000" cy="775775"/>
          </a:xfrm>
          <a:prstGeom prst="rect">
            <a:avLst/>
          </a:prstGeom>
        </p:spPr>
      </p:pic>
    </p:spTree>
    <p:extLst>
      <p:ext uri="{BB962C8B-B14F-4D97-AF65-F5344CB8AC3E}">
        <p14:creationId xmlns:p14="http://schemas.microsoft.com/office/powerpoint/2010/main" val="1252614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D01A94A-394E-ADD8-C8EA-F45DC773F0C0}"/>
              </a:ext>
            </a:extLst>
          </p:cNvPr>
          <p:cNvSpPr>
            <a:spLocks noGrp="1"/>
          </p:cNvSpPr>
          <p:nvPr>
            <p:ph type="body" sz="quarter" idx="1"/>
          </p:nvPr>
        </p:nvSpPr>
        <p:spPr>
          <a:xfrm>
            <a:off x="572765" y="627499"/>
            <a:ext cx="11219842" cy="707311"/>
          </a:xfrm>
        </p:spPr>
        <p:txBody>
          <a:bodyPr>
            <a:normAutofit lnSpcReduction="10000"/>
          </a:bodyPr>
          <a:lstStyle/>
          <a:p>
            <a:r>
              <a:rPr lang="en-GB" sz="2400" b="1" dirty="0">
                <a:latin typeface="Arial" panose="020B0604020202020204" pitchFamily="34" charset="0"/>
                <a:cs typeface="Arial" panose="020B0604020202020204" pitchFamily="34" charset="0"/>
              </a:rPr>
              <a:t>Landmark deal with the French State to allocate new resources to Ile-de-France Mobilites signed in 2023 </a:t>
            </a:r>
          </a:p>
          <a:p>
            <a:endParaRPr lang="fr-FR" sz="2400" dirty="0"/>
          </a:p>
        </p:txBody>
      </p:sp>
      <p:sp>
        <p:nvSpPr>
          <p:cNvPr id="5" name="Titre 4">
            <a:extLst>
              <a:ext uri="{FF2B5EF4-FFF2-40B4-BE49-F238E27FC236}">
                <a16:creationId xmlns:a16="http://schemas.microsoft.com/office/drawing/2014/main" id="{25AAE552-BD07-CD8E-EBF1-B185210853A4}"/>
              </a:ext>
            </a:extLst>
          </p:cNvPr>
          <p:cNvSpPr>
            <a:spLocks noGrp="1"/>
          </p:cNvSpPr>
          <p:nvPr>
            <p:ph type="title"/>
          </p:nvPr>
        </p:nvSpPr>
        <p:spPr>
          <a:xfrm>
            <a:off x="572765" y="432215"/>
            <a:ext cx="8145933" cy="166416"/>
          </a:xfrm>
        </p:spPr>
        <p:txBody>
          <a:bodyPr>
            <a:normAutofit fontScale="90000"/>
          </a:bodyPr>
          <a:lstStyle/>
          <a:p>
            <a:r>
              <a:rPr kumimoji="0" lang="en-GB"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02. </a:t>
            </a:r>
            <a:r>
              <a:rPr lang="en-GB" sz="1800" dirty="0">
                <a:solidFill>
                  <a:srgbClr val="00B050"/>
                </a:solidFill>
                <a:ea typeface="+mn-ea"/>
              </a:rPr>
              <a:t>Our strong financial situation</a:t>
            </a:r>
            <a:br>
              <a:rPr kumimoji="0" lang="en-GB"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br>
            <a:endParaRPr lang="fr-FR" dirty="0"/>
          </a:p>
        </p:txBody>
      </p:sp>
      <p:sp>
        <p:nvSpPr>
          <p:cNvPr id="7" name="Espace réservé du texte 6">
            <a:extLst>
              <a:ext uri="{FF2B5EF4-FFF2-40B4-BE49-F238E27FC236}">
                <a16:creationId xmlns:a16="http://schemas.microsoft.com/office/drawing/2014/main" id="{9B780533-064F-6B7D-C469-42C52C2BCAAF}"/>
              </a:ext>
            </a:extLst>
          </p:cNvPr>
          <p:cNvSpPr>
            <a:spLocks noGrp="1"/>
          </p:cNvSpPr>
          <p:nvPr>
            <p:ph type="body" sz="quarter" idx="16"/>
          </p:nvPr>
        </p:nvSpPr>
        <p:spPr>
          <a:xfrm>
            <a:off x="1313577" y="6447254"/>
            <a:ext cx="4002702" cy="418208"/>
          </a:xfrm>
        </p:spPr>
        <p:txBody>
          <a:bodyPr>
            <a:normAutofit/>
          </a:bodyPr>
          <a:lstStyle/>
          <a:p>
            <a:r>
              <a:rPr lang="fr-FR" dirty="0" err="1"/>
              <a:t>Investor</a:t>
            </a:r>
            <a:r>
              <a:rPr lang="fr-FR" dirty="0"/>
              <a:t> </a:t>
            </a:r>
            <a:r>
              <a:rPr lang="fr-FR" dirty="0" err="1"/>
              <a:t>presentation</a:t>
            </a:r>
            <a:r>
              <a:rPr lang="fr-FR" dirty="0"/>
              <a:t> 2024 </a:t>
            </a:r>
          </a:p>
          <a:p>
            <a:endParaRPr lang="fr-FR" dirty="0"/>
          </a:p>
        </p:txBody>
      </p:sp>
      <p:cxnSp>
        <p:nvCxnSpPr>
          <p:cNvPr id="10" name="Connecteur droit 9">
            <a:extLst>
              <a:ext uri="{FF2B5EF4-FFF2-40B4-BE49-F238E27FC236}">
                <a16:creationId xmlns:a16="http://schemas.microsoft.com/office/drawing/2014/main" id="{BBEA8338-760C-45D3-BFB0-94A5EA1CCC50}"/>
              </a:ext>
            </a:extLst>
          </p:cNvPr>
          <p:cNvCxnSpPr/>
          <p:nvPr/>
        </p:nvCxnSpPr>
        <p:spPr>
          <a:xfrm>
            <a:off x="580143" y="515423"/>
            <a:ext cx="11031713" cy="0"/>
          </a:xfrm>
          <a:prstGeom prst="line">
            <a:avLst/>
          </a:prstGeom>
          <a:ln/>
        </p:spPr>
        <p:style>
          <a:lnRef idx="3">
            <a:schemeClr val="dk1"/>
          </a:lnRef>
          <a:fillRef idx="0">
            <a:schemeClr val="dk1"/>
          </a:fillRef>
          <a:effectRef idx="2">
            <a:schemeClr val="dk1"/>
          </a:effectRef>
          <a:fontRef idx="minor">
            <a:schemeClr val="tx1"/>
          </a:fontRef>
        </p:style>
      </p:cxnSp>
      <p:sp>
        <p:nvSpPr>
          <p:cNvPr id="14" name="ZoneTexte 13">
            <a:extLst>
              <a:ext uri="{FF2B5EF4-FFF2-40B4-BE49-F238E27FC236}">
                <a16:creationId xmlns:a16="http://schemas.microsoft.com/office/drawing/2014/main" id="{D70CF4B5-D4F3-40AE-8475-2834F10B36E0}"/>
              </a:ext>
            </a:extLst>
          </p:cNvPr>
          <p:cNvSpPr txBox="1"/>
          <p:nvPr/>
        </p:nvSpPr>
        <p:spPr>
          <a:xfrm>
            <a:off x="6674590" y="6425785"/>
            <a:ext cx="2288658" cy="246221"/>
          </a:xfrm>
          <a:prstGeom prst="rect">
            <a:avLst/>
          </a:prstGeom>
          <a:noFill/>
        </p:spPr>
        <p:txBody>
          <a:bodyPr wrap="square">
            <a:spAutoFit/>
          </a:bodyPr>
          <a:lstStyle/>
          <a:p>
            <a:r>
              <a:rPr lang="fr-FR" sz="1000" b="1" i="1" dirty="0">
                <a:latin typeface="Arial" panose="020B0604020202020204" pitchFamily="34" charset="0"/>
                <a:cs typeface="Arial" panose="020B0604020202020204" pitchFamily="34" charset="0"/>
              </a:rPr>
              <a:t>*AIE</a:t>
            </a:r>
            <a:r>
              <a:rPr lang="fr-FR" sz="1000" i="1" dirty="0">
                <a:latin typeface="Arial" panose="020B0604020202020204" pitchFamily="34" charset="0"/>
                <a:cs typeface="Arial" panose="020B0604020202020204" pitchFamily="34" charset="0"/>
              </a:rPr>
              <a:t> : </a:t>
            </a:r>
            <a:r>
              <a:rPr lang="fr-FR" sz="1000" i="1" dirty="0" err="1">
                <a:latin typeface="Arial" panose="020B0604020202020204" pitchFamily="34" charset="0"/>
                <a:cs typeface="Arial" panose="020B0604020202020204" pitchFamily="34" charset="0"/>
              </a:rPr>
              <a:t>Actual</a:t>
            </a:r>
            <a:r>
              <a:rPr lang="fr-FR" sz="1000" i="1" dirty="0">
                <a:latin typeface="Arial" panose="020B0604020202020204" pitchFamily="34" charset="0"/>
                <a:cs typeface="Arial" panose="020B0604020202020204" pitchFamily="34" charset="0"/>
              </a:rPr>
              <a:t> Investment </a:t>
            </a:r>
            <a:r>
              <a:rPr lang="fr-FR" sz="1000" i="1" dirty="0" err="1">
                <a:latin typeface="Arial" panose="020B0604020202020204" pitchFamily="34" charset="0"/>
                <a:cs typeface="Arial" panose="020B0604020202020204" pitchFamily="34" charset="0"/>
              </a:rPr>
              <a:t>Expenses</a:t>
            </a:r>
            <a:endParaRPr lang="fr-FR" sz="1000" i="1" dirty="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B3D6815D-5666-6D0C-EDD3-DDE4A6140FA9}"/>
              </a:ext>
            </a:extLst>
          </p:cNvPr>
          <p:cNvSpPr txBox="1"/>
          <p:nvPr/>
        </p:nvSpPr>
        <p:spPr>
          <a:xfrm>
            <a:off x="296372" y="1771328"/>
            <a:ext cx="4675022" cy="4247317"/>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signing of a financing agreement with the Minister of Transport on September 26, 2023 concluded 3 years of regular exchanges with the French government</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This agreement is based on a fair and shared effort between all the funding parties, aimed at maintaining the current funding balance for public transport in the Paris region for the current decade</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2024 budget therefore includes the additional resources set out in the protocol</a:t>
            </a:r>
            <a:endParaRPr lang="fr-FR" dirty="0">
              <a:latin typeface="Arial" panose="020B0604020202020204" pitchFamily="34" charset="0"/>
              <a:cs typeface="Arial" panose="020B0604020202020204" pitchFamily="34" charset="0"/>
            </a:endParaRPr>
          </a:p>
        </p:txBody>
      </p:sp>
      <p:sp>
        <p:nvSpPr>
          <p:cNvPr id="37" name="Forme libre : forme 36">
            <a:extLst>
              <a:ext uri="{FF2B5EF4-FFF2-40B4-BE49-F238E27FC236}">
                <a16:creationId xmlns:a16="http://schemas.microsoft.com/office/drawing/2014/main" id="{6C9270EC-0EFC-4FCB-0518-7C66361C3241}"/>
              </a:ext>
            </a:extLst>
          </p:cNvPr>
          <p:cNvSpPr/>
          <p:nvPr/>
        </p:nvSpPr>
        <p:spPr>
          <a:xfrm rot="5051903" flipV="1">
            <a:off x="5934509" y="4308014"/>
            <a:ext cx="792066" cy="611161"/>
          </a:xfrm>
          <a:custGeom>
            <a:avLst/>
            <a:gdLst/>
            <a:ahLst/>
            <a:cxnLst/>
            <a:rect l="0" t="0" r="0" b="0"/>
            <a:pathLst>
              <a:path>
                <a:moveTo>
                  <a:pt x="0" y="29882"/>
                </a:moveTo>
                <a:lnTo>
                  <a:pt x="2012921" y="29882"/>
                </a:lnTo>
              </a:path>
            </a:pathLst>
          </a:custGeom>
          <a:noFill/>
          <a:ln w="12700" cap="flat" cmpd="sng" algn="ctr">
            <a:solidFill>
              <a:srgbClr val="4472C4">
                <a:shade val="60000"/>
                <a:hueOff val="0"/>
                <a:satOff val="0"/>
                <a:lumOff val="0"/>
                <a:alphaOff val="0"/>
              </a:srgbClr>
            </a:solidFill>
            <a:prstDash val="solid"/>
            <a:miter lim="800000"/>
          </a:ln>
          <a:effectLst/>
        </p:spPr>
        <p:txBody>
          <a:bodyPr/>
          <a:lstStyle/>
          <a:p>
            <a:pPr algn="ctr" defTabSz="457200">
              <a:defRPr/>
            </a:pPr>
            <a:endParaRPr lang="fr-FR" sz="900" kern="0">
              <a:solidFill>
                <a:prstClr val="black">
                  <a:hueOff val="0"/>
                  <a:satOff val="0"/>
                  <a:lumOff val="0"/>
                  <a:alphaOff val="0"/>
                </a:prstClr>
              </a:solidFill>
              <a:latin typeface="Calibri" panose="020F0502020204030204"/>
              <a:cs typeface="Helvetica"/>
              <a:sym typeface="Helvetica Neue Medium"/>
            </a:endParaRPr>
          </a:p>
        </p:txBody>
      </p:sp>
      <p:sp>
        <p:nvSpPr>
          <p:cNvPr id="38" name="Forme libre : forme 37">
            <a:extLst>
              <a:ext uri="{FF2B5EF4-FFF2-40B4-BE49-F238E27FC236}">
                <a16:creationId xmlns:a16="http://schemas.microsoft.com/office/drawing/2014/main" id="{D0B4F6D4-EA8D-2E28-05F6-34F35A3C380F}"/>
              </a:ext>
            </a:extLst>
          </p:cNvPr>
          <p:cNvSpPr/>
          <p:nvPr/>
        </p:nvSpPr>
        <p:spPr>
          <a:xfrm rot="1312912">
            <a:off x="6270072" y="4131880"/>
            <a:ext cx="718444" cy="29883"/>
          </a:xfrm>
          <a:custGeom>
            <a:avLst/>
            <a:gdLst/>
            <a:ahLst/>
            <a:cxnLst/>
            <a:rect l="0" t="0" r="0" b="0"/>
            <a:pathLst>
              <a:path>
                <a:moveTo>
                  <a:pt x="0" y="29882"/>
                </a:moveTo>
                <a:lnTo>
                  <a:pt x="1436887" y="29882"/>
                </a:lnTo>
              </a:path>
            </a:pathLst>
          </a:custGeom>
          <a:noFill/>
          <a:ln w="12700" cap="flat" cmpd="sng" algn="ctr">
            <a:solidFill>
              <a:srgbClr val="4472C4">
                <a:shade val="60000"/>
                <a:hueOff val="0"/>
                <a:satOff val="0"/>
                <a:lumOff val="0"/>
                <a:alphaOff val="0"/>
              </a:srgbClr>
            </a:solidFill>
            <a:prstDash val="solid"/>
            <a:miter lim="800000"/>
          </a:ln>
          <a:effectLst/>
        </p:spPr>
        <p:txBody>
          <a:bodyPr/>
          <a:lstStyle/>
          <a:p>
            <a:pPr algn="ctr" defTabSz="457200">
              <a:defRPr/>
            </a:pPr>
            <a:endParaRPr lang="fr-FR" sz="900" kern="0">
              <a:solidFill>
                <a:prstClr val="black">
                  <a:hueOff val="0"/>
                  <a:satOff val="0"/>
                  <a:lumOff val="0"/>
                  <a:alphaOff val="0"/>
                </a:prstClr>
              </a:solidFill>
              <a:latin typeface="Calibri" panose="020F0502020204030204"/>
              <a:cs typeface="Helvetica"/>
              <a:sym typeface="Helvetica Neue Medium"/>
            </a:endParaRPr>
          </a:p>
        </p:txBody>
      </p:sp>
      <p:sp>
        <p:nvSpPr>
          <p:cNvPr id="39" name="Forme libre : forme 38">
            <a:extLst>
              <a:ext uri="{FF2B5EF4-FFF2-40B4-BE49-F238E27FC236}">
                <a16:creationId xmlns:a16="http://schemas.microsoft.com/office/drawing/2014/main" id="{71382B85-E132-BC48-B768-324D8CAF1558}"/>
              </a:ext>
            </a:extLst>
          </p:cNvPr>
          <p:cNvSpPr/>
          <p:nvPr/>
        </p:nvSpPr>
        <p:spPr>
          <a:xfrm rot="265773">
            <a:off x="6629375" y="3367051"/>
            <a:ext cx="718444" cy="29883"/>
          </a:xfrm>
          <a:custGeom>
            <a:avLst/>
            <a:gdLst/>
            <a:ahLst/>
            <a:cxnLst/>
            <a:rect l="0" t="0" r="0" b="0"/>
            <a:pathLst>
              <a:path>
                <a:moveTo>
                  <a:pt x="0" y="29882"/>
                </a:moveTo>
                <a:lnTo>
                  <a:pt x="1436887" y="29882"/>
                </a:lnTo>
              </a:path>
            </a:pathLst>
          </a:custGeom>
          <a:noFill/>
          <a:ln w="12700" cap="flat" cmpd="sng" algn="ctr">
            <a:solidFill>
              <a:srgbClr val="4472C4">
                <a:shade val="60000"/>
                <a:hueOff val="0"/>
                <a:satOff val="0"/>
                <a:lumOff val="0"/>
                <a:alphaOff val="0"/>
              </a:srgbClr>
            </a:solidFill>
            <a:prstDash val="solid"/>
            <a:miter lim="800000"/>
          </a:ln>
          <a:effectLst/>
        </p:spPr>
        <p:txBody>
          <a:bodyPr/>
          <a:lstStyle/>
          <a:p>
            <a:pPr algn="ctr" defTabSz="457200">
              <a:defRPr/>
            </a:pPr>
            <a:endParaRPr lang="fr-FR" sz="900" kern="0">
              <a:solidFill>
                <a:prstClr val="black">
                  <a:hueOff val="0"/>
                  <a:satOff val="0"/>
                  <a:lumOff val="0"/>
                  <a:alphaOff val="0"/>
                </a:prstClr>
              </a:solidFill>
              <a:latin typeface="Calibri" panose="020F0502020204030204"/>
              <a:cs typeface="Helvetica"/>
              <a:sym typeface="Helvetica Neue Medium"/>
            </a:endParaRPr>
          </a:p>
        </p:txBody>
      </p:sp>
      <p:sp>
        <p:nvSpPr>
          <p:cNvPr id="40" name="Forme libre : forme 39">
            <a:extLst>
              <a:ext uri="{FF2B5EF4-FFF2-40B4-BE49-F238E27FC236}">
                <a16:creationId xmlns:a16="http://schemas.microsoft.com/office/drawing/2014/main" id="{2EE492C3-A5E5-6CF0-19FE-E56D3B12C3EC}"/>
              </a:ext>
            </a:extLst>
          </p:cNvPr>
          <p:cNvSpPr/>
          <p:nvPr/>
        </p:nvSpPr>
        <p:spPr>
          <a:xfrm rot="20562708">
            <a:off x="6333916" y="2627232"/>
            <a:ext cx="1144168" cy="29883"/>
          </a:xfrm>
          <a:custGeom>
            <a:avLst/>
            <a:gdLst/>
            <a:ahLst/>
            <a:cxnLst/>
            <a:rect l="0" t="0" r="0" b="0"/>
            <a:pathLst>
              <a:path>
                <a:moveTo>
                  <a:pt x="0" y="29882"/>
                </a:moveTo>
                <a:lnTo>
                  <a:pt x="2288335" y="29882"/>
                </a:lnTo>
              </a:path>
            </a:pathLst>
          </a:custGeom>
          <a:noFill/>
          <a:ln w="12700" cap="flat" cmpd="sng" algn="ctr">
            <a:solidFill>
              <a:srgbClr val="4472C4">
                <a:shade val="60000"/>
                <a:hueOff val="0"/>
                <a:satOff val="0"/>
                <a:lumOff val="0"/>
                <a:alphaOff val="0"/>
              </a:srgbClr>
            </a:solidFill>
            <a:prstDash val="solid"/>
            <a:miter lim="800000"/>
          </a:ln>
          <a:effectLst/>
        </p:spPr>
        <p:txBody>
          <a:bodyPr/>
          <a:lstStyle/>
          <a:p>
            <a:pPr algn="ctr" defTabSz="457200">
              <a:defRPr/>
            </a:pPr>
            <a:endParaRPr lang="fr-FR" sz="900" kern="0">
              <a:solidFill>
                <a:prstClr val="black">
                  <a:hueOff val="0"/>
                  <a:satOff val="0"/>
                  <a:lumOff val="0"/>
                  <a:alphaOff val="0"/>
                </a:prstClr>
              </a:solidFill>
              <a:latin typeface="Calibri" panose="020F0502020204030204"/>
              <a:cs typeface="Helvetica"/>
              <a:sym typeface="Helvetica Neue Medium"/>
            </a:endParaRPr>
          </a:p>
        </p:txBody>
      </p:sp>
      <p:sp>
        <p:nvSpPr>
          <p:cNvPr id="41" name="Ellipse 40">
            <a:extLst>
              <a:ext uri="{FF2B5EF4-FFF2-40B4-BE49-F238E27FC236}">
                <a16:creationId xmlns:a16="http://schemas.microsoft.com/office/drawing/2014/main" id="{98892D8C-3846-E720-5BFE-604C75D7883F}"/>
              </a:ext>
            </a:extLst>
          </p:cNvPr>
          <p:cNvSpPr/>
          <p:nvPr/>
        </p:nvSpPr>
        <p:spPr>
          <a:xfrm>
            <a:off x="5286000" y="2628879"/>
            <a:ext cx="1620000" cy="1620000"/>
          </a:xfrm>
          <a:prstGeom prst="ellipse">
            <a:avLst/>
          </a:prstGeom>
          <a:blipFill>
            <a:blip r:embed="rId3">
              <a:extLst>
                <a:ext uri="{28A0092B-C50C-407E-A947-70E740481C1C}">
                  <a14:useLocalDpi xmlns:a14="http://schemas.microsoft.com/office/drawing/2010/main" val="0"/>
                </a:ext>
              </a:extLst>
            </a:blip>
            <a:srcRect/>
            <a:stretch>
              <a:fillRect t="-24000" b="-24000"/>
            </a:stretch>
          </a:blipFill>
          <a:ln w="12700" cap="flat" cmpd="sng" algn="ctr">
            <a:solidFill>
              <a:sysClr val="window" lastClr="FFFFFF">
                <a:hueOff val="0"/>
                <a:satOff val="0"/>
                <a:lumOff val="0"/>
                <a:alphaOff val="0"/>
              </a:sysClr>
            </a:solidFill>
            <a:prstDash val="solid"/>
            <a:miter lim="800000"/>
          </a:ln>
          <a:effectLst/>
        </p:spPr>
        <p:txBody>
          <a:bodyPr/>
          <a:lstStyle/>
          <a:p>
            <a:pPr algn="ctr" defTabSz="457200">
              <a:defRPr/>
            </a:pPr>
            <a:endParaRPr lang="fr-FR" sz="900" kern="0">
              <a:solidFill>
                <a:prstClr val="white"/>
              </a:solidFill>
              <a:latin typeface="Calibri" panose="020F0502020204030204"/>
              <a:cs typeface="Helvetica"/>
              <a:sym typeface="Helvetica Neue Medium"/>
            </a:endParaRPr>
          </a:p>
        </p:txBody>
      </p:sp>
      <p:sp>
        <p:nvSpPr>
          <p:cNvPr id="42" name="Forme libre : forme 41">
            <a:extLst>
              <a:ext uri="{FF2B5EF4-FFF2-40B4-BE49-F238E27FC236}">
                <a16:creationId xmlns:a16="http://schemas.microsoft.com/office/drawing/2014/main" id="{0C5AF05D-8E70-16CE-EE6E-154E9FB24457}"/>
              </a:ext>
            </a:extLst>
          </p:cNvPr>
          <p:cNvSpPr/>
          <p:nvPr/>
        </p:nvSpPr>
        <p:spPr>
          <a:xfrm>
            <a:off x="7753719" y="1537363"/>
            <a:ext cx="1198800" cy="1198625"/>
          </a:xfrm>
          <a:custGeom>
            <a:avLst/>
            <a:gdLst>
              <a:gd name="connsiteX0" fmla="*/ 0 w 2721237"/>
              <a:gd name="connsiteY0" fmla="*/ 1198625 h 2397249"/>
              <a:gd name="connsiteX1" fmla="*/ 1360619 w 2721237"/>
              <a:gd name="connsiteY1" fmla="*/ 0 h 2397249"/>
              <a:gd name="connsiteX2" fmla="*/ 2721238 w 2721237"/>
              <a:gd name="connsiteY2" fmla="*/ 1198625 h 2397249"/>
              <a:gd name="connsiteX3" fmla="*/ 1360619 w 2721237"/>
              <a:gd name="connsiteY3" fmla="*/ 2397250 h 2397249"/>
              <a:gd name="connsiteX4" fmla="*/ 0 w 2721237"/>
              <a:gd name="connsiteY4" fmla="*/ 1198625 h 239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237" h="2397249">
                <a:moveTo>
                  <a:pt x="0" y="1198625"/>
                </a:moveTo>
                <a:cubicBezTo>
                  <a:pt x="0" y="536643"/>
                  <a:pt x="609170" y="0"/>
                  <a:pt x="1360619" y="0"/>
                </a:cubicBezTo>
                <a:cubicBezTo>
                  <a:pt x="2112068" y="0"/>
                  <a:pt x="2721238" y="536643"/>
                  <a:pt x="2721238" y="1198625"/>
                </a:cubicBezTo>
                <a:cubicBezTo>
                  <a:pt x="2721238" y="1860607"/>
                  <a:pt x="2112068" y="2397250"/>
                  <a:pt x="1360619" y="2397250"/>
                </a:cubicBezTo>
                <a:cubicBezTo>
                  <a:pt x="609170" y="2397250"/>
                  <a:pt x="0" y="1860607"/>
                  <a:pt x="0" y="1198625"/>
                </a:cubicBezTo>
                <a:close/>
              </a:path>
            </a:pathLst>
          </a:custGeom>
          <a:solidFill>
            <a:srgbClr val="64B5E5"/>
          </a:solidFill>
          <a:ln w="12700" cap="flat" cmpd="sng" algn="ctr">
            <a:solidFill>
              <a:sysClr val="window" lastClr="FFFFFF">
                <a:hueOff val="0"/>
                <a:satOff val="0"/>
                <a:lumOff val="0"/>
                <a:alphaOff val="0"/>
              </a:sysClr>
            </a:solidFill>
            <a:prstDash val="solid"/>
            <a:miter lim="800000"/>
          </a:ln>
          <a:effectLst/>
        </p:spPr>
        <p:txBody>
          <a:bodyPr spcFirstLastPara="0" vert="horz" wrap="square" lIns="206878" tIns="183155" rIns="206878" bIns="183155" numCol="1" spcCol="1270" anchor="ctr" anchorCtr="0">
            <a:noAutofit/>
          </a:bodyPr>
          <a:lstStyle/>
          <a:p>
            <a:pPr algn="ctr" defTabSz="533400">
              <a:lnSpc>
                <a:spcPct val="90000"/>
              </a:lnSpc>
              <a:spcBef>
                <a:spcPct val="0"/>
              </a:spcBef>
              <a:spcAft>
                <a:spcPct val="35000"/>
              </a:spcAft>
              <a:defRPr/>
            </a:pPr>
            <a:r>
              <a:rPr lang="fr-FR" sz="1200" dirty="0">
                <a:solidFill>
                  <a:prstClr val="white"/>
                </a:solidFill>
                <a:latin typeface="Arial" panose="020B0604020202020204" pitchFamily="34" charset="0"/>
                <a:cs typeface="Arial" panose="020B0604020202020204" pitchFamily="34" charset="0"/>
                <a:sym typeface="Helvetica Neue Medium"/>
              </a:rPr>
              <a:t>Taxation</a:t>
            </a:r>
          </a:p>
        </p:txBody>
      </p:sp>
      <p:sp>
        <p:nvSpPr>
          <p:cNvPr id="43" name="Forme libre : forme 42">
            <a:extLst>
              <a:ext uri="{FF2B5EF4-FFF2-40B4-BE49-F238E27FC236}">
                <a16:creationId xmlns:a16="http://schemas.microsoft.com/office/drawing/2014/main" id="{A9105D00-E408-C7A3-6D2A-1E0F58A32ED8}"/>
              </a:ext>
            </a:extLst>
          </p:cNvPr>
          <p:cNvSpPr/>
          <p:nvPr/>
        </p:nvSpPr>
        <p:spPr>
          <a:xfrm>
            <a:off x="9165950" y="1382532"/>
            <a:ext cx="2769667" cy="1198625"/>
          </a:xfrm>
          <a:custGeom>
            <a:avLst/>
            <a:gdLst>
              <a:gd name="connsiteX0" fmla="*/ 0 w 4081855"/>
              <a:gd name="connsiteY0" fmla="*/ 0 h 2397249"/>
              <a:gd name="connsiteX1" fmla="*/ 4081855 w 4081855"/>
              <a:gd name="connsiteY1" fmla="*/ 0 h 2397249"/>
              <a:gd name="connsiteX2" fmla="*/ 4081855 w 4081855"/>
              <a:gd name="connsiteY2" fmla="*/ 2397249 h 2397249"/>
              <a:gd name="connsiteX3" fmla="*/ 0 w 4081855"/>
              <a:gd name="connsiteY3" fmla="*/ 2397249 h 2397249"/>
              <a:gd name="connsiteX4" fmla="*/ 0 w 4081855"/>
              <a:gd name="connsiteY4" fmla="*/ 0 h 239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1855" h="2397249">
                <a:moveTo>
                  <a:pt x="0" y="0"/>
                </a:moveTo>
                <a:lnTo>
                  <a:pt x="4081855" y="0"/>
                </a:lnTo>
                <a:lnTo>
                  <a:pt x="4081855" y="2397249"/>
                </a:lnTo>
                <a:lnTo>
                  <a:pt x="0" y="2397249"/>
                </a:lnTo>
                <a:lnTo>
                  <a:pt x="0" y="0"/>
                </a:lnTo>
                <a:close/>
              </a:path>
            </a:pathLst>
          </a:custGeom>
          <a:noFill/>
          <a:ln>
            <a:noFill/>
          </a:ln>
          <a:effectLst/>
        </p:spPr>
        <p:txBody>
          <a:bodyPr spcFirstLastPara="0" vert="horz" wrap="square" lIns="0" tIns="0" rIns="0" bIns="0" numCol="1" spcCol="1270" anchor="ctr" anchorCtr="0">
            <a:noAutofit/>
          </a:bodyPr>
          <a:lstStyle/>
          <a:p>
            <a:pPr marL="171450" lvl="1" indent="-171450" defTabSz="555625">
              <a:lnSpc>
                <a:spcPct val="90000"/>
              </a:lnSpc>
              <a:spcBef>
                <a:spcPct val="0"/>
              </a:spcBef>
              <a:spcAft>
                <a:spcPct val="15000"/>
              </a:spcAft>
              <a:buFont typeface="Arial" panose="020B0604020202020204" pitchFamily="34" charset="0"/>
              <a:buChar char="•"/>
              <a:defRPr/>
            </a:pPr>
            <a:r>
              <a:rPr lang="en-US" sz="1400" dirty="0">
                <a:solidFill>
                  <a:srgbClr val="000000"/>
                </a:solidFill>
                <a:latin typeface="Arial" panose="020B0604020202020204" pitchFamily="34" charset="0"/>
                <a:cs typeface="Arial" panose="020B0604020202020204" pitchFamily="34" charset="0"/>
                <a:sym typeface="Helvetica Neue Medium"/>
              </a:rPr>
              <a:t>VM - rates increased by 0.25 points in central and inner suburbs (+400 M€)Tourist tax - Regional additional tax (TAR) increased by 200% (+200 M€)</a:t>
            </a:r>
            <a:endParaRPr lang="fr-FR" sz="1400" dirty="0">
              <a:solidFill>
                <a:srgbClr val="000000"/>
              </a:solidFill>
              <a:latin typeface="Arial" panose="020B0604020202020204" pitchFamily="34" charset="0"/>
              <a:cs typeface="Arial" panose="020B0604020202020204" pitchFamily="34" charset="0"/>
              <a:sym typeface="Helvetica Neue Medium"/>
            </a:endParaRPr>
          </a:p>
        </p:txBody>
      </p:sp>
      <p:sp>
        <p:nvSpPr>
          <p:cNvPr id="44" name="Forme libre : forme 43">
            <a:extLst>
              <a:ext uri="{FF2B5EF4-FFF2-40B4-BE49-F238E27FC236}">
                <a16:creationId xmlns:a16="http://schemas.microsoft.com/office/drawing/2014/main" id="{AAC4BAA3-8267-1101-A441-C78649A564BB}"/>
              </a:ext>
            </a:extLst>
          </p:cNvPr>
          <p:cNvSpPr/>
          <p:nvPr/>
        </p:nvSpPr>
        <p:spPr>
          <a:xfrm>
            <a:off x="7716711" y="2845715"/>
            <a:ext cx="1198625" cy="1198625"/>
          </a:xfrm>
          <a:custGeom>
            <a:avLst/>
            <a:gdLst>
              <a:gd name="connsiteX0" fmla="*/ 0 w 2397249"/>
              <a:gd name="connsiteY0" fmla="*/ 1198625 h 2397249"/>
              <a:gd name="connsiteX1" fmla="*/ 1198625 w 2397249"/>
              <a:gd name="connsiteY1" fmla="*/ 0 h 2397249"/>
              <a:gd name="connsiteX2" fmla="*/ 2397250 w 2397249"/>
              <a:gd name="connsiteY2" fmla="*/ 1198625 h 2397249"/>
              <a:gd name="connsiteX3" fmla="*/ 1198625 w 2397249"/>
              <a:gd name="connsiteY3" fmla="*/ 2397250 h 2397249"/>
              <a:gd name="connsiteX4" fmla="*/ 0 w 2397249"/>
              <a:gd name="connsiteY4" fmla="*/ 1198625 h 239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7249" h="2397249">
                <a:moveTo>
                  <a:pt x="0" y="1198625"/>
                </a:moveTo>
                <a:cubicBezTo>
                  <a:pt x="0" y="536643"/>
                  <a:pt x="536643" y="0"/>
                  <a:pt x="1198625" y="0"/>
                </a:cubicBezTo>
                <a:cubicBezTo>
                  <a:pt x="1860607" y="0"/>
                  <a:pt x="2397250" y="536643"/>
                  <a:pt x="2397250" y="1198625"/>
                </a:cubicBezTo>
                <a:cubicBezTo>
                  <a:pt x="2397250" y="1860607"/>
                  <a:pt x="1860607" y="2397250"/>
                  <a:pt x="1198625" y="2397250"/>
                </a:cubicBezTo>
                <a:cubicBezTo>
                  <a:pt x="536643" y="2397250"/>
                  <a:pt x="0" y="1860607"/>
                  <a:pt x="0" y="1198625"/>
                </a:cubicBezTo>
                <a:close/>
              </a:path>
            </a:pathLst>
          </a:custGeom>
          <a:solidFill>
            <a:srgbClr val="5B9BD5"/>
          </a:solidFill>
          <a:ln w="12700" cap="flat" cmpd="sng" algn="ctr">
            <a:solidFill>
              <a:sysClr val="window" lastClr="FFFFFF">
                <a:hueOff val="0"/>
                <a:satOff val="0"/>
                <a:lumOff val="0"/>
                <a:alphaOff val="0"/>
              </a:sysClr>
            </a:solidFill>
            <a:prstDash val="solid"/>
            <a:miter lim="800000"/>
          </a:ln>
          <a:effectLst/>
        </p:spPr>
        <p:txBody>
          <a:bodyPr spcFirstLastPara="0" vert="horz" wrap="square" lIns="183155" tIns="183155" rIns="183155" bIns="183155" numCol="1" spcCol="1270" anchor="ctr" anchorCtr="0">
            <a:noAutofit/>
          </a:bodyPr>
          <a:lstStyle/>
          <a:p>
            <a:pPr algn="ctr" defTabSz="533400">
              <a:lnSpc>
                <a:spcPct val="90000"/>
              </a:lnSpc>
              <a:spcBef>
                <a:spcPct val="0"/>
              </a:spcBef>
              <a:spcAft>
                <a:spcPct val="35000"/>
              </a:spcAft>
              <a:defRPr/>
            </a:pPr>
            <a:r>
              <a:rPr lang="fr-FR" sz="1200" dirty="0" err="1">
                <a:solidFill>
                  <a:prstClr val="white"/>
                </a:solidFill>
                <a:latin typeface="Arial" panose="020B0604020202020204" pitchFamily="34" charset="0"/>
                <a:cs typeface="Arial" panose="020B0604020202020204" pitchFamily="34" charset="0"/>
                <a:sym typeface="Helvetica Neue Medium"/>
              </a:rPr>
              <a:t>Users</a:t>
            </a:r>
            <a:endParaRPr lang="fr-FR" sz="1200" dirty="0">
              <a:solidFill>
                <a:prstClr val="white"/>
              </a:solidFill>
              <a:latin typeface="Arial" panose="020B0604020202020204" pitchFamily="34" charset="0"/>
              <a:cs typeface="Arial" panose="020B0604020202020204" pitchFamily="34" charset="0"/>
              <a:sym typeface="Helvetica Neue Medium"/>
            </a:endParaRPr>
          </a:p>
        </p:txBody>
      </p:sp>
      <p:sp>
        <p:nvSpPr>
          <p:cNvPr id="45" name="Forme libre : forme 44">
            <a:extLst>
              <a:ext uri="{FF2B5EF4-FFF2-40B4-BE49-F238E27FC236}">
                <a16:creationId xmlns:a16="http://schemas.microsoft.com/office/drawing/2014/main" id="{31D48C33-E706-8402-7D78-5A9241822FF6}"/>
              </a:ext>
            </a:extLst>
          </p:cNvPr>
          <p:cNvSpPr/>
          <p:nvPr/>
        </p:nvSpPr>
        <p:spPr>
          <a:xfrm>
            <a:off x="9163882" y="3042241"/>
            <a:ext cx="2395407" cy="1104297"/>
          </a:xfrm>
          <a:custGeom>
            <a:avLst/>
            <a:gdLst>
              <a:gd name="connsiteX0" fmla="*/ 0 w 3595873"/>
              <a:gd name="connsiteY0" fmla="*/ 0 h 2397249"/>
              <a:gd name="connsiteX1" fmla="*/ 3595873 w 3595873"/>
              <a:gd name="connsiteY1" fmla="*/ 0 h 2397249"/>
              <a:gd name="connsiteX2" fmla="*/ 3595873 w 3595873"/>
              <a:gd name="connsiteY2" fmla="*/ 2397249 h 2397249"/>
              <a:gd name="connsiteX3" fmla="*/ 0 w 3595873"/>
              <a:gd name="connsiteY3" fmla="*/ 2397249 h 2397249"/>
              <a:gd name="connsiteX4" fmla="*/ 0 w 3595873"/>
              <a:gd name="connsiteY4" fmla="*/ 0 h 239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873" h="2397249">
                <a:moveTo>
                  <a:pt x="0" y="0"/>
                </a:moveTo>
                <a:lnTo>
                  <a:pt x="3595873" y="0"/>
                </a:lnTo>
                <a:lnTo>
                  <a:pt x="3595873" y="2397249"/>
                </a:lnTo>
                <a:lnTo>
                  <a:pt x="0" y="2397249"/>
                </a:lnTo>
                <a:lnTo>
                  <a:pt x="0" y="0"/>
                </a:lnTo>
                <a:close/>
              </a:path>
            </a:pathLst>
          </a:custGeom>
          <a:noFill/>
          <a:ln>
            <a:noFill/>
          </a:ln>
          <a:effectLst/>
        </p:spPr>
        <p:txBody>
          <a:bodyPr spcFirstLastPara="0" vert="horz" wrap="square" lIns="0" tIns="0" rIns="0" bIns="0" numCol="1" spcCol="1270" anchor="ctr" anchorCtr="0">
            <a:noAutofit/>
          </a:bodyPr>
          <a:lstStyle/>
          <a:p>
            <a:pPr marL="114300" lvl="1" indent="-114300" defTabSz="555625">
              <a:lnSpc>
                <a:spcPct val="90000"/>
              </a:lnSpc>
              <a:spcBef>
                <a:spcPct val="0"/>
              </a:spcBef>
              <a:spcAft>
                <a:spcPct val="15000"/>
              </a:spcAft>
              <a:buFontTx/>
              <a:buChar char="•"/>
              <a:defRPr/>
            </a:pPr>
            <a:r>
              <a:rPr lang="en-US" sz="1400" dirty="0">
                <a:solidFill>
                  <a:srgbClr val="000000"/>
                </a:solidFill>
                <a:latin typeface="Arial" panose="020B0604020202020204" pitchFamily="34" charset="0"/>
                <a:cs typeface="Arial" panose="020B0604020202020204" pitchFamily="34" charset="0"/>
                <a:sym typeface="Helvetica Neue Medium"/>
              </a:rPr>
              <a:t>Rates to rise in line with inflation in 2024. Increase in line with inflation +1 point thereafter</a:t>
            </a:r>
            <a:endParaRPr lang="fr-FR" sz="1400" dirty="0">
              <a:solidFill>
                <a:srgbClr val="000000"/>
              </a:solidFill>
              <a:latin typeface="Arial" panose="020B0604020202020204" pitchFamily="34" charset="0"/>
              <a:cs typeface="Arial" panose="020B0604020202020204" pitchFamily="34" charset="0"/>
              <a:sym typeface="Helvetica Neue Medium"/>
            </a:endParaRPr>
          </a:p>
        </p:txBody>
      </p:sp>
      <p:sp>
        <p:nvSpPr>
          <p:cNvPr id="46" name="Forme libre : forme 45">
            <a:extLst>
              <a:ext uri="{FF2B5EF4-FFF2-40B4-BE49-F238E27FC236}">
                <a16:creationId xmlns:a16="http://schemas.microsoft.com/office/drawing/2014/main" id="{F7F8F41C-F3DE-CE50-2025-36A8B7672356}"/>
              </a:ext>
            </a:extLst>
          </p:cNvPr>
          <p:cNvSpPr/>
          <p:nvPr/>
        </p:nvSpPr>
        <p:spPr>
          <a:xfrm>
            <a:off x="7154407" y="4292309"/>
            <a:ext cx="1198625" cy="1198625"/>
          </a:xfrm>
          <a:custGeom>
            <a:avLst/>
            <a:gdLst>
              <a:gd name="connsiteX0" fmla="*/ 0 w 2397249"/>
              <a:gd name="connsiteY0" fmla="*/ 1198625 h 2397249"/>
              <a:gd name="connsiteX1" fmla="*/ 1198625 w 2397249"/>
              <a:gd name="connsiteY1" fmla="*/ 0 h 2397249"/>
              <a:gd name="connsiteX2" fmla="*/ 2397250 w 2397249"/>
              <a:gd name="connsiteY2" fmla="*/ 1198625 h 2397249"/>
              <a:gd name="connsiteX3" fmla="*/ 1198625 w 2397249"/>
              <a:gd name="connsiteY3" fmla="*/ 2397250 h 2397249"/>
              <a:gd name="connsiteX4" fmla="*/ 0 w 2397249"/>
              <a:gd name="connsiteY4" fmla="*/ 1198625 h 239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7249" h="2397249">
                <a:moveTo>
                  <a:pt x="0" y="1198625"/>
                </a:moveTo>
                <a:cubicBezTo>
                  <a:pt x="0" y="536643"/>
                  <a:pt x="536643" y="0"/>
                  <a:pt x="1198625" y="0"/>
                </a:cubicBezTo>
                <a:cubicBezTo>
                  <a:pt x="1860607" y="0"/>
                  <a:pt x="2397250" y="536643"/>
                  <a:pt x="2397250" y="1198625"/>
                </a:cubicBezTo>
                <a:cubicBezTo>
                  <a:pt x="2397250" y="1860607"/>
                  <a:pt x="1860607" y="2397250"/>
                  <a:pt x="1198625" y="2397250"/>
                </a:cubicBezTo>
                <a:cubicBezTo>
                  <a:pt x="536643" y="2397250"/>
                  <a:pt x="0" y="1860607"/>
                  <a:pt x="0" y="1198625"/>
                </a:cubicBezTo>
                <a:close/>
              </a:path>
            </a:pathLst>
          </a:custGeom>
          <a:solidFill>
            <a:srgbClr val="5B9BD5">
              <a:lumMod val="60000"/>
              <a:lumOff val="4000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183155" tIns="183155" rIns="183155" bIns="183155" numCol="1" spcCol="1270" anchor="ctr" anchorCtr="0">
            <a:noAutofit/>
          </a:bodyPr>
          <a:lstStyle/>
          <a:p>
            <a:pPr algn="ctr" defTabSz="533400">
              <a:lnSpc>
                <a:spcPct val="90000"/>
              </a:lnSpc>
              <a:spcBef>
                <a:spcPct val="0"/>
              </a:spcBef>
              <a:spcAft>
                <a:spcPct val="35000"/>
              </a:spcAft>
              <a:defRPr/>
            </a:pPr>
            <a:r>
              <a:rPr lang="fr-FR" sz="1200" dirty="0">
                <a:solidFill>
                  <a:prstClr val="white"/>
                </a:solidFill>
                <a:latin typeface="Arial" panose="020B0604020202020204" pitchFamily="34" charset="0"/>
                <a:cs typeface="Arial" panose="020B0604020202020204" pitchFamily="34" charset="0"/>
                <a:sym typeface="Helvetica Neue Medium"/>
              </a:rPr>
              <a:t>Local </a:t>
            </a:r>
            <a:r>
              <a:rPr lang="fr-FR" sz="1200" dirty="0" err="1">
                <a:solidFill>
                  <a:prstClr val="white"/>
                </a:solidFill>
                <a:latin typeface="Arial" panose="020B0604020202020204" pitchFamily="34" charset="0"/>
                <a:cs typeface="Arial" panose="020B0604020202020204" pitchFamily="34" charset="0"/>
                <a:sym typeface="Helvetica Neue Medium"/>
              </a:rPr>
              <a:t>authorities</a:t>
            </a:r>
            <a:endParaRPr lang="fr-FR" sz="1200" dirty="0">
              <a:solidFill>
                <a:prstClr val="white"/>
              </a:solidFill>
              <a:latin typeface="Arial" panose="020B0604020202020204" pitchFamily="34" charset="0"/>
              <a:cs typeface="Arial" panose="020B0604020202020204" pitchFamily="34" charset="0"/>
              <a:sym typeface="Helvetica Neue Medium"/>
            </a:endParaRPr>
          </a:p>
        </p:txBody>
      </p:sp>
      <p:sp>
        <p:nvSpPr>
          <p:cNvPr id="47" name="Forme libre : forme 46">
            <a:extLst>
              <a:ext uri="{FF2B5EF4-FFF2-40B4-BE49-F238E27FC236}">
                <a16:creationId xmlns:a16="http://schemas.microsoft.com/office/drawing/2014/main" id="{9F48B598-AD0E-866E-1200-21BC75B98CEC}"/>
              </a:ext>
            </a:extLst>
          </p:cNvPr>
          <p:cNvSpPr/>
          <p:nvPr/>
        </p:nvSpPr>
        <p:spPr>
          <a:xfrm>
            <a:off x="8497698" y="4235983"/>
            <a:ext cx="2194662" cy="1198625"/>
          </a:xfrm>
          <a:custGeom>
            <a:avLst/>
            <a:gdLst>
              <a:gd name="connsiteX0" fmla="*/ 0 w 3595873"/>
              <a:gd name="connsiteY0" fmla="*/ 0 h 2397249"/>
              <a:gd name="connsiteX1" fmla="*/ 3595873 w 3595873"/>
              <a:gd name="connsiteY1" fmla="*/ 0 h 2397249"/>
              <a:gd name="connsiteX2" fmla="*/ 3595873 w 3595873"/>
              <a:gd name="connsiteY2" fmla="*/ 2397249 h 2397249"/>
              <a:gd name="connsiteX3" fmla="*/ 0 w 3595873"/>
              <a:gd name="connsiteY3" fmla="*/ 2397249 h 2397249"/>
              <a:gd name="connsiteX4" fmla="*/ 0 w 3595873"/>
              <a:gd name="connsiteY4" fmla="*/ 0 h 239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873" h="2397249">
                <a:moveTo>
                  <a:pt x="0" y="0"/>
                </a:moveTo>
                <a:lnTo>
                  <a:pt x="3595873" y="0"/>
                </a:lnTo>
                <a:lnTo>
                  <a:pt x="3595873" y="2397249"/>
                </a:lnTo>
                <a:lnTo>
                  <a:pt x="0" y="2397249"/>
                </a:lnTo>
                <a:lnTo>
                  <a:pt x="0" y="0"/>
                </a:lnTo>
                <a:close/>
              </a:path>
            </a:pathLst>
          </a:custGeom>
          <a:noFill/>
          <a:ln>
            <a:noFill/>
          </a:ln>
          <a:effectLst/>
        </p:spPr>
        <p:txBody>
          <a:bodyPr spcFirstLastPara="0" vert="horz" wrap="square" lIns="0" tIns="0" rIns="0" bIns="0" numCol="1" spcCol="1270" anchor="ctr" anchorCtr="0">
            <a:noAutofit/>
          </a:bodyPr>
          <a:lstStyle/>
          <a:p>
            <a:pPr marL="114300" lvl="1" indent="-114300" defTabSz="555625">
              <a:lnSpc>
                <a:spcPct val="90000"/>
              </a:lnSpc>
              <a:spcBef>
                <a:spcPct val="0"/>
              </a:spcBef>
              <a:spcAft>
                <a:spcPct val="15000"/>
              </a:spcAft>
              <a:buFontTx/>
              <a:buChar char="•"/>
              <a:defRPr/>
            </a:pPr>
            <a:r>
              <a:rPr lang="en-US" sz="1400" dirty="0">
                <a:solidFill>
                  <a:srgbClr val="000000"/>
                </a:solidFill>
                <a:latin typeface="Arial" panose="020B0604020202020204" pitchFamily="34" charset="0"/>
                <a:cs typeface="Arial" panose="020B0604020202020204" pitchFamily="34" charset="0"/>
                <a:sym typeface="Helvetica Neue Medium"/>
              </a:rPr>
              <a:t>Contributions increase in line with inflation + 2 points from 2024 to 2028 </a:t>
            </a:r>
          </a:p>
          <a:p>
            <a:pPr marL="114300" lvl="1" indent="-114300" defTabSz="555625">
              <a:lnSpc>
                <a:spcPct val="90000"/>
              </a:lnSpc>
              <a:spcBef>
                <a:spcPct val="0"/>
              </a:spcBef>
              <a:spcAft>
                <a:spcPct val="15000"/>
              </a:spcAft>
              <a:buFontTx/>
              <a:buChar char="•"/>
              <a:defRPr/>
            </a:pPr>
            <a:r>
              <a:rPr lang="en-US" sz="1400" dirty="0">
                <a:solidFill>
                  <a:srgbClr val="000000"/>
                </a:solidFill>
                <a:latin typeface="Arial" panose="020B0604020202020204" pitchFamily="34" charset="0"/>
                <a:cs typeface="Arial" panose="020B0604020202020204" pitchFamily="34" charset="0"/>
                <a:sym typeface="Helvetica Neue Medium"/>
              </a:rPr>
              <a:t>Inflation thereafter</a:t>
            </a:r>
            <a:endParaRPr lang="fr-FR" sz="1400" dirty="0">
              <a:solidFill>
                <a:srgbClr val="000000"/>
              </a:solidFill>
              <a:latin typeface="Arial" panose="020B0604020202020204" pitchFamily="34" charset="0"/>
              <a:cs typeface="Arial" panose="020B0604020202020204" pitchFamily="34" charset="0"/>
              <a:sym typeface="Helvetica Neue Medium"/>
            </a:endParaRPr>
          </a:p>
        </p:txBody>
      </p:sp>
      <p:sp>
        <p:nvSpPr>
          <p:cNvPr id="48" name="Forme libre : forme 47">
            <a:extLst>
              <a:ext uri="{FF2B5EF4-FFF2-40B4-BE49-F238E27FC236}">
                <a16:creationId xmlns:a16="http://schemas.microsoft.com/office/drawing/2014/main" id="{E60BD5DE-F938-0461-38EE-26BF6CA5212A}"/>
              </a:ext>
            </a:extLst>
          </p:cNvPr>
          <p:cNvSpPr/>
          <p:nvPr/>
        </p:nvSpPr>
        <p:spPr>
          <a:xfrm>
            <a:off x="5583373" y="5126634"/>
            <a:ext cx="1198625" cy="1198625"/>
          </a:xfrm>
          <a:custGeom>
            <a:avLst/>
            <a:gdLst>
              <a:gd name="connsiteX0" fmla="*/ 0 w 2397249"/>
              <a:gd name="connsiteY0" fmla="*/ 1198625 h 2397249"/>
              <a:gd name="connsiteX1" fmla="*/ 1198625 w 2397249"/>
              <a:gd name="connsiteY1" fmla="*/ 0 h 2397249"/>
              <a:gd name="connsiteX2" fmla="*/ 2397250 w 2397249"/>
              <a:gd name="connsiteY2" fmla="*/ 1198625 h 2397249"/>
              <a:gd name="connsiteX3" fmla="*/ 1198625 w 2397249"/>
              <a:gd name="connsiteY3" fmla="*/ 2397250 h 2397249"/>
              <a:gd name="connsiteX4" fmla="*/ 0 w 2397249"/>
              <a:gd name="connsiteY4" fmla="*/ 1198625 h 239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7249" h="2397249">
                <a:moveTo>
                  <a:pt x="0" y="1198625"/>
                </a:moveTo>
                <a:cubicBezTo>
                  <a:pt x="0" y="536643"/>
                  <a:pt x="536643" y="0"/>
                  <a:pt x="1198625" y="0"/>
                </a:cubicBezTo>
                <a:cubicBezTo>
                  <a:pt x="1860607" y="0"/>
                  <a:pt x="2397250" y="536643"/>
                  <a:pt x="2397250" y="1198625"/>
                </a:cubicBezTo>
                <a:cubicBezTo>
                  <a:pt x="2397250" y="1860607"/>
                  <a:pt x="1860607" y="2397250"/>
                  <a:pt x="1198625" y="2397250"/>
                </a:cubicBezTo>
                <a:cubicBezTo>
                  <a:pt x="536643" y="2397250"/>
                  <a:pt x="0" y="1860607"/>
                  <a:pt x="0" y="1198625"/>
                </a:cubicBezTo>
                <a:close/>
              </a:path>
            </a:pathLst>
          </a:custGeom>
          <a:solidFill>
            <a:srgbClr val="53B476"/>
          </a:solidFill>
          <a:ln w="12700" cap="flat" cmpd="sng" algn="ctr">
            <a:solidFill>
              <a:sysClr val="window" lastClr="FFFFFF">
                <a:hueOff val="0"/>
                <a:satOff val="0"/>
                <a:lumOff val="0"/>
                <a:alphaOff val="0"/>
              </a:sysClr>
            </a:solidFill>
            <a:prstDash val="solid"/>
            <a:miter lim="800000"/>
          </a:ln>
          <a:effectLst/>
        </p:spPr>
        <p:txBody>
          <a:bodyPr spcFirstLastPara="0" vert="horz" wrap="square" lIns="183155" tIns="183155" rIns="183155" bIns="183155" numCol="1" spcCol="1270" anchor="ctr" anchorCtr="0">
            <a:noAutofit/>
          </a:bodyPr>
          <a:lstStyle/>
          <a:p>
            <a:pPr algn="ctr" defTabSz="533400">
              <a:lnSpc>
                <a:spcPct val="90000"/>
              </a:lnSpc>
              <a:spcBef>
                <a:spcPct val="0"/>
              </a:spcBef>
              <a:spcAft>
                <a:spcPct val="35000"/>
              </a:spcAft>
              <a:defRPr/>
            </a:pPr>
            <a:r>
              <a:rPr lang="fr-FR" sz="1200" dirty="0" err="1">
                <a:solidFill>
                  <a:prstClr val="white"/>
                </a:solidFill>
                <a:latin typeface="Arial" panose="020B0604020202020204" pitchFamily="34" charset="0"/>
                <a:cs typeface="Arial" panose="020B0604020202020204" pitchFamily="34" charset="0"/>
                <a:sym typeface="Helvetica Neue Medium"/>
              </a:rPr>
              <a:t>Expenditure</a:t>
            </a:r>
            <a:r>
              <a:rPr lang="fr-FR" sz="1200" dirty="0">
                <a:solidFill>
                  <a:prstClr val="white"/>
                </a:solidFill>
                <a:latin typeface="Arial" panose="020B0604020202020204" pitchFamily="34" charset="0"/>
                <a:cs typeface="Arial" panose="020B0604020202020204" pitchFamily="34" charset="0"/>
                <a:sym typeface="Helvetica Neue Medium"/>
              </a:rPr>
              <a:t> control</a:t>
            </a:r>
          </a:p>
        </p:txBody>
      </p:sp>
      <p:sp>
        <p:nvSpPr>
          <p:cNvPr id="49" name="Forme libre : forme 48">
            <a:extLst>
              <a:ext uri="{FF2B5EF4-FFF2-40B4-BE49-F238E27FC236}">
                <a16:creationId xmlns:a16="http://schemas.microsoft.com/office/drawing/2014/main" id="{AD33C3CD-D1EA-E825-24EA-D015317A8B64}"/>
              </a:ext>
            </a:extLst>
          </p:cNvPr>
          <p:cNvSpPr/>
          <p:nvPr/>
        </p:nvSpPr>
        <p:spPr>
          <a:xfrm>
            <a:off x="6838952" y="5318111"/>
            <a:ext cx="2569875" cy="1198625"/>
          </a:xfrm>
          <a:custGeom>
            <a:avLst/>
            <a:gdLst>
              <a:gd name="connsiteX0" fmla="*/ 0 w 3595873"/>
              <a:gd name="connsiteY0" fmla="*/ 0 h 2397249"/>
              <a:gd name="connsiteX1" fmla="*/ 3595873 w 3595873"/>
              <a:gd name="connsiteY1" fmla="*/ 0 h 2397249"/>
              <a:gd name="connsiteX2" fmla="*/ 3595873 w 3595873"/>
              <a:gd name="connsiteY2" fmla="*/ 2397249 h 2397249"/>
              <a:gd name="connsiteX3" fmla="*/ 0 w 3595873"/>
              <a:gd name="connsiteY3" fmla="*/ 2397249 h 2397249"/>
              <a:gd name="connsiteX4" fmla="*/ 0 w 3595873"/>
              <a:gd name="connsiteY4" fmla="*/ 0 h 239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873" h="2397249">
                <a:moveTo>
                  <a:pt x="0" y="0"/>
                </a:moveTo>
                <a:lnTo>
                  <a:pt x="3595873" y="0"/>
                </a:lnTo>
                <a:lnTo>
                  <a:pt x="3595873" y="2397249"/>
                </a:lnTo>
                <a:lnTo>
                  <a:pt x="0" y="2397249"/>
                </a:lnTo>
                <a:lnTo>
                  <a:pt x="0" y="0"/>
                </a:lnTo>
                <a:close/>
              </a:path>
            </a:pathLst>
          </a:custGeom>
          <a:noFill/>
          <a:ln>
            <a:noFill/>
          </a:ln>
          <a:effectLst/>
        </p:spPr>
        <p:txBody>
          <a:bodyPr spcFirstLastPara="0" vert="horz" wrap="square" lIns="0" tIns="0" rIns="0" bIns="0" numCol="1" spcCol="1270" anchor="ctr" anchorCtr="0">
            <a:noAutofit/>
          </a:bodyPr>
          <a:lstStyle/>
          <a:p>
            <a:pPr marL="171450" lvl="1" indent="-171450" defTabSz="555625">
              <a:lnSpc>
                <a:spcPct val="90000"/>
              </a:lnSpc>
              <a:spcBef>
                <a:spcPct val="0"/>
              </a:spcBef>
              <a:spcAft>
                <a:spcPct val="15000"/>
              </a:spcAft>
              <a:buFont typeface="Arial" panose="020B0604020202020204" pitchFamily="34" charset="0"/>
              <a:buChar char="•"/>
              <a:defRPr/>
            </a:pPr>
            <a:r>
              <a:rPr lang="fr-FR" sz="1400" dirty="0">
                <a:solidFill>
                  <a:srgbClr val="000000"/>
                </a:solidFill>
                <a:latin typeface="Arial" panose="020B0604020202020204" pitchFamily="34" charset="0"/>
                <a:cs typeface="Arial" panose="020B0604020202020204" pitchFamily="34" charset="0"/>
                <a:sym typeface="Helvetica Neue Medium"/>
              </a:rPr>
              <a:t>GPE operating </a:t>
            </a:r>
            <a:r>
              <a:rPr lang="fr-FR" sz="1400" dirty="0" err="1">
                <a:solidFill>
                  <a:srgbClr val="000000"/>
                </a:solidFill>
                <a:latin typeface="Arial" panose="020B0604020202020204" pitchFamily="34" charset="0"/>
                <a:cs typeface="Arial" panose="020B0604020202020204" pitchFamily="34" charset="0"/>
                <a:sym typeface="Helvetica Neue Medium"/>
              </a:rPr>
              <a:t>fees</a:t>
            </a:r>
            <a:r>
              <a:rPr lang="fr-FR" sz="1400" dirty="0">
                <a:solidFill>
                  <a:srgbClr val="000000"/>
                </a:solidFill>
                <a:latin typeface="Arial" panose="020B0604020202020204" pitchFamily="34" charset="0"/>
                <a:cs typeface="Arial" panose="020B0604020202020204" pitchFamily="34" charset="0"/>
                <a:sym typeface="Helvetica Neue Medium"/>
              </a:rPr>
              <a:t> </a:t>
            </a:r>
            <a:r>
              <a:rPr lang="fr-FR" sz="1400" dirty="0" err="1">
                <a:solidFill>
                  <a:srgbClr val="000000"/>
                </a:solidFill>
                <a:latin typeface="Arial" panose="020B0604020202020204" pitchFamily="34" charset="0"/>
                <a:cs typeface="Arial" panose="020B0604020202020204" pitchFamily="34" charset="0"/>
                <a:sym typeface="Helvetica Neue Medium"/>
              </a:rPr>
              <a:t>halved</a:t>
            </a:r>
            <a:endParaRPr lang="fr-FR" sz="1400" dirty="0">
              <a:solidFill>
                <a:srgbClr val="000000"/>
              </a:solidFill>
              <a:latin typeface="Arial" panose="020B0604020202020204" pitchFamily="34" charset="0"/>
              <a:cs typeface="Arial" panose="020B0604020202020204" pitchFamily="34" charset="0"/>
              <a:sym typeface="Helvetica Neue Medium"/>
            </a:endParaRPr>
          </a:p>
        </p:txBody>
      </p:sp>
    </p:spTree>
    <p:extLst>
      <p:ext uri="{BB962C8B-B14F-4D97-AF65-F5344CB8AC3E}">
        <p14:creationId xmlns:p14="http://schemas.microsoft.com/office/powerpoint/2010/main" val="3622359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5AAE552-BD07-CD8E-EBF1-B185210853A4}"/>
              </a:ext>
            </a:extLst>
          </p:cNvPr>
          <p:cNvSpPr>
            <a:spLocks noGrp="1"/>
          </p:cNvSpPr>
          <p:nvPr>
            <p:ph type="title"/>
          </p:nvPr>
        </p:nvSpPr>
        <p:spPr>
          <a:xfrm>
            <a:off x="486590" y="417260"/>
            <a:ext cx="5996103" cy="289604"/>
          </a:xfrm>
        </p:spPr>
        <p:txBody>
          <a:bodyPr>
            <a:normAutofit fontScale="90000"/>
          </a:bodyPr>
          <a:lstStyle/>
          <a:p>
            <a:pPr marL="0" marR="0" lvl="0" indent="0" defTabSz="914400" rtl="0" eaLnBrk="1" fontAlgn="auto" latinLnBrk="0" hangingPunct="1">
              <a:lnSpc>
                <a:spcPct val="90000"/>
              </a:lnSpc>
              <a:spcBef>
                <a:spcPts val="1000"/>
              </a:spcBef>
              <a:spcAft>
                <a:spcPts val="0"/>
              </a:spcAft>
              <a:tabLst/>
              <a:defRPr/>
            </a:pPr>
            <a:r>
              <a:rPr kumimoji="0" lang="en-GB"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02. Our strong financial situation</a:t>
            </a:r>
            <a:br>
              <a:rPr kumimoji="0" lang="en-GB"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br>
            <a:endParaRPr lang="fr-FR" dirty="0"/>
          </a:p>
        </p:txBody>
      </p:sp>
      <p:sp>
        <p:nvSpPr>
          <p:cNvPr id="7" name="Espace réservé du texte 6">
            <a:extLst>
              <a:ext uri="{FF2B5EF4-FFF2-40B4-BE49-F238E27FC236}">
                <a16:creationId xmlns:a16="http://schemas.microsoft.com/office/drawing/2014/main" id="{9B780533-064F-6B7D-C469-42C52C2BCAAF}"/>
              </a:ext>
            </a:extLst>
          </p:cNvPr>
          <p:cNvSpPr>
            <a:spLocks noGrp="1"/>
          </p:cNvSpPr>
          <p:nvPr>
            <p:ph type="body" sz="quarter" idx="16"/>
          </p:nvPr>
        </p:nvSpPr>
        <p:spPr>
          <a:xfrm>
            <a:off x="1313576" y="6447254"/>
            <a:ext cx="4048999" cy="418208"/>
          </a:xfrm>
        </p:spPr>
        <p:txBody>
          <a:bodyPr>
            <a:normAutofit/>
          </a:bodyPr>
          <a:lstStyle/>
          <a:p>
            <a:r>
              <a:rPr lang="fr-FR" dirty="0" err="1"/>
              <a:t>Investor</a:t>
            </a:r>
            <a:r>
              <a:rPr lang="fr-FR" dirty="0"/>
              <a:t> </a:t>
            </a:r>
            <a:r>
              <a:rPr lang="fr-FR" dirty="0" err="1"/>
              <a:t>presentation</a:t>
            </a:r>
            <a:r>
              <a:rPr lang="fr-FR" dirty="0"/>
              <a:t> 2024  </a:t>
            </a:r>
          </a:p>
          <a:p>
            <a:endParaRPr lang="fr-FR" dirty="0"/>
          </a:p>
        </p:txBody>
      </p:sp>
      <p:cxnSp>
        <p:nvCxnSpPr>
          <p:cNvPr id="10" name="Connecteur droit 9">
            <a:extLst>
              <a:ext uri="{FF2B5EF4-FFF2-40B4-BE49-F238E27FC236}">
                <a16:creationId xmlns:a16="http://schemas.microsoft.com/office/drawing/2014/main" id="{16E1F30E-C10F-4C29-99F2-3B2FAF478889}"/>
              </a:ext>
            </a:extLst>
          </p:cNvPr>
          <p:cNvCxnSpPr/>
          <p:nvPr/>
        </p:nvCxnSpPr>
        <p:spPr>
          <a:xfrm>
            <a:off x="572765" y="538208"/>
            <a:ext cx="11031713" cy="0"/>
          </a:xfrm>
          <a:prstGeom prst="line">
            <a:avLst/>
          </a:prstGeom>
          <a:ln/>
        </p:spPr>
        <p:style>
          <a:lnRef idx="3">
            <a:schemeClr val="dk1"/>
          </a:lnRef>
          <a:fillRef idx="0">
            <a:schemeClr val="dk1"/>
          </a:fillRef>
          <a:effectRef idx="2">
            <a:schemeClr val="dk1"/>
          </a:effectRef>
          <a:fontRef idx="minor">
            <a:schemeClr val="tx1"/>
          </a:fontRef>
        </p:style>
      </p:cxnSp>
      <p:sp>
        <p:nvSpPr>
          <p:cNvPr id="15" name="ZoneTexte 14">
            <a:extLst>
              <a:ext uri="{FF2B5EF4-FFF2-40B4-BE49-F238E27FC236}">
                <a16:creationId xmlns:a16="http://schemas.microsoft.com/office/drawing/2014/main" id="{79134945-3FAE-576C-B62F-8ABD826964A4}"/>
              </a:ext>
            </a:extLst>
          </p:cNvPr>
          <p:cNvSpPr txBox="1"/>
          <p:nvPr/>
        </p:nvSpPr>
        <p:spPr>
          <a:xfrm>
            <a:off x="2234639" y="5416116"/>
            <a:ext cx="2078573"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Medium"/>
              </a:rPr>
              <a:t>12 624 M€</a:t>
            </a:r>
          </a:p>
        </p:txBody>
      </p:sp>
      <p:cxnSp>
        <p:nvCxnSpPr>
          <p:cNvPr id="16" name="Connecteur droit 15">
            <a:extLst>
              <a:ext uri="{FF2B5EF4-FFF2-40B4-BE49-F238E27FC236}">
                <a16:creationId xmlns:a16="http://schemas.microsoft.com/office/drawing/2014/main" id="{DF6EB725-27A9-FE88-F11F-DF77FF2F32B2}"/>
              </a:ext>
            </a:extLst>
          </p:cNvPr>
          <p:cNvCxnSpPr>
            <a:cxnSpLocks/>
          </p:cNvCxnSpPr>
          <p:nvPr/>
        </p:nvCxnSpPr>
        <p:spPr>
          <a:xfrm>
            <a:off x="4738782" y="4412589"/>
            <a:ext cx="562402" cy="0"/>
          </a:xfrm>
          <a:prstGeom prst="line">
            <a:avLst/>
          </a:prstGeom>
          <a:noFill/>
          <a:ln w="25400" cap="flat">
            <a:solidFill>
              <a:schemeClr val="tx1">
                <a:lumMod val="50000"/>
                <a:lumOff val="50000"/>
              </a:schemeClr>
            </a:solidFill>
            <a:prstDash val="solid"/>
            <a:round/>
          </a:ln>
          <a:effectLst/>
          <a:sp3d/>
        </p:spPr>
        <p:style>
          <a:lnRef idx="0">
            <a:scrgbClr r="0" g="0" b="0"/>
          </a:lnRef>
          <a:fillRef idx="0">
            <a:scrgbClr r="0" g="0" b="0"/>
          </a:fillRef>
          <a:effectRef idx="0">
            <a:scrgbClr r="0" g="0" b="0"/>
          </a:effectRef>
          <a:fontRef idx="none"/>
        </p:style>
      </p:cxnSp>
      <p:cxnSp>
        <p:nvCxnSpPr>
          <p:cNvPr id="18" name="Connecteur droit 17">
            <a:extLst>
              <a:ext uri="{FF2B5EF4-FFF2-40B4-BE49-F238E27FC236}">
                <a16:creationId xmlns:a16="http://schemas.microsoft.com/office/drawing/2014/main" id="{4A01FDFA-8AC7-A510-7E61-EF0CC4589295}"/>
              </a:ext>
            </a:extLst>
          </p:cNvPr>
          <p:cNvCxnSpPr>
            <a:cxnSpLocks/>
          </p:cNvCxnSpPr>
          <p:nvPr/>
        </p:nvCxnSpPr>
        <p:spPr>
          <a:xfrm>
            <a:off x="4738782" y="5261159"/>
            <a:ext cx="457299" cy="313975"/>
          </a:xfrm>
          <a:prstGeom prst="line">
            <a:avLst/>
          </a:prstGeom>
          <a:noFill/>
          <a:ln w="25400" cap="flat">
            <a:solidFill>
              <a:schemeClr val="tx1">
                <a:lumMod val="50000"/>
                <a:lumOff val="50000"/>
              </a:schemeClr>
            </a:solidFill>
            <a:prstDash val="solid"/>
            <a:round/>
          </a:ln>
          <a:effectLst/>
          <a:sp3d/>
        </p:spPr>
        <p:style>
          <a:lnRef idx="0">
            <a:scrgbClr r="0" g="0" b="0"/>
          </a:lnRef>
          <a:fillRef idx="0">
            <a:scrgbClr r="0" g="0" b="0"/>
          </a:fillRef>
          <a:effectRef idx="0">
            <a:scrgbClr r="0" g="0" b="0"/>
          </a:effectRef>
          <a:fontRef idx="none"/>
        </p:style>
      </p:cxnSp>
      <p:sp>
        <p:nvSpPr>
          <p:cNvPr id="25" name="ZoneTexte 24">
            <a:extLst>
              <a:ext uri="{FF2B5EF4-FFF2-40B4-BE49-F238E27FC236}">
                <a16:creationId xmlns:a16="http://schemas.microsoft.com/office/drawing/2014/main" id="{B56AC0C1-E290-6EBA-9CBF-C8A5F4B071DA}"/>
              </a:ext>
            </a:extLst>
          </p:cNvPr>
          <p:cNvSpPr txBox="1"/>
          <p:nvPr/>
        </p:nvSpPr>
        <p:spPr>
          <a:xfrm>
            <a:off x="5311694" y="4281784"/>
            <a:ext cx="1573017" cy="276999"/>
          </a:xfrm>
          <a:prstGeom prst="rect">
            <a:avLst/>
          </a:prstGeom>
          <a:noFill/>
        </p:spPr>
        <p:txBody>
          <a:bodyPr wrap="square" rtlCol="0">
            <a:spAutoFit/>
          </a:bodyPr>
          <a:lstStyle/>
          <a:p>
            <a:r>
              <a:rPr lang="fr-FR" sz="1200" b="1" dirty="0" err="1"/>
              <a:t>Tourist</a:t>
            </a:r>
            <a:r>
              <a:rPr lang="fr-FR" sz="1200" b="1" dirty="0"/>
              <a:t> </a:t>
            </a:r>
            <a:r>
              <a:rPr lang="fr-FR" sz="1200" b="1" dirty="0" err="1"/>
              <a:t>Tax</a:t>
            </a:r>
            <a:r>
              <a:rPr lang="fr-FR" sz="1200" b="1" dirty="0"/>
              <a:t> : 200 M€</a:t>
            </a:r>
          </a:p>
        </p:txBody>
      </p:sp>
      <p:sp>
        <p:nvSpPr>
          <p:cNvPr id="26" name="ZoneTexte 25">
            <a:extLst>
              <a:ext uri="{FF2B5EF4-FFF2-40B4-BE49-F238E27FC236}">
                <a16:creationId xmlns:a16="http://schemas.microsoft.com/office/drawing/2014/main" id="{D7E0E8EA-F75F-50E7-3E1B-E0251FF2D5B1}"/>
              </a:ext>
            </a:extLst>
          </p:cNvPr>
          <p:cNvSpPr txBox="1"/>
          <p:nvPr/>
        </p:nvSpPr>
        <p:spPr>
          <a:xfrm>
            <a:off x="5166832" y="5444329"/>
            <a:ext cx="1418897" cy="276999"/>
          </a:xfrm>
          <a:prstGeom prst="rect">
            <a:avLst/>
          </a:prstGeom>
          <a:noFill/>
        </p:spPr>
        <p:txBody>
          <a:bodyPr wrap="square" rtlCol="0">
            <a:spAutoFit/>
          </a:bodyPr>
          <a:lstStyle/>
          <a:p>
            <a:r>
              <a:rPr lang="fr-FR" sz="1200" b="1" dirty="0" err="1"/>
              <a:t>Other</a:t>
            </a:r>
            <a:r>
              <a:rPr lang="fr-FR" sz="1200" b="1" dirty="0"/>
              <a:t>: 500 M€</a:t>
            </a:r>
          </a:p>
        </p:txBody>
      </p:sp>
      <p:sp>
        <p:nvSpPr>
          <p:cNvPr id="28" name="Espace réservé du texte 4">
            <a:extLst>
              <a:ext uri="{FF2B5EF4-FFF2-40B4-BE49-F238E27FC236}">
                <a16:creationId xmlns:a16="http://schemas.microsoft.com/office/drawing/2014/main" id="{7C07D64C-0215-D923-8C44-9CBB1DF23564}"/>
              </a:ext>
            </a:extLst>
          </p:cNvPr>
          <p:cNvSpPr txBox="1">
            <a:spLocks/>
          </p:cNvSpPr>
          <p:nvPr/>
        </p:nvSpPr>
        <p:spPr>
          <a:xfrm>
            <a:off x="472530" y="1570616"/>
            <a:ext cx="6412181" cy="9089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latin typeface="Arial" pitchFamily="34" charset="0"/>
                <a:cs typeface="Arial" pitchFamily="34" charset="0"/>
              </a:rPr>
              <a:t>In 2024, Ile-de-France </a:t>
            </a:r>
            <a:r>
              <a:rPr lang="en-GB" sz="1600" dirty="0" err="1">
                <a:latin typeface="Arial" pitchFamily="34" charset="0"/>
                <a:cs typeface="Arial" pitchFamily="34" charset="0"/>
              </a:rPr>
              <a:t>Mobilités</a:t>
            </a:r>
            <a:r>
              <a:rPr lang="en-GB" sz="1600" dirty="0">
                <a:latin typeface="Arial" pitchFamily="34" charset="0"/>
                <a:cs typeface="Arial" pitchFamily="34" charset="0"/>
              </a:rPr>
              <a:t>’ actual operating revenues are expecting to reach 12,6 bn€. </a:t>
            </a:r>
          </a:p>
        </p:txBody>
      </p:sp>
      <p:sp>
        <p:nvSpPr>
          <p:cNvPr id="29" name="Espace réservé du texte 5">
            <a:extLst>
              <a:ext uri="{FF2B5EF4-FFF2-40B4-BE49-F238E27FC236}">
                <a16:creationId xmlns:a16="http://schemas.microsoft.com/office/drawing/2014/main" id="{C542FC15-6662-6517-74B6-25AFB733D9BB}"/>
              </a:ext>
            </a:extLst>
          </p:cNvPr>
          <p:cNvSpPr>
            <a:spLocks noGrp="1"/>
          </p:cNvSpPr>
          <p:nvPr>
            <p:ph type="body" sz="quarter" idx="1"/>
          </p:nvPr>
        </p:nvSpPr>
        <p:spPr>
          <a:xfrm>
            <a:off x="572765" y="652844"/>
            <a:ext cx="7404287" cy="444401"/>
          </a:xfrm>
        </p:spPr>
        <p:txBody>
          <a:bodyPr>
            <a:normAutofit/>
          </a:bodyPr>
          <a:lstStyle/>
          <a:p>
            <a:r>
              <a:rPr lang="en-US" sz="2400" b="1" dirty="0">
                <a:latin typeface="Arial" panose="020B0604020202020204" pitchFamily="34" charset="0"/>
                <a:cs typeface="Arial" panose="020B0604020202020204" pitchFamily="34" charset="0"/>
              </a:rPr>
              <a:t>How it works: financing operations</a:t>
            </a:r>
          </a:p>
          <a:p>
            <a:endParaRPr lang="fr-FR" dirty="0"/>
          </a:p>
        </p:txBody>
      </p:sp>
      <p:sp>
        <p:nvSpPr>
          <p:cNvPr id="30" name="ZoneTexte 29">
            <a:extLst>
              <a:ext uri="{FF2B5EF4-FFF2-40B4-BE49-F238E27FC236}">
                <a16:creationId xmlns:a16="http://schemas.microsoft.com/office/drawing/2014/main" id="{D6B839D0-D016-D2A7-E08A-B0A577DE6ED1}"/>
              </a:ext>
            </a:extLst>
          </p:cNvPr>
          <p:cNvSpPr txBox="1"/>
          <p:nvPr/>
        </p:nvSpPr>
        <p:spPr>
          <a:xfrm>
            <a:off x="499399" y="1120162"/>
            <a:ext cx="4958375" cy="646331"/>
          </a:xfrm>
          <a:prstGeom prst="rect">
            <a:avLst/>
          </a:prstGeom>
          <a:noFill/>
        </p:spPr>
        <p:txBody>
          <a:bodyPr wrap="square" rtlCol="0">
            <a:spAutoFit/>
          </a:bodyPr>
          <a:lstStyle/>
          <a:p>
            <a:pPr algn="ctr"/>
            <a:r>
              <a:rPr lang="fr-FR" sz="1800" b="1" dirty="0">
                <a:latin typeface="Arial" panose="020B0604020202020204" pitchFamily="34" charset="0"/>
                <a:cs typeface="Arial" panose="020B0604020202020204" pitchFamily="34" charset="0"/>
              </a:rPr>
              <a:t>2024 - Operating section balances </a:t>
            </a:r>
            <a:r>
              <a:rPr lang="fr-FR" sz="1800" b="1" dirty="0" err="1">
                <a:latin typeface="Arial" panose="020B0604020202020204" pitchFamily="34" charset="0"/>
                <a:cs typeface="Arial" panose="020B0604020202020204" pitchFamily="34" charset="0"/>
              </a:rPr>
              <a:t>forecast</a:t>
            </a:r>
            <a:endParaRPr lang="fr-FR" sz="1800" b="1" dirty="0">
              <a:latin typeface="Arial" panose="020B0604020202020204" pitchFamily="34" charset="0"/>
              <a:cs typeface="Arial" panose="020B0604020202020204" pitchFamily="34" charset="0"/>
            </a:endParaRPr>
          </a:p>
          <a:p>
            <a:pPr algn="ctr"/>
            <a:endParaRPr lang="fr-FR" dirty="0"/>
          </a:p>
        </p:txBody>
      </p:sp>
      <p:cxnSp>
        <p:nvCxnSpPr>
          <p:cNvPr id="32" name="Connecteur droit 31">
            <a:extLst>
              <a:ext uri="{FF2B5EF4-FFF2-40B4-BE49-F238E27FC236}">
                <a16:creationId xmlns:a16="http://schemas.microsoft.com/office/drawing/2014/main" id="{FC9E9FCE-A437-0F25-B303-CFE0AC2B0805}"/>
              </a:ext>
            </a:extLst>
          </p:cNvPr>
          <p:cNvCxnSpPr>
            <a:cxnSpLocks/>
          </p:cNvCxnSpPr>
          <p:nvPr/>
        </p:nvCxnSpPr>
        <p:spPr>
          <a:xfrm>
            <a:off x="1136411" y="3109198"/>
            <a:ext cx="281201" cy="0"/>
          </a:xfrm>
          <a:prstGeom prst="line">
            <a:avLst/>
          </a:prstGeom>
          <a:noFill/>
          <a:ln w="25400" cap="flat">
            <a:solidFill>
              <a:schemeClr val="tx1">
                <a:lumMod val="50000"/>
                <a:lumOff val="50000"/>
              </a:schemeClr>
            </a:solidFill>
            <a:prstDash val="solid"/>
            <a:round/>
          </a:ln>
          <a:effectLst/>
          <a:sp3d/>
        </p:spPr>
        <p:style>
          <a:lnRef idx="0">
            <a:scrgbClr r="0" g="0" b="0"/>
          </a:lnRef>
          <a:fillRef idx="0">
            <a:scrgbClr r="0" g="0" b="0"/>
          </a:fillRef>
          <a:effectRef idx="0">
            <a:scrgbClr r="0" g="0" b="0"/>
          </a:effectRef>
          <a:fontRef idx="none"/>
        </p:style>
      </p:cxnSp>
      <p:sp>
        <p:nvSpPr>
          <p:cNvPr id="34" name="ZoneTexte 33">
            <a:extLst>
              <a:ext uri="{FF2B5EF4-FFF2-40B4-BE49-F238E27FC236}">
                <a16:creationId xmlns:a16="http://schemas.microsoft.com/office/drawing/2014/main" id="{149C9E4A-DF74-11F4-B7B2-4A0EF8B9AA13}"/>
              </a:ext>
            </a:extLst>
          </p:cNvPr>
          <p:cNvSpPr txBox="1"/>
          <p:nvPr/>
        </p:nvSpPr>
        <p:spPr>
          <a:xfrm>
            <a:off x="0" y="2821847"/>
            <a:ext cx="1076806" cy="461665"/>
          </a:xfrm>
          <a:prstGeom prst="rect">
            <a:avLst/>
          </a:prstGeom>
          <a:noFill/>
        </p:spPr>
        <p:txBody>
          <a:bodyPr wrap="square" rtlCol="0">
            <a:spAutoFit/>
          </a:bodyPr>
          <a:lstStyle/>
          <a:p>
            <a:r>
              <a:rPr lang="fr-FR" sz="1200" b="1" dirty="0" err="1"/>
              <a:t>Mobility</a:t>
            </a:r>
            <a:r>
              <a:rPr lang="fr-FR" sz="1200" b="1" dirty="0"/>
              <a:t> </a:t>
            </a:r>
            <a:r>
              <a:rPr lang="fr-FR" sz="1200" b="1" dirty="0" err="1"/>
              <a:t>tax</a:t>
            </a:r>
            <a:r>
              <a:rPr lang="fr-FR" sz="1200" b="1" dirty="0"/>
              <a:t> : </a:t>
            </a:r>
            <a:r>
              <a:rPr lang="fr-FR" sz="1200" dirty="0"/>
              <a:t>+ 3,4%</a:t>
            </a:r>
          </a:p>
        </p:txBody>
      </p:sp>
      <mc:AlternateContent xmlns:mc="http://schemas.openxmlformats.org/markup-compatibility/2006" xmlns:cx1="http://schemas.microsoft.com/office/drawing/2015/9/8/chartex">
        <mc:Choice Requires="cx1">
          <p:graphicFrame>
            <p:nvGraphicFramePr>
              <p:cNvPr id="36" name="Graphique 35">
                <a:extLst>
                  <a:ext uri="{FF2B5EF4-FFF2-40B4-BE49-F238E27FC236}">
                    <a16:creationId xmlns:a16="http://schemas.microsoft.com/office/drawing/2014/main" id="{C39B9705-3115-DDA7-0704-545A066B487B}"/>
                  </a:ext>
                </a:extLst>
              </p:cNvPr>
              <p:cNvGraphicFramePr/>
              <p:nvPr>
                <p:extLst>
                  <p:ext uri="{D42A27DB-BD31-4B8C-83A1-F6EECF244321}">
                    <p14:modId xmlns:p14="http://schemas.microsoft.com/office/powerpoint/2010/main" val="2613507872"/>
                  </p:ext>
                </p:extLst>
              </p:nvPr>
            </p:nvGraphicFramePr>
            <p:xfrm>
              <a:off x="1296526" y="2523215"/>
              <a:ext cx="3498531" cy="2892901"/>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36" name="Graphique 35">
                <a:extLst>
                  <a:ext uri="{FF2B5EF4-FFF2-40B4-BE49-F238E27FC236}">
                    <a16:creationId xmlns:a16="http://schemas.microsoft.com/office/drawing/2014/main" id="{C39B9705-3115-DDA7-0704-545A066B487B}"/>
                  </a:ext>
                </a:extLst>
              </p:cNvPr>
              <p:cNvPicPr>
                <a:picLocks noGrp="1" noRot="1" noChangeAspect="1" noMove="1" noResize="1" noEditPoints="1" noAdjustHandles="1" noChangeArrowheads="1" noChangeShapeType="1"/>
              </p:cNvPicPr>
              <p:nvPr/>
            </p:nvPicPr>
            <p:blipFill>
              <a:blip r:embed="rId4"/>
              <a:stretch>
                <a:fillRect/>
              </a:stretch>
            </p:blipFill>
            <p:spPr>
              <a:xfrm>
                <a:off x="1296526" y="2523215"/>
                <a:ext cx="3498531" cy="2892901"/>
              </a:xfrm>
              <a:prstGeom prst="rect">
                <a:avLst/>
              </a:prstGeom>
            </p:spPr>
          </p:pic>
        </mc:Fallback>
      </mc:AlternateContent>
      <p:pic>
        <p:nvPicPr>
          <p:cNvPr id="12" name="Image 11">
            <a:extLst>
              <a:ext uri="{FF2B5EF4-FFF2-40B4-BE49-F238E27FC236}">
                <a16:creationId xmlns:a16="http://schemas.microsoft.com/office/drawing/2014/main" id="{6EFBF146-2EC1-2B6E-EF5C-8631B2F98B9E}"/>
              </a:ext>
            </a:extLst>
          </p:cNvPr>
          <p:cNvPicPr>
            <a:picLocks noChangeAspect="1"/>
          </p:cNvPicPr>
          <p:nvPr/>
        </p:nvPicPr>
        <p:blipFill>
          <a:blip r:embed="rId5"/>
          <a:stretch>
            <a:fillRect/>
          </a:stretch>
        </p:blipFill>
        <p:spPr>
          <a:xfrm>
            <a:off x="1417612" y="2419949"/>
            <a:ext cx="3400425" cy="2819400"/>
          </a:xfrm>
          <a:prstGeom prst="rect">
            <a:avLst/>
          </a:prstGeom>
        </p:spPr>
      </p:pic>
      <p:pic>
        <p:nvPicPr>
          <p:cNvPr id="13" name="Image 12">
            <a:extLst>
              <a:ext uri="{FF2B5EF4-FFF2-40B4-BE49-F238E27FC236}">
                <a16:creationId xmlns:a16="http://schemas.microsoft.com/office/drawing/2014/main" id="{A483AA5B-AFB2-D529-FF18-2C012FC22516}"/>
              </a:ext>
            </a:extLst>
          </p:cNvPr>
          <p:cNvPicPr>
            <a:picLocks noChangeAspect="1"/>
          </p:cNvPicPr>
          <p:nvPr/>
        </p:nvPicPr>
        <p:blipFill>
          <a:blip r:embed="rId6"/>
          <a:stretch>
            <a:fillRect/>
          </a:stretch>
        </p:blipFill>
        <p:spPr>
          <a:xfrm>
            <a:off x="7053478" y="3356840"/>
            <a:ext cx="4371267" cy="2702723"/>
          </a:xfrm>
          <a:prstGeom prst="rect">
            <a:avLst/>
          </a:prstGeom>
        </p:spPr>
      </p:pic>
      <p:pic>
        <p:nvPicPr>
          <p:cNvPr id="14" name="Image 13">
            <a:extLst>
              <a:ext uri="{FF2B5EF4-FFF2-40B4-BE49-F238E27FC236}">
                <a16:creationId xmlns:a16="http://schemas.microsoft.com/office/drawing/2014/main" id="{D4B6479C-42DE-B5A9-B4D6-79AFA34AA862}"/>
              </a:ext>
            </a:extLst>
          </p:cNvPr>
          <p:cNvPicPr>
            <a:picLocks noChangeAspect="1"/>
          </p:cNvPicPr>
          <p:nvPr/>
        </p:nvPicPr>
        <p:blipFill>
          <a:blip r:embed="rId7"/>
          <a:stretch>
            <a:fillRect/>
          </a:stretch>
        </p:blipFill>
        <p:spPr>
          <a:xfrm>
            <a:off x="7054515" y="745024"/>
            <a:ext cx="4370230" cy="2455528"/>
          </a:xfrm>
          <a:prstGeom prst="rect">
            <a:avLst/>
          </a:prstGeom>
        </p:spPr>
      </p:pic>
    </p:spTree>
    <p:extLst>
      <p:ext uri="{BB962C8B-B14F-4D97-AF65-F5344CB8AC3E}">
        <p14:creationId xmlns:p14="http://schemas.microsoft.com/office/powerpoint/2010/main" val="1959782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5AAE552-BD07-CD8E-EBF1-B185210853A4}"/>
              </a:ext>
            </a:extLst>
          </p:cNvPr>
          <p:cNvSpPr>
            <a:spLocks noGrp="1"/>
          </p:cNvSpPr>
          <p:nvPr>
            <p:ph type="title"/>
          </p:nvPr>
        </p:nvSpPr>
        <p:spPr>
          <a:xfrm>
            <a:off x="486590" y="417260"/>
            <a:ext cx="5996103" cy="289604"/>
          </a:xfrm>
        </p:spPr>
        <p:txBody>
          <a:bodyPr>
            <a:normAutofit fontScale="90000"/>
          </a:bodyPr>
          <a:lstStyle/>
          <a:p>
            <a:pPr marL="0" marR="0" lvl="0" indent="0" defTabSz="914400" rtl="0" eaLnBrk="1" fontAlgn="auto" latinLnBrk="0" hangingPunct="1">
              <a:lnSpc>
                <a:spcPct val="90000"/>
              </a:lnSpc>
              <a:spcBef>
                <a:spcPts val="1000"/>
              </a:spcBef>
              <a:spcAft>
                <a:spcPts val="0"/>
              </a:spcAft>
              <a:tabLst/>
              <a:defRPr/>
            </a:pPr>
            <a:r>
              <a:rPr kumimoji="0" lang="en-GB"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02. Our strong financial situation</a:t>
            </a:r>
            <a:br>
              <a:rPr kumimoji="0" lang="en-GB"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br>
            <a:endParaRPr lang="fr-FR" dirty="0"/>
          </a:p>
        </p:txBody>
      </p:sp>
      <p:sp>
        <p:nvSpPr>
          <p:cNvPr id="7" name="Espace réservé du texte 6">
            <a:extLst>
              <a:ext uri="{FF2B5EF4-FFF2-40B4-BE49-F238E27FC236}">
                <a16:creationId xmlns:a16="http://schemas.microsoft.com/office/drawing/2014/main" id="{9B780533-064F-6B7D-C469-42C52C2BCAAF}"/>
              </a:ext>
            </a:extLst>
          </p:cNvPr>
          <p:cNvSpPr>
            <a:spLocks noGrp="1"/>
          </p:cNvSpPr>
          <p:nvPr>
            <p:ph type="body" sz="quarter" idx="16"/>
          </p:nvPr>
        </p:nvSpPr>
        <p:spPr>
          <a:xfrm>
            <a:off x="1313576" y="6447254"/>
            <a:ext cx="4048999" cy="418208"/>
          </a:xfrm>
        </p:spPr>
        <p:txBody>
          <a:bodyPr>
            <a:normAutofit/>
          </a:bodyPr>
          <a:lstStyle/>
          <a:p>
            <a:r>
              <a:rPr lang="fr-FR" dirty="0" err="1"/>
              <a:t>Investor</a:t>
            </a:r>
            <a:r>
              <a:rPr lang="fr-FR" dirty="0"/>
              <a:t> </a:t>
            </a:r>
            <a:r>
              <a:rPr lang="fr-FR" dirty="0" err="1"/>
              <a:t>presentation</a:t>
            </a:r>
            <a:r>
              <a:rPr lang="fr-FR" dirty="0"/>
              <a:t> 2024  </a:t>
            </a:r>
          </a:p>
          <a:p>
            <a:endParaRPr lang="fr-FR" dirty="0"/>
          </a:p>
        </p:txBody>
      </p:sp>
      <p:cxnSp>
        <p:nvCxnSpPr>
          <p:cNvPr id="10" name="Connecteur droit 9">
            <a:extLst>
              <a:ext uri="{FF2B5EF4-FFF2-40B4-BE49-F238E27FC236}">
                <a16:creationId xmlns:a16="http://schemas.microsoft.com/office/drawing/2014/main" id="{16E1F30E-C10F-4C29-99F2-3B2FAF478889}"/>
              </a:ext>
            </a:extLst>
          </p:cNvPr>
          <p:cNvCxnSpPr/>
          <p:nvPr/>
        </p:nvCxnSpPr>
        <p:spPr>
          <a:xfrm>
            <a:off x="572765" y="538208"/>
            <a:ext cx="11031713" cy="0"/>
          </a:xfrm>
          <a:prstGeom prst="line">
            <a:avLst/>
          </a:prstGeom>
          <a:ln/>
        </p:spPr>
        <p:style>
          <a:lnRef idx="3">
            <a:schemeClr val="dk1"/>
          </a:lnRef>
          <a:fillRef idx="0">
            <a:schemeClr val="dk1"/>
          </a:fillRef>
          <a:effectRef idx="2">
            <a:schemeClr val="dk1"/>
          </a:effectRef>
          <a:fontRef idx="minor">
            <a:schemeClr val="tx1"/>
          </a:fontRef>
        </p:style>
      </p:cxnSp>
      <p:sp>
        <p:nvSpPr>
          <p:cNvPr id="15" name="ZoneTexte 14">
            <a:extLst>
              <a:ext uri="{FF2B5EF4-FFF2-40B4-BE49-F238E27FC236}">
                <a16:creationId xmlns:a16="http://schemas.microsoft.com/office/drawing/2014/main" id="{79134945-3FAE-576C-B62F-8ABD826964A4}"/>
              </a:ext>
            </a:extLst>
          </p:cNvPr>
          <p:cNvSpPr txBox="1"/>
          <p:nvPr/>
        </p:nvSpPr>
        <p:spPr>
          <a:xfrm>
            <a:off x="4323288" y="5114255"/>
            <a:ext cx="2078573"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fr-FR"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Medium"/>
              </a:rPr>
              <a:t>11 520 M€</a:t>
            </a:r>
          </a:p>
        </p:txBody>
      </p:sp>
      <p:cxnSp>
        <p:nvCxnSpPr>
          <p:cNvPr id="16" name="Connecteur droit 15">
            <a:extLst>
              <a:ext uri="{FF2B5EF4-FFF2-40B4-BE49-F238E27FC236}">
                <a16:creationId xmlns:a16="http://schemas.microsoft.com/office/drawing/2014/main" id="{DF6EB725-27A9-FE88-F11F-DF77FF2F32B2}"/>
              </a:ext>
            </a:extLst>
          </p:cNvPr>
          <p:cNvCxnSpPr>
            <a:cxnSpLocks/>
          </p:cNvCxnSpPr>
          <p:nvPr/>
        </p:nvCxnSpPr>
        <p:spPr>
          <a:xfrm>
            <a:off x="6999146" y="3298195"/>
            <a:ext cx="562402" cy="0"/>
          </a:xfrm>
          <a:prstGeom prst="line">
            <a:avLst/>
          </a:prstGeom>
          <a:noFill/>
          <a:ln w="25400" cap="flat">
            <a:solidFill>
              <a:schemeClr val="tx1">
                <a:lumMod val="50000"/>
                <a:lumOff val="50000"/>
              </a:schemeClr>
            </a:solidFill>
            <a:prstDash val="solid"/>
            <a:round/>
          </a:ln>
          <a:effectLst/>
          <a:sp3d/>
        </p:spPr>
        <p:style>
          <a:lnRef idx="0">
            <a:scrgbClr r="0" g="0" b="0"/>
          </a:lnRef>
          <a:fillRef idx="0">
            <a:scrgbClr r="0" g="0" b="0"/>
          </a:fillRef>
          <a:effectRef idx="0">
            <a:scrgbClr r="0" g="0" b="0"/>
          </a:effectRef>
          <a:fontRef idx="none"/>
        </p:style>
      </p:cxnSp>
      <p:sp>
        <p:nvSpPr>
          <p:cNvPr id="25" name="ZoneTexte 24">
            <a:extLst>
              <a:ext uri="{FF2B5EF4-FFF2-40B4-BE49-F238E27FC236}">
                <a16:creationId xmlns:a16="http://schemas.microsoft.com/office/drawing/2014/main" id="{B56AC0C1-E290-6EBA-9CBF-C8A5F4B071DA}"/>
              </a:ext>
            </a:extLst>
          </p:cNvPr>
          <p:cNvSpPr txBox="1"/>
          <p:nvPr/>
        </p:nvSpPr>
        <p:spPr>
          <a:xfrm>
            <a:off x="7561548" y="3082930"/>
            <a:ext cx="3011859" cy="2031325"/>
          </a:xfrm>
          <a:prstGeom prst="rect">
            <a:avLst/>
          </a:prstGeom>
          <a:noFill/>
        </p:spPr>
        <p:txBody>
          <a:bodyPr wrap="square" rtlCol="0">
            <a:spAutoFit/>
          </a:bodyPr>
          <a:lstStyle/>
          <a:p>
            <a:r>
              <a:rPr lang="fr-FR" sz="1400" b="1" dirty="0" err="1"/>
              <a:t>Other</a:t>
            </a:r>
            <a:r>
              <a:rPr lang="fr-FR" sz="1400" b="1" dirty="0"/>
              <a:t> : 1 383 M€</a:t>
            </a:r>
          </a:p>
          <a:p>
            <a:r>
              <a:rPr lang="fr-FR" sz="1400" b="1" dirty="0"/>
              <a:t>It </a:t>
            </a:r>
            <a:r>
              <a:rPr lang="fr-FR" sz="1400" b="1" dirty="0" err="1"/>
              <a:t>includes</a:t>
            </a:r>
            <a:r>
              <a:rPr lang="fr-FR" sz="1400" b="1" dirty="0"/>
              <a:t> :</a:t>
            </a:r>
          </a:p>
          <a:p>
            <a:r>
              <a:rPr lang="fr-FR" sz="1400" b="1" dirty="0"/>
              <a:t>- </a:t>
            </a:r>
            <a:r>
              <a:rPr lang="fr-FR" sz="1400" b="1" dirty="0" err="1"/>
              <a:t>School</a:t>
            </a:r>
            <a:r>
              <a:rPr lang="fr-FR" sz="1400" b="1" dirty="0"/>
              <a:t> Transportation : 193 M€</a:t>
            </a:r>
          </a:p>
          <a:p>
            <a:r>
              <a:rPr lang="en-US" sz="1400" b="1" dirty="0"/>
              <a:t>- Running charges and financial fees : 460 M€</a:t>
            </a:r>
          </a:p>
          <a:p>
            <a:r>
              <a:rPr lang="en-US" sz="1400" b="1" dirty="0"/>
              <a:t>- Social </a:t>
            </a:r>
            <a:r>
              <a:rPr lang="en-US" sz="1400" b="1" dirty="0" err="1"/>
              <a:t>Tarification</a:t>
            </a:r>
            <a:r>
              <a:rPr lang="en-US" sz="1400" b="1" dirty="0"/>
              <a:t> : 7,9 M€</a:t>
            </a:r>
          </a:p>
          <a:p>
            <a:r>
              <a:rPr lang="en-US" sz="1400" b="1" dirty="0"/>
              <a:t>- Other (Olympic Game, subsidiary, ticketing, </a:t>
            </a:r>
            <a:r>
              <a:rPr lang="en-US" sz="1400" b="1" dirty="0" err="1"/>
              <a:t>Veligo</a:t>
            </a:r>
            <a:r>
              <a:rPr lang="en-US" sz="1400" b="1" dirty="0"/>
              <a:t> etc.) : 447 M€</a:t>
            </a:r>
          </a:p>
          <a:p>
            <a:endParaRPr lang="fr-FR" sz="1400" b="1" dirty="0"/>
          </a:p>
        </p:txBody>
      </p:sp>
      <p:sp>
        <p:nvSpPr>
          <p:cNvPr id="28" name="Espace réservé du texte 4">
            <a:extLst>
              <a:ext uri="{FF2B5EF4-FFF2-40B4-BE49-F238E27FC236}">
                <a16:creationId xmlns:a16="http://schemas.microsoft.com/office/drawing/2014/main" id="{7C07D64C-0215-D923-8C44-9CBB1DF23564}"/>
              </a:ext>
            </a:extLst>
          </p:cNvPr>
          <p:cNvSpPr txBox="1">
            <a:spLocks/>
          </p:cNvSpPr>
          <p:nvPr/>
        </p:nvSpPr>
        <p:spPr>
          <a:xfrm>
            <a:off x="472530" y="1570616"/>
            <a:ext cx="10626394" cy="9089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latin typeface="Arial" pitchFamily="34" charset="0"/>
                <a:cs typeface="Arial" pitchFamily="34" charset="0"/>
              </a:rPr>
              <a:t>In 2024, Ile-de-France </a:t>
            </a:r>
            <a:r>
              <a:rPr lang="en-GB" sz="1600" dirty="0" err="1">
                <a:latin typeface="Arial" pitchFamily="34" charset="0"/>
                <a:cs typeface="Arial" pitchFamily="34" charset="0"/>
              </a:rPr>
              <a:t>Mobilités</a:t>
            </a:r>
            <a:r>
              <a:rPr lang="en-GB" sz="1600" dirty="0">
                <a:latin typeface="Arial" pitchFamily="34" charset="0"/>
                <a:cs typeface="Arial" pitchFamily="34" charset="0"/>
              </a:rPr>
              <a:t>’ actual operating expenditures are expecting to reach 11,5 bn€. </a:t>
            </a:r>
          </a:p>
        </p:txBody>
      </p:sp>
      <p:sp>
        <p:nvSpPr>
          <p:cNvPr id="29" name="Espace réservé du texte 5">
            <a:extLst>
              <a:ext uri="{FF2B5EF4-FFF2-40B4-BE49-F238E27FC236}">
                <a16:creationId xmlns:a16="http://schemas.microsoft.com/office/drawing/2014/main" id="{C542FC15-6662-6517-74B6-25AFB733D9BB}"/>
              </a:ext>
            </a:extLst>
          </p:cNvPr>
          <p:cNvSpPr>
            <a:spLocks noGrp="1"/>
          </p:cNvSpPr>
          <p:nvPr>
            <p:ph type="body" sz="quarter" idx="1"/>
          </p:nvPr>
        </p:nvSpPr>
        <p:spPr>
          <a:xfrm>
            <a:off x="572765" y="652844"/>
            <a:ext cx="7404287" cy="444401"/>
          </a:xfrm>
        </p:spPr>
        <p:txBody>
          <a:bodyPr>
            <a:normAutofit/>
          </a:bodyPr>
          <a:lstStyle/>
          <a:p>
            <a:r>
              <a:rPr lang="en-US" sz="2400" b="1" dirty="0">
                <a:latin typeface="Arial" panose="020B0604020202020204" pitchFamily="34" charset="0"/>
                <a:cs typeface="Arial" panose="020B0604020202020204" pitchFamily="34" charset="0"/>
              </a:rPr>
              <a:t>How it works: financing operations</a:t>
            </a:r>
          </a:p>
          <a:p>
            <a:endParaRPr lang="fr-FR" dirty="0"/>
          </a:p>
        </p:txBody>
      </p:sp>
      <p:sp>
        <p:nvSpPr>
          <p:cNvPr id="30" name="ZoneTexte 29">
            <a:extLst>
              <a:ext uri="{FF2B5EF4-FFF2-40B4-BE49-F238E27FC236}">
                <a16:creationId xmlns:a16="http://schemas.microsoft.com/office/drawing/2014/main" id="{D6B839D0-D016-D2A7-E08A-B0A577DE6ED1}"/>
              </a:ext>
            </a:extLst>
          </p:cNvPr>
          <p:cNvSpPr txBox="1"/>
          <p:nvPr/>
        </p:nvSpPr>
        <p:spPr>
          <a:xfrm>
            <a:off x="472530" y="1119021"/>
            <a:ext cx="4958375" cy="646331"/>
          </a:xfrm>
          <a:prstGeom prst="rect">
            <a:avLst/>
          </a:prstGeom>
          <a:noFill/>
        </p:spPr>
        <p:txBody>
          <a:bodyPr wrap="square" rtlCol="0">
            <a:spAutoFit/>
          </a:bodyPr>
          <a:lstStyle/>
          <a:p>
            <a:pPr algn="ctr"/>
            <a:r>
              <a:rPr lang="fr-FR" sz="1800" b="1" dirty="0">
                <a:latin typeface="Arial" panose="020B0604020202020204" pitchFamily="34" charset="0"/>
                <a:cs typeface="Arial" panose="020B0604020202020204" pitchFamily="34" charset="0"/>
              </a:rPr>
              <a:t>2024 - Operating section balances </a:t>
            </a:r>
            <a:r>
              <a:rPr lang="fr-FR" sz="1800" b="1" dirty="0" err="1">
                <a:latin typeface="Arial" panose="020B0604020202020204" pitchFamily="34" charset="0"/>
                <a:cs typeface="Arial" panose="020B0604020202020204" pitchFamily="34" charset="0"/>
              </a:rPr>
              <a:t>forecast</a:t>
            </a:r>
            <a:endParaRPr lang="fr-FR" sz="1800" b="1" dirty="0">
              <a:latin typeface="Arial" panose="020B0604020202020204" pitchFamily="34" charset="0"/>
              <a:cs typeface="Arial" panose="020B0604020202020204" pitchFamily="34" charset="0"/>
            </a:endParaRPr>
          </a:p>
          <a:p>
            <a:pPr algn="ctr"/>
            <a:endParaRPr lang="fr-FR" dirty="0"/>
          </a:p>
        </p:txBody>
      </p:sp>
      <mc:AlternateContent xmlns:mc="http://schemas.openxmlformats.org/markup-compatibility/2006" xmlns:cx1="http://schemas.microsoft.com/office/drawing/2015/9/8/chartex">
        <mc:Choice Requires="cx1">
          <p:graphicFrame>
            <p:nvGraphicFramePr>
              <p:cNvPr id="3" name="Graphique 2">
                <a:extLst>
                  <a:ext uri="{FF2B5EF4-FFF2-40B4-BE49-F238E27FC236}">
                    <a16:creationId xmlns:a16="http://schemas.microsoft.com/office/drawing/2014/main" id="{D25B54AD-8FED-31D9-37B0-DBAFB350872B}"/>
                  </a:ext>
                </a:extLst>
              </p:cNvPr>
              <p:cNvGraphicFramePr/>
              <p:nvPr>
                <p:extLst>
                  <p:ext uri="{D42A27DB-BD31-4B8C-83A1-F6EECF244321}">
                    <p14:modId xmlns:p14="http://schemas.microsoft.com/office/powerpoint/2010/main" val="2772778394"/>
                  </p:ext>
                </p:extLst>
              </p:nvPr>
            </p:nvGraphicFramePr>
            <p:xfrm>
              <a:off x="3531076" y="2157455"/>
              <a:ext cx="3662998" cy="2906713"/>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3" name="Graphique 2">
                <a:extLst>
                  <a:ext uri="{FF2B5EF4-FFF2-40B4-BE49-F238E27FC236}">
                    <a16:creationId xmlns:a16="http://schemas.microsoft.com/office/drawing/2014/main" id="{D25B54AD-8FED-31D9-37B0-DBAFB350872B}"/>
                  </a:ext>
                </a:extLst>
              </p:cNvPr>
              <p:cNvPicPr>
                <a:picLocks noGrp="1" noRot="1" noChangeAspect="1" noMove="1" noResize="1" noEditPoints="1" noAdjustHandles="1" noChangeArrowheads="1" noChangeShapeType="1"/>
              </p:cNvPicPr>
              <p:nvPr/>
            </p:nvPicPr>
            <p:blipFill>
              <a:blip r:embed="rId4"/>
              <a:stretch>
                <a:fillRect/>
              </a:stretch>
            </p:blipFill>
            <p:spPr>
              <a:xfrm>
                <a:off x="3531076" y="2157455"/>
                <a:ext cx="3662998" cy="2906713"/>
              </a:xfrm>
              <a:prstGeom prst="rect">
                <a:avLst/>
              </a:prstGeom>
            </p:spPr>
          </p:pic>
        </mc:Fallback>
      </mc:AlternateContent>
      <p:sp>
        <p:nvSpPr>
          <p:cNvPr id="6" name="ZoneTexte 5">
            <a:extLst>
              <a:ext uri="{FF2B5EF4-FFF2-40B4-BE49-F238E27FC236}">
                <a16:creationId xmlns:a16="http://schemas.microsoft.com/office/drawing/2014/main" id="{6903CB63-78AB-3B9D-E389-AFB082D403C1}"/>
              </a:ext>
            </a:extLst>
          </p:cNvPr>
          <p:cNvSpPr txBox="1"/>
          <p:nvPr/>
        </p:nvSpPr>
        <p:spPr>
          <a:xfrm>
            <a:off x="519218" y="2872147"/>
            <a:ext cx="2965424" cy="1384995"/>
          </a:xfrm>
          <a:prstGeom prst="rect">
            <a:avLst/>
          </a:prstGeom>
          <a:noFill/>
        </p:spPr>
        <p:txBody>
          <a:bodyPr wrap="square">
            <a:spAutoFit/>
          </a:bodyPr>
          <a:lstStyle/>
          <a:p>
            <a:r>
              <a:rPr lang="en-US" sz="1400" b="1" dirty="0"/>
              <a:t>Exploitation costs  </a:t>
            </a:r>
          </a:p>
          <a:p>
            <a:r>
              <a:rPr lang="en-US" sz="1400" b="1" dirty="0"/>
              <a:t>It includes :</a:t>
            </a:r>
          </a:p>
          <a:p>
            <a:r>
              <a:rPr lang="en-US" sz="1400" b="1" dirty="0"/>
              <a:t>- Contract with SNCF : 3 803 M€</a:t>
            </a:r>
          </a:p>
          <a:p>
            <a:r>
              <a:rPr lang="en-US" sz="1400" b="1" dirty="0"/>
              <a:t>- Contract with RATP : 5 138 M€</a:t>
            </a:r>
          </a:p>
          <a:p>
            <a:r>
              <a:rPr lang="en-US" sz="1400" b="1" dirty="0"/>
              <a:t>- Contract with CT3/DSP : 1160  M€</a:t>
            </a:r>
          </a:p>
          <a:p>
            <a:r>
              <a:rPr lang="en-US" sz="1400" b="1" dirty="0"/>
              <a:t>- SGP : 36 M€</a:t>
            </a:r>
          </a:p>
        </p:txBody>
      </p:sp>
      <p:cxnSp>
        <p:nvCxnSpPr>
          <p:cNvPr id="8" name="Connecteur droit 7">
            <a:extLst>
              <a:ext uri="{FF2B5EF4-FFF2-40B4-BE49-F238E27FC236}">
                <a16:creationId xmlns:a16="http://schemas.microsoft.com/office/drawing/2014/main" id="{27D3D652-BFA0-D538-060E-F3489CE3DBD8}"/>
              </a:ext>
            </a:extLst>
          </p:cNvPr>
          <p:cNvCxnSpPr>
            <a:cxnSpLocks/>
          </p:cNvCxnSpPr>
          <p:nvPr/>
        </p:nvCxnSpPr>
        <p:spPr>
          <a:xfrm>
            <a:off x="3056874" y="3082733"/>
            <a:ext cx="562402" cy="0"/>
          </a:xfrm>
          <a:prstGeom prst="line">
            <a:avLst/>
          </a:prstGeom>
          <a:noFill/>
          <a:ln w="25400" cap="flat">
            <a:solidFill>
              <a:schemeClr val="tx1">
                <a:lumMod val="50000"/>
                <a:lumOff val="50000"/>
              </a:schemeClr>
            </a:solidFill>
            <a:prstDash val="solid"/>
            <a:round/>
          </a:ln>
          <a:effectLst/>
          <a:sp3d/>
        </p:spPr>
        <p:style>
          <a:lnRef idx="0">
            <a:scrgbClr r="0" g="0" b="0"/>
          </a:lnRef>
          <a:fillRef idx="0">
            <a:scrgbClr r="0" g="0" b="0"/>
          </a:fillRef>
          <a:effectRef idx="0">
            <a:scrgbClr r="0" g="0" b="0"/>
          </a:effectRef>
          <a:fontRef idx="none"/>
        </p:style>
      </p:cxnSp>
      <p:sp>
        <p:nvSpPr>
          <p:cNvPr id="9" name="Espace réservé du texte 4">
            <a:extLst>
              <a:ext uri="{FF2B5EF4-FFF2-40B4-BE49-F238E27FC236}">
                <a16:creationId xmlns:a16="http://schemas.microsoft.com/office/drawing/2014/main" id="{FDEB4DF5-7B9F-E69B-2AE2-1BEAD7FA7468}"/>
              </a:ext>
            </a:extLst>
          </p:cNvPr>
          <p:cNvSpPr txBox="1">
            <a:spLocks/>
          </p:cNvSpPr>
          <p:nvPr/>
        </p:nvSpPr>
        <p:spPr>
          <a:xfrm>
            <a:off x="372682" y="5703245"/>
            <a:ext cx="10626394" cy="9089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dirty="0">
              <a:latin typeface="Arial" pitchFamily="34" charset="0"/>
              <a:cs typeface="Arial" pitchFamily="34" charset="0"/>
            </a:endParaRPr>
          </a:p>
        </p:txBody>
      </p:sp>
    </p:spTree>
    <p:extLst>
      <p:ext uri="{BB962C8B-B14F-4D97-AF65-F5344CB8AC3E}">
        <p14:creationId xmlns:p14="http://schemas.microsoft.com/office/powerpoint/2010/main" val="1194653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5AAE552-BD07-CD8E-EBF1-B185210853A4}"/>
              </a:ext>
            </a:extLst>
          </p:cNvPr>
          <p:cNvSpPr>
            <a:spLocks noGrp="1"/>
          </p:cNvSpPr>
          <p:nvPr>
            <p:ph type="title"/>
          </p:nvPr>
        </p:nvSpPr>
        <p:spPr>
          <a:xfrm>
            <a:off x="486590" y="417260"/>
            <a:ext cx="5996103" cy="289604"/>
          </a:xfrm>
        </p:spPr>
        <p:txBody>
          <a:bodyPr>
            <a:normAutofit fontScale="90000"/>
          </a:bodyPr>
          <a:lstStyle/>
          <a:p>
            <a:pPr marL="0" marR="0" lvl="0" indent="0" defTabSz="914400" rtl="0" eaLnBrk="1" fontAlgn="auto" latinLnBrk="0" hangingPunct="1">
              <a:lnSpc>
                <a:spcPct val="90000"/>
              </a:lnSpc>
              <a:spcBef>
                <a:spcPts val="1000"/>
              </a:spcBef>
              <a:spcAft>
                <a:spcPts val="0"/>
              </a:spcAft>
              <a:tabLst/>
              <a:defRPr/>
            </a:pPr>
            <a:r>
              <a:rPr kumimoji="0" lang="en-GB"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02. Our strong financial situation</a:t>
            </a:r>
            <a:br>
              <a:rPr kumimoji="0" lang="en-GB"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br>
            <a:endParaRPr lang="fr-FR" dirty="0"/>
          </a:p>
        </p:txBody>
      </p:sp>
      <p:sp>
        <p:nvSpPr>
          <p:cNvPr id="7" name="Espace réservé du texte 6">
            <a:extLst>
              <a:ext uri="{FF2B5EF4-FFF2-40B4-BE49-F238E27FC236}">
                <a16:creationId xmlns:a16="http://schemas.microsoft.com/office/drawing/2014/main" id="{9B780533-064F-6B7D-C469-42C52C2BCAAF}"/>
              </a:ext>
            </a:extLst>
          </p:cNvPr>
          <p:cNvSpPr>
            <a:spLocks noGrp="1"/>
          </p:cNvSpPr>
          <p:nvPr>
            <p:ph type="body" sz="quarter" idx="16"/>
          </p:nvPr>
        </p:nvSpPr>
        <p:spPr>
          <a:xfrm>
            <a:off x="1313576" y="6447254"/>
            <a:ext cx="4048999" cy="418208"/>
          </a:xfrm>
        </p:spPr>
        <p:txBody>
          <a:bodyPr>
            <a:normAutofit/>
          </a:bodyPr>
          <a:lstStyle/>
          <a:p>
            <a:r>
              <a:rPr lang="fr-FR" dirty="0" err="1"/>
              <a:t>Investor</a:t>
            </a:r>
            <a:r>
              <a:rPr lang="fr-FR" dirty="0"/>
              <a:t> </a:t>
            </a:r>
            <a:r>
              <a:rPr lang="fr-FR" dirty="0" err="1"/>
              <a:t>presentation</a:t>
            </a:r>
            <a:r>
              <a:rPr lang="fr-FR" dirty="0"/>
              <a:t> 2024  </a:t>
            </a:r>
          </a:p>
          <a:p>
            <a:endParaRPr lang="fr-FR" dirty="0"/>
          </a:p>
        </p:txBody>
      </p:sp>
      <p:cxnSp>
        <p:nvCxnSpPr>
          <p:cNvPr id="10" name="Connecteur droit 9">
            <a:extLst>
              <a:ext uri="{FF2B5EF4-FFF2-40B4-BE49-F238E27FC236}">
                <a16:creationId xmlns:a16="http://schemas.microsoft.com/office/drawing/2014/main" id="{16E1F30E-C10F-4C29-99F2-3B2FAF478889}"/>
              </a:ext>
            </a:extLst>
          </p:cNvPr>
          <p:cNvCxnSpPr/>
          <p:nvPr/>
        </p:nvCxnSpPr>
        <p:spPr>
          <a:xfrm>
            <a:off x="572765" y="538208"/>
            <a:ext cx="11031713" cy="0"/>
          </a:xfrm>
          <a:prstGeom prst="line">
            <a:avLst/>
          </a:prstGeom>
          <a:ln/>
        </p:spPr>
        <p:style>
          <a:lnRef idx="3">
            <a:schemeClr val="dk1"/>
          </a:lnRef>
          <a:fillRef idx="0">
            <a:schemeClr val="dk1"/>
          </a:fillRef>
          <a:effectRef idx="2">
            <a:schemeClr val="dk1"/>
          </a:effectRef>
          <a:fontRef idx="minor">
            <a:schemeClr val="tx1"/>
          </a:fontRef>
        </p:style>
      </p:cxnSp>
      <p:sp>
        <p:nvSpPr>
          <p:cNvPr id="28" name="Espace réservé du texte 4">
            <a:extLst>
              <a:ext uri="{FF2B5EF4-FFF2-40B4-BE49-F238E27FC236}">
                <a16:creationId xmlns:a16="http://schemas.microsoft.com/office/drawing/2014/main" id="{7C07D64C-0215-D923-8C44-9CBB1DF23564}"/>
              </a:ext>
            </a:extLst>
          </p:cNvPr>
          <p:cNvSpPr txBox="1">
            <a:spLocks/>
          </p:cNvSpPr>
          <p:nvPr/>
        </p:nvSpPr>
        <p:spPr>
          <a:xfrm>
            <a:off x="490344" y="2056830"/>
            <a:ext cx="4519884" cy="9089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latin typeface="Arial" pitchFamily="34" charset="0"/>
                <a:cs typeface="Arial" pitchFamily="34" charset="0"/>
              </a:rPr>
              <a:t>In 2024, Ile-de-France </a:t>
            </a:r>
            <a:r>
              <a:rPr lang="en-GB" sz="1800" dirty="0" err="1">
                <a:latin typeface="Arial" pitchFamily="34" charset="0"/>
                <a:cs typeface="Arial" pitchFamily="34" charset="0"/>
              </a:rPr>
              <a:t>Mobilités</a:t>
            </a:r>
            <a:r>
              <a:rPr lang="en-GB" sz="1800" dirty="0">
                <a:latin typeface="Arial" pitchFamily="34" charset="0"/>
                <a:cs typeface="Arial" pitchFamily="34" charset="0"/>
              </a:rPr>
              <a:t>’ actual investment expenditures are expecting to reach 4,5 bn€. </a:t>
            </a:r>
          </a:p>
        </p:txBody>
      </p:sp>
      <p:sp>
        <p:nvSpPr>
          <p:cNvPr id="29" name="Espace réservé du texte 5">
            <a:extLst>
              <a:ext uri="{FF2B5EF4-FFF2-40B4-BE49-F238E27FC236}">
                <a16:creationId xmlns:a16="http://schemas.microsoft.com/office/drawing/2014/main" id="{C542FC15-6662-6517-74B6-25AFB733D9BB}"/>
              </a:ext>
            </a:extLst>
          </p:cNvPr>
          <p:cNvSpPr>
            <a:spLocks noGrp="1"/>
          </p:cNvSpPr>
          <p:nvPr>
            <p:ph type="body" sz="quarter" idx="1"/>
          </p:nvPr>
        </p:nvSpPr>
        <p:spPr>
          <a:xfrm>
            <a:off x="572765" y="652844"/>
            <a:ext cx="7404287" cy="444401"/>
          </a:xfrm>
        </p:spPr>
        <p:txBody>
          <a:bodyPr>
            <a:normAutofit/>
          </a:bodyPr>
          <a:lstStyle/>
          <a:p>
            <a:r>
              <a:rPr lang="en-US" sz="2400" b="1" dirty="0">
                <a:latin typeface="Arial" panose="020B0604020202020204" pitchFamily="34" charset="0"/>
                <a:cs typeface="Arial" panose="020B0604020202020204" pitchFamily="34" charset="0"/>
              </a:rPr>
              <a:t>How it works: financing operations</a:t>
            </a:r>
          </a:p>
          <a:p>
            <a:endParaRPr lang="fr-FR" dirty="0"/>
          </a:p>
        </p:txBody>
      </p:sp>
      <p:sp>
        <p:nvSpPr>
          <p:cNvPr id="30" name="ZoneTexte 29">
            <a:extLst>
              <a:ext uri="{FF2B5EF4-FFF2-40B4-BE49-F238E27FC236}">
                <a16:creationId xmlns:a16="http://schemas.microsoft.com/office/drawing/2014/main" id="{D6B839D0-D016-D2A7-E08A-B0A577DE6ED1}"/>
              </a:ext>
            </a:extLst>
          </p:cNvPr>
          <p:cNvSpPr txBox="1"/>
          <p:nvPr/>
        </p:nvSpPr>
        <p:spPr>
          <a:xfrm>
            <a:off x="572765" y="1127707"/>
            <a:ext cx="4958375" cy="646331"/>
          </a:xfrm>
          <a:prstGeom prst="rect">
            <a:avLst/>
          </a:prstGeom>
          <a:noFill/>
        </p:spPr>
        <p:txBody>
          <a:bodyPr wrap="square" rtlCol="0">
            <a:spAutoFit/>
          </a:bodyPr>
          <a:lstStyle/>
          <a:p>
            <a:pPr algn="ctr"/>
            <a:r>
              <a:rPr lang="fr-FR" sz="1800" b="1" dirty="0">
                <a:latin typeface="Arial" panose="020B0604020202020204" pitchFamily="34" charset="0"/>
                <a:cs typeface="Arial" panose="020B0604020202020204" pitchFamily="34" charset="0"/>
              </a:rPr>
              <a:t>2024 - Investment section balances </a:t>
            </a:r>
            <a:r>
              <a:rPr lang="fr-FR" sz="1800" b="1" dirty="0" err="1">
                <a:latin typeface="Arial" panose="020B0604020202020204" pitchFamily="34" charset="0"/>
                <a:cs typeface="Arial" panose="020B0604020202020204" pitchFamily="34" charset="0"/>
              </a:rPr>
              <a:t>forecast</a:t>
            </a:r>
            <a:endParaRPr lang="fr-FR" sz="1800" b="1" dirty="0">
              <a:latin typeface="Arial" panose="020B0604020202020204" pitchFamily="34" charset="0"/>
              <a:cs typeface="Arial" panose="020B0604020202020204" pitchFamily="34" charset="0"/>
            </a:endParaRPr>
          </a:p>
          <a:p>
            <a:pPr algn="ctr"/>
            <a:endParaRPr lang="fr-FR" dirty="0"/>
          </a:p>
        </p:txBody>
      </p:sp>
      <p:sp>
        <p:nvSpPr>
          <p:cNvPr id="2" name="Espace réservé du texte 4">
            <a:extLst>
              <a:ext uri="{FF2B5EF4-FFF2-40B4-BE49-F238E27FC236}">
                <a16:creationId xmlns:a16="http://schemas.microsoft.com/office/drawing/2014/main" id="{E77F134C-3648-8540-510B-3224738D6796}"/>
              </a:ext>
            </a:extLst>
          </p:cNvPr>
          <p:cNvSpPr txBox="1">
            <a:spLocks/>
          </p:cNvSpPr>
          <p:nvPr/>
        </p:nvSpPr>
        <p:spPr>
          <a:xfrm>
            <a:off x="523806" y="3450674"/>
            <a:ext cx="4563074" cy="1352028"/>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900" dirty="0">
                <a:latin typeface="Arial" pitchFamily="34" charset="0"/>
                <a:cs typeface="Arial" pitchFamily="34" charset="0"/>
              </a:rPr>
              <a:t>These expenses are financed by : </a:t>
            </a:r>
          </a:p>
          <a:p>
            <a:pPr marL="0" indent="0">
              <a:buNone/>
            </a:pPr>
            <a:r>
              <a:rPr lang="en-GB" sz="1700" dirty="0">
                <a:latin typeface="Arial" pitchFamily="34" charset="0"/>
                <a:cs typeface="Arial" pitchFamily="34" charset="0"/>
              </a:rPr>
              <a:t>- Up to 53% with borrowings : 2,4 bn€ of debt to be raised in 2024</a:t>
            </a:r>
            <a:endParaRPr lang="en-GB" sz="1700" b="1" dirty="0">
              <a:latin typeface="Arial" pitchFamily="34" charset="0"/>
              <a:cs typeface="Arial" pitchFamily="34" charset="0"/>
            </a:endParaRPr>
          </a:p>
          <a:p>
            <a:pPr marL="0" indent="0">
              <a:buNone/>
            </a:pPr>
            <a:r>
              <a:rPr lang="en-GB" sz="1700" dirty="0">
                <a:latin typeface="Arial" pitchFamily="34" charset="0"/>
                <a:cs typeface="Arial" pitchFamily="34" charset="0"/>
              </a:rPr>
              <a:t>- Up to 47% with own resources (gross saving, subsidies, parking fines)  </a:t>
            </a:r>
          </a:p>
          <a:p>
            <a:endParaRPr lang="fr-FR" sz="2000" dirty="0"/>
          </a:p>
        </p:txBody>
      </p:sp>
      <p:grpSp>
        <p:nvGrpSpPr>
          <p:cNvPr id="4" name="Groupe 3">
            <a:extLst>
              <a:ext uri="{FF2B5EF4-FFF2-40B4-BE49-F238E27FC236}">
                <a16:creationId xmlns:a16="http://schemas.microsoft.com/office/drawing/2014/main" id="{2EC5F903-FBE7-215B-A672-54C1586068F4}"/>
              </a:ext>
            </a:extLst>
          </p:cNvPr>
          <p:cNvGrpSpPr/>
          <p:nvPr/>
        </p:nvGrpSpPr>
        <p:grpSpPr>
          <a:xfrm>
            <a:off x="4773259" y="1211278"/>
            <a:ext cx="6492138" cy="4604591"/>
            <a:chOff x="4662015" y="3073195"/>
            <a:chExt cx="11894792" cy="8842206"/>
          </a:xfrm>
        </p:grpSpPr>
        <p:graphicFrame>
          <p:nvGraphicFramePr>
            <p:cNvPr id="11" name="Graphique 10">
              <a:extLst>
                <a:ext uri="{FF2B5EF4-FFF2-40B4-BE49-F238E27FC236}">
                  <a16:creationId xmlns:a16="http://schemas.microsoft.com/office/drawing/2014/main" id="{F69E0718-C4FA-D7B7-27CD-676351EE26D2}"/>
                </a:ext>
              </a:extLst>
            </p:cNvPr>
            <p:cNvGraphicFramePr>
              <a:graphicFrameLocks/>
            </p:cNvGraphicFramePr>
            <p:nvPr>
              <p:extLst>
                <p:ext uri="{D42A27DB-BD31-4B8C-83A1-F6EECF244321}">
                  <p14:modId xmlns:p14="http://schemas.microsoft.com/office/powerpoint/2010/main" val="4266278657"/>
                </p:ext>
              </p:extLst>
            </p:nvPr>
          </p:nvGraphicFramePr>
          <p:xfrm>
            <a:off x="7859847" y="4433269"/>
            <a:ext cx="8696960" cy="6042739"/>
          </p:xfrm>
          <a:graphic>
            <a:graphicData uri="http://schemas.openxmlformats.org/drawingml/2006/chart">
              <c:chart xmlns:c="http://schemas.openxmlformats.org/drawingml/2006/chart" xmlns:r="http://schemas.openxmlformats.org/officeDocument/2006/relationships" r:id="rId3"/>
            </a:graphicData>
          </a:graphic>
        </p:graphicFrame>
        <p:sp>
          <p:nvSpPr>
            <p:cNvPr id="12" name="ZoneTexte 11">
              <a:extLst>
                <a:ext uri="{FF2B5EF4-FFF2-40B4-BE49-F238E27FC236}">
                  <a16:creationId xmlns:a16="http://schemas.microsoft.com/office/drawing/2014/main" id="{8C857719-FD0E-E547-6160-DC3BC0F68E8F}"/>
                </a:ext>
              </a:extLst>
            </p:cNvPr>
            <p:cNvSpPr txBox="1"/>
            <p:nvPr/>
          </p:nvSpPr>
          <p:spPr>
            <a:xfrm>
              <a:off x="14037129" y="3462323"/>
              <a:ext cx="2519678" cy="14381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Medium"/>
                </a:rPr>
                <a:t>Rail Rolling Stock</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Medium"/>
                </a:rPr>
                <a:t>1 678 M€</a:t>
              </a:r>
            </a:p>
          </p:txBody>
        </p:sp>
        <p:sp>
          <p:nvSpPr>
            <p:cNvPr id="13" name="ZoneTexte 12">
              <a:extLst>
                <a:ext uri="{FF2B5EF4-FFF2-40B4-BE49-F238E27FC236}">
                  <a16:creationId xmlns:a16="http://schemas.microsoft.com/office/drawing/2014/main" id="{F4AE4B49-8A13-3B2B-CE0A-610734056C82}"/>
                </a:ext>
              </a:extLst>
            </p:cNvPr>
            <p:cNvSpPr txBox="1"/>
            <p:nvPr/>
          </p:nvSpPr>
          <p:spPr>
            <a:xfrm>
              <a:off x="13951166" y="9509868"/>
              <a:ext cx="2519678" cy="14381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fr-FR" sz="1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Helvetica Neue Medium"/>
                </a:rPr>
                <a:t>Quality</a:t>
              </a:r>
              <a:r>
                <a:rPr kumimoji="0" lang="fr-FR"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Medium"/>
                </a:rPr>
                <a:t> of service</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Medium"/>
                </a:rPr>
                <a:t>450 M€</a:t>
              </a:r>
            </a:p>
          </p:txBody>
        </p:sp>
        <p:sp>
          <p:nvSpPr>
            <p:cNvPr id="14" name="ZoneTexte 13">
              <a:extLst>
                <a:ext uri="{FF2B5EF4-FFF2-40B4-BE49-F238E27FC236}">
                  <a16:creationId xmlns:a16="http://schemas.microsoft.com/office/drawing/2014/main" id="{63364132-4997-27D3-CA10-318D7336CAD5}"/>
                </a:ext>
              </a:extLst>
            </p:cNvPr>
            <p:cNvSpPr txBox="1"/>
            <p:nvPr/>
          </p:nvSpPr>
          <p:spPr>
            <a:xfrm>
              <a:off x="9102806" y="10890960"/>
              <a:ext cx="3412073" cy="1024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Medium"/>
                </a:rPr>
                <a:t>Surface Rolling Stock</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Medium"/>
                </a:rPr>
                <a:t>430 M€</a:t>
              </a:r>
            </a:p>
          </p:txBody>
        </p:sp>
        <p:sp>
          <p:nvSpPr>
            <p:cNvPr id="17" name="ZoneTexte 16">
              <a:extLst>
                <a:ext uri="{FF2B5EF4-FFF2-40B4-BE49-F238E27FC236}">
                  <a16:creationId xmlns:a16="http://schemas.microsoft.com/office/drawing/2014/main" id="{5D902443-6ED2-EC6D-2E6A-12D2AB3C75AF}"/>
                </a:ext>
              </a:extLst>
            </p:cNvPr>
            <p:cNvSpPr txBox="1"/>
            <p:nvPr/>
          </p:nvSpPr>
          <p:spPr>
            <a:xfrm>
              <a:off x="5852420" y="9928864"/>
              <a:ext cx="4566913" cy="1024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fr-FR" sz="1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Helvetica Neue Medium"/>
                </a:rPr>
                <a:t>Pay</a:t>
              </a:r>
              <a:r>
                <a:rPr kumimoji="0" lang="fr-FR"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Medium"/>
                </a:rPr>
                <a:t> back of </a:t>
              </a:r>
              <a:r>
                <a:rPr kumimoji="0" lang="fr-FR" sz="1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Helvetica Neue Medium"/>
                </a:rPr>
                <a:t>debt</a:t>
              </a:r>
              <a:endParaRPr kumimoji="0" lang="fr-FR"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Medium"/>
              </a:endParaRP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Medium"/>
                </a:rPr>
                <a:t>306 M€</a:t>
              </a:r>
            </a:p>
          </p:txBody>
        </p:sp>
        <p:sp>
          <p:nvSpPr>
            <p:cNvPr id="18" name="ZoneTexte 17">
              <a:extLst>
                <a:ext uri="{FF2B5EF4-FFF2-40B4-BE49-F238E27FC236}">
                  <a16:creationId xmlns:a16="http://schemas.microsoft.com/office/drawing/2014/main" id="{BF0EA963-1151-6F66-DB57-A4A159EB4DF5}"/>
                </a:ext>
              </a:extLst>
            </p:cNvPr>
            <p:cNvSpPr txBox="1"/>
            <p:nvPr/>
          </p:nvSpPr>
          <p:spPr>
            <a:xfrm>
              <a:off x="5794356" y="8812746"/>
              <a:ext cx="3046360" cy="1024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Medium"/>
                </a:rPr>
                <a:t>Infrastructures</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Medium"/>
                </a:rPr>
                <a:t>223 M€</a:t>
              </a:r>
            </a:p>
          </p:txBody>
        </p:sp>
        <p:sp>
          <p:nvSpPr>
            <p:cNvPr id="19" name="ZoneTexte 18">
              <a:extLst>
                <a:ext uri="{FF2B5EF4-FFF2-40B4-BE49-F238E27FC236}">
                  <a16:creationId xmlns:a16="http://schemas.microsoft.com/office/drawing/2014/main" id="{0EE4B52C-41F6-D975-E792-09310E6A32DE}"/>
                </a:ext>
              </a:extLst>
            </p:cNvPr>
            <p:cNvSpPr txBox="1"/>
            <p:nvPr/>
          </p:nvSpPr>
          <p:spPr>
            <a:xfrm>
              <a:off x="5529263" y="6632930"/>
              <a:ext cx="2865118" cy="1024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fr-FR" sz="1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Helvetica Neue Medium"/>
                </a:rPr>
                <a:t>Multiproject</a:t>
              </a:r>
              <a:r>
                <a:rPr kumimoji="0" lang="fr-FR"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Medium"/>
                </a:rPr>
                <a:t> SNCF</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Medium"/>
                </a:rPr>
                <a:t>185 M€</a:t>
              </a:r>
            </a:p>
          </p:txBody>
        </p:sp>
        <p:sp>
          <p:nvSpPr>
            <p:cNvPr id="20" name="ZoneTexte 19">
              <a:extLst>
                <a:ext uri="{FF2B5EF4-FFF2-40B4-BE49-F238E27FC236}">
                  <a16:creationId xmlns:a16="http://schemas.microsoft.com/office/drawing/2014/main" id="{E32607E3-ECD6-C3D9-1557-360C6033C329}"/>
                </a:ext>
              </a:extLst>
            </p:cNvPr>
            <p:cNvSpPr txBox="1"/>
            <p:nvPr/>
          </p:nvSpPr>
          <p:spPr>
            <a:xfrm>
              <a:off x="6085947" y="5168297"/>
              <a:ext cx="2118360" cy="1024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Medium"/>
                </a:rPr>
                <a:t> SNCF </a:t>
              </a:r>
              <a:r>
                <a:rPr kumimoji="0" lang="fr-FR" sz="1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Helvetica Neue Medium"/>
                </a:rPr>
                <a:t>depot</a:t>
              </a:r>
              <a:endParaRPr kumimoji="0" lang="fr-FR"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Medium"/>
              </a:endParaRP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Medium"/>
                </a:rPr>
                <a:t>162 M€</a:t>
              </a:r>
            </a:p>
          </p:txBody>
        </p:sp>
        <p:sp>
          <p:nvSpPr>
            <p:cNvPr id="21" name="ZoneTexte 20">
              <a:extLst>
                <a:ext uri="{FF2B5EF4-FFF2-40B4-BE49-F238E27FC236}">
                  <a16:creationId xmlns:a16="http://schemas.microsoft.com/office/drawing/2014/main" id="{5E661E58-232F-B9E5-4F5D-8E851533F3F6}"/>
                </a:ext>
              </a:extLst>
            </p:cNvPr>
            <p:cNvSpPr txBox="1"/>
            <p:nvPr/>
          </p:nvSpPr>
          <p:spPr>
            <a:xfrm>
              <a:off x="4662015" y="7722838"/>
              <a:ext cx="4935195" cy="1024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Medium"/>
                </a:rPr>
                <a:t>Bus </a:t>
              </a:r>
              <a:r>
                <a:rPr kumimoji="0" lang="fr-FR" sz="1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Helvetica Neue Medium"/>
                </a:rPr>
                <a:t>depot</a:t>
              </a:r>
              <a:endParaRPr kumimoji="0" lang="fr-FR"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Medium"/>
              </a:endParaRP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Medium"/>
                </a:rPr>
                <a:t>214 M€</a:t>
              </a:r>
            </a:p>
          </p:txBody>
        </p:sp>
        <p:sp>
          <p:nvSpPr>
            <p:cNvPr id="22" name="ZoneTexte 21">
              <a:extLst>
                <a:ext uri="{FF2B5EF4-FFF2-40B4-BE49-F238E27FC236}">
                  <a16:creationId xmlns:a16="http://schemas.microsoft.com/office/drawing/2014/main" id="{327CB3D4-0F41-7DAC-E57C-859747741357}"/>
                </a:ext>
              </a:extLst>
            </p:cNvPr>
            <p:cNvSpPr txBox="1"/>
            <p:nvPr/>
          </p:nvSpPr>
          <p:spPr>
            <a:xfrm>
              <a:off x="8289165" y="3073195"/>
              <a:ext cx="2519678" cy="1024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fr-FR" sz="1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Helvetica Neue Medium"/>
                </a:rPr>
                <a:t>Other</a:t>
              </a:r>
              <a:endParaRPr kumimoji="0" lang="fr-FR"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Medium"/>
              </a:endParaRP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Medium"/>
                </a:rPr>
                <a:t>854 M€</a:t>
              </a:r>
            </a:p>
          </p:txBody>
        </p:sp>
        <p:cxnSp>
          <p:nvCxnSpPr>
            <p:cNvPr id="24" name="Connecteur droit 23">
              <a:extLst>
                <a:ext uri="{FF2B5EF4-FFF2-40B4-BE49-F238E27FC236}">
                  <a16:creationId xmlns:a16="http://schemas.microsoft.com/office/drawing/2014/main" id="{E609465B-8847-1AE3-D2F1-2947C8B9306C}"/>
                </a:ext>
              </a:extLst>
            </p:cNvPr>
            <p:cNvCxnSpPr>
              <a:cxnSpLocks/>
            </p:cNvCxnSpPr>
            <p:nvPr/>
          </p:nvCxnSpPr>
          <p:spPr>
            <a:xfrm>
              <a:off x="8088800" y="6027893"/>
              <a:ext cx="1402784" cy="631539"/>
            </a:xfrm>
            <a:prstGeom prst="line">
              <a:avLst/>
            </a:prstGeom>
            <a:noFill/>
            <a:ln w="25400" cap="flat">
              <a:solidFill>
                <a:schemeClr val="tx1">
                  <a:lumMod val="50000"/>
                  <a:lumOff val="50000"/>
                </a:schemeClr>
              </a:solidFill>
              <a:prstDash val="solid"/>
              <a:round/>
            </a:ln>
            <a:effectLst/>
            <a:sp3d/>
          </p:spPr>
          <p:style>
            <a:lnRef idx="0">
              <a:scrgbClr r="0" g="0" b="0"/>
            </a:lnRef>
            <a:fillRef idx="0">
              <a:scrgbClr r="0" g="0" b="0"/>
            </a:fillRef>
            <a:effectRef idx="0">
              <a:scrgbClr r="0" g="0" b="0"/>
            </a:effectRef>
            <a:fontRef idx="none"/>
          </p:style>
        </p:cxnSp>
        <p:cxnSp>
          <p:nvCxnSpPr>
            <p:cNvPr id="26" name="Connecteur droit 25">
              <a:extLst>
                <a:ext uri="{FF2B5EF4-FFF2-40B4-BE49-F238E27FC236}">
                  <a16:creationId xmlns:a16="http://schemas.microsoft.com/office/drawing/2014/main" id="{C5990EC4-649B-09A2-90F4-D09B7954AEC6}"/>
                </a:ext>
              </a:extLst>
            </p:cNvPr>
            <p:cNvCxnSpPr>
              <a:cxnSpLocks/>
            </p:cNvCxnSpPr>
            <p:nvPr/>
          </p:nvCxnSpPr>
          <p:spPr>
            <a:xfrm>
              <a:off x="8424028" y="7281656"/>
              <a:ext cx="919896" cy="98279"/>
            </a:xfrm>
            <a:prstGeom prst="line">
              <a:avLst/>
            </a:prstGeom>
            <a:noFill/>
            <a:ln w="25400" cap="flat">
              <a:solidFill>
                <a:schemeClr val="tx1">
                  <a:lumMod val="50000"/>
                  <a:lumOff val="50000"/>
                </a:schemeClr>
              </a:solidFill>
              <a:prstDash val="solid"/>
              <a:round/>
            </a:ln>
            <a:effectLst/>
            <a:sp3d/>
          </p:spPr>
          <p:style>
            <a:lnRef idx="0">
              <a:scrgbClr r="0" g="0" b="0"/>
            </a:lnRef>
            <a:fillRef idx="0">
              <a:scrgbClr r="0" g="0" b="0"/>
            </a:fillRef>
            <a:effectRef idx="0">
              <a:scrgbClr r="0" g="0" b="0"/>
            </a:effectRef>
            <a:fontRef idx="none"/>
          </p:style>
        </p:cxnSp>
        <p:cxnSp>
          <p:nvCxnSpPr>
            <p:cNvPr id="27" name="Connecteur droit 26">
              <a:extLst>
                <a:ext uri="{FF2B5EF4-FFF2-40B4-BE49-F238E27FC236}">
                  <a16:creationId xmlns:a16="http://schemas.microsoft.com/office/drawing/2014/main" id="{387A9EC0-6E4A-E803-DAE7-8B585BAFF606}"/>
                </a:ext>
              </a:extLst>
            </p:cNvPr>
            <p:cNvCxnSpPr>
              <a:cxnSpLocks/>
            </p:cNvCxnSpPr>
            <p:nvPr/>
          </p:nvCxnSpPr>
          <p:spPr>
            <a:xfrm>
              <a:off x="10339987" y="4146713"/>
              <a:ext cx="661800" cy="675443"/>
            </a:xfrm>
            <a:prstGeom prst="line">
              <a:avLst/>
            </a:prstGeom>
            <a:noFill/>
            <a:ln w="25400" cap="flat">
              <a:solidFill>
                <a:schemeClr val="tx1">
                  <a:lumMod val="50000"/>
                  <a:lumOff val="50000"/>
                </a:schemeClr>
              </a:solidFill>
              <a:prstDash val="solid"/>
              <a:round/>
            </a:ln>
            <a:effectLst/>
            <a:sp3d/>
          </p:spPr>
          <p:style>
            <a:lnRef idx="0">
              <a:scrgbClr r="0" g="0" b="0"/>
            </a:lnRef>
            <a:fillRef idx="0">
              <a:scrgbClr r="0" g="0" b="0"/>
            </a:fillRef>
            <a:effectRef idx="0">
              <a:scrgbClr r="0" g="0" b="0"/>
            </a:effectRef>
            <a:fontRef idx="none"/>
          </p:style>
        </p:cxnSp>
      </p:grpSp>
      <p:cxnSp>
        <p:nvCxnSpPr>
          <p:cNvPr id="40" name="Connecteur droit 39">
            <a:extLst>
              <a:ext uri="{FF2B5EF4-FFF2-40B4-BE49-F238E27FC236}">
                <a16:creationId xmlns:a16="http://schemas.microsoft.com/office/drawing/2014/main" id="{69B02A7D-919B-7E0E-3E3F-F906008B1A0A}"/>
              </a:ext>
            </a:extLst>
          </p:cNvPr>
          <p:cNvCxnSpPr>
            <a:cxnSpLocks/>
          </p:cNvCxnSpPr>
          <p:nvPr/>
        </p:nvCxnSpPr>
        <p:spPr>
          <a:xfrm flipV="1">
            <a:off x="6861715" y="3894049"/>
            <a:ext cx="455463" cy="49950"/>
          </a:xfrm>
          <a:prstGeom prst="line">
            <a:avLst/>
          </a:prstGeom>
          <a:noFill/>
          <a:ln w="25400" cap="flat">
            <a:solidFill>
              <a:schemeClr val="tx1">
                <a:lumMod val="50000"/>
                <a:lumOff val="50000"/>
              </a:schemeClr>
            </a:solidFill>
            <a:prstDash val="solid"/>
            <a:round/>
          </a:ln>
          <a:effectLst/>
          <a:sp3d/>
        </p:spPr>
        <p:style>
          <a:lnRef idx="0">
            <a:scrgbClr r="0" g="0" b="0"/>
          </a:lnRef>
          <a:fillRef idx="0">
            <a:scrgbClr r="0" g="0" b="0"/>
          </a:fillRef>
          <a:effectRef idx="0">
            <a:scrgbClr r="0" g="0" b="0"/>
          </a:effectRef>
          <a:fontRef idx="none"/>
        </p:style>
      </p:cxnSp>
      <p:cxnSp>
        <p:nvCxnSpPr>
          <p:cNvPr id="3" name="Connecteur droit 2">
            <a:extLst>
              <a:ext uri="{FF2B5EF4-FFF2-40B4-BE49-F238E27FC236}">
                <a16:creationId xmlns:a16="http://schemas.microsoft.com/office/drawing/2014/main" id="{9F9C7E87-1DA5-CD30-4814-DD68F01EFCDE}"/>
              </a:ext>
            </a:extLst>
          </p:cNvPr>
          <p:cNvCxnSpPr>
            <a:cxnSpLocks/>
          </p:cNvCxnSpPr>
          <p:nvPr/>
        </p:nvCxnSpPr>
        <p:spPr>
          <a:xfrm flipV="1">
            <a:off x="7466872" y="4735949"/>
            <a:ext cx="446541" cy="201696"/>
          </a:xfrm>
          <a:prstGeom prst="line">
            <a:avLst/>
          </a:prstGeom>
          <a:noFill/>
          <a:ln w="25400" cap="flat">
            <a:solidFill>
              <a:schemeClr val="tx1">
                <a:lumMod val="50000"/>
                <a:lumOff val="50000"/>
              </a:schemeClr>
            </a:solidFill>
            <a:prstDash val="solid"/>
            <a:round/>
          </a:ln>
          <a:effectLst/>
          <a:sp3d/>
        </p:spPr>
        <p:style>
          <a:lnRef idx="0">
            <a:scrgbClr r="0" g="0" b="0"/>
          </a:lnRef>
          <a:fillRef idx="0">
            <a:scrgbClr r="0" g="0" b="0"/>
          </a:fillRef>
          <a:effectRef idx="0">
            <a:scrgbClr r="0" g="0" b="0"/>
          </a:effectRef>
          <a:fontRef idx="none"/>
        </p:style>
      </p:cxnSp>
      <p:cxnSp>
        <p:nvCxnSpPr>
          <p:cNvPr id="6" name="Connecteur droit 5">
            <a:extLst>
              <a:ext uri="{FF2B5EF4-FFF2-40B4-BE49-F238E27FC236}">
                <a16:creationId xmlns:a16="http://schemas.microsoft.com/office/drawing/2014/main" id="{C2174359-1B1B-1C92-CFDA-FF317E1AE2BA}"/>
              </a:ext>
            </a:extLst>
          </p:cNvPr>
          <p:cNvCxnSpPr>
            <a:cxnSpLocks/>
          </p:cNvCxnSpPr>
          <p:nvPr/>
        </p:nvCxnSpPr>
        <p:spPr>
          <a:xfrm flipV="1">
            <a:off x="7100898" y="4282044"/>
            <a:ext cx="455463" cy="49950"/>
          </a:xfrm>
          <a:prstGeom prst="line">
            <a:avLst/>
          </a:prstGeom>
          <a:noFill/>
          <a:ln w="25400" cap="flat">
            <a:solidFill>
              <a:schemeClr val="tx1">
                <a:lumMod val="50000"/>
                <a:lumOff val="50000"/>
              </a:schemeClr>
            </a:solidFill>
            <a:prstDash val="solid"/>
            <a:round/>
          </a:ln>
          <a:effectLst/>
          <a:sp3d/>
        </p:spPr>
        <p:style>
          <a:lnRef idx="0">
            <a:scrgbClr r="0" g="0" b="0"/>
          </a:lnRef>
          <a:fillRef idx="0">
            <a:scrgbClr r="0" g="0" b="0"/>
          </a:fillRef>
          <a:effectRef idx="0">
            <a:scrgbClr r="0" g="0" b="0"/>
          </a:effectRef>
          <a:fontRef idx="none"/>
        </p:style>
      </p:cxnSp>
      <p:cxnSp>
        <p:nvCxnSpPr>
          <p:cNvPr id="8" name="Connecteur droit 7">
            <a:extLst>
              <a:ext uri="{FF2B5EF4-FFF2-40B4-BE49-F238E27FC236}">
                <a16:creationId xmlns:a16="http://schemas.microsoft.com/office/drawing/2014/main" id="{EAA594C1-5708-9A60-E18E-9ECA9916A3EF}"/>
              </a:ext>
            </a:extLst>
          </p:cNvPr>
          <p:cNvCxnSpPr>
            <a:cxnSpLocks/>
          </p:cNvCxnSpPr>
          <p:nvPr/>
        </p:nvCxnSpPr>
        <p:spPr>
          <a:xfrm flipH="1">
            <a:off x="8429297" y="5009641"/>
            <a:ext cx="161803" cy="205886"/>
          </a:xfrm>
          <a:prstGeom prst="line">
            <a:avLst/>
          </a:prstGeom>
          <a:noFill/>
          <a:ln w="25400" cap="flat">
            <a:solidFill>
              <a:schemeClr val="tx1">
                <a:lumMod val="50000"/>
                <a:lumOff val="50000"/>
              </a:schemeClr>
            </a:solidFill>
            <a:prstDash val="solid"/>
            <a:round/>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926517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D01A94A-394E-ADD8-C8EA-F45DC773F0C0}"/>
              </a:ext>
            </a:extLst>
          </p:cNvPr>
          <p:cNvSpPr>
            <a:spLocks noGrp="1"/>
          </p:cNvSpPr>
          <p:nvPr>
            <p:ph type="body" sz="quarter" idx="1"/>
          </p:nvPr>
        </p:nvSpPr>
        <p:spPr>
          <a:xfrm>
            <a:off x="572765" y="627500"/>
            <a:ext cx="10463830" cy="579208"/>
          </a:xfrm>
        </p:spPr>
        <p:txBody>
          <a:bodyPr>
            <a:normAutofit/>
          </a:bodyPr>
          <a:lstStyle/>
          <a:p>
            <a:r>
              <a:rPr lang="en-GB" sz="2400" b="1" dirty="0">
                <a:latin typeface="Arial" panose="020B0604020202020204" pitchFamily="34" charset="0"/>
                <a:cs typeface="Arial" panose="020B0604020202020204" pitchFamily="34" charset="0"/>
              </a:rPr>
              <a:t>Evolution of Ile-de-France </a:t>
            </a:r>
            <a:r>
              <a:rPr lang="en-GB" sz="2400" b="1" dirty="0" err="1">
                <a:latin typeface="Arial" panose="020B0604020202020204" pitchFamily="34" charset="0"/>
                <a:cs typeface="Arial" panose="020B0604020202020204" pitchFamily="34" charset="0"/>
              </a:rPr>
              <a:t>Mobilités</a:t>
            </a:r>
            <a:r>
              <a:rPr lang="en-GB" sz="2400" b="1" dirty="0">
                <a:latin typeface="Arial" panose="020B0604020202020204" pitchFamily="34" charset="0"/>
                <a:cs typeface="Arial" panose="020B0604020202020204" pitchFamily="34" charset="0"/>
              </a:rPr>
              <a:t>’ outstanding debt volumes </a:t>
            </a:r>
          </a:p>
          <a:p>
            <a:endParaRPr lang="fr-FR" sz="2400" dirty="0"/>
          </a:p>
        </p:txBody>
      </p:sp>
      <p:sp>
        <p:nvSpPr>
          <p:cNvPr id="5" name="Titre 4">
            <a:extLst>
              <a:ext uri="{FF2B5EF4-FFF2-40B4-BE49-F238E27FC236}">
                <a16:creationId xmlns:a16="http://schemas.microsoft.com/office/drawing/2014/main" id="{25AAE552-BD07-CD8E-EBF1-B185210853A4}"/>
              </a:ext>
            </a:extLst>
          </p:cNvPr>
          <p:cNvSpPr>
            <a:spLocks noGrp="1"/>
          </p:cNvSpPr>
          <p:nvPr>
            <p:ph type="title"/>
          </p:nvPr>
        </p:nvSpPr>
        <p:spPr>
          <a:xfrm>
            <a:off x="572765" y="432215"/>
            <a:ext cx="8145933" cy="166416"/>
          </a:xfrm>
        </p:spPr>
        <p:txBody>
          <a:bodyPr>
            <a:normAutofit fontScale="90000"/>
          </a:bodyPr>
          <a:lstStyle/>
          <a:p>
            <a:r>
              <a:rPr kumimoji="0" lang="en-GB"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02. </a:t>
            </a:r>
            <a:r>
              <a:rPr lang="en-GB" sz="1800" dirty="0">
                <a:solidFill>
                  <a:srgbClr val="00B050"/>
                </a:solidFill>
                <a:ea typeface="+mn-ea"/>
              </a:rPr>
              <a:t>Our strong financial situation</a:t>
            </a:r>
            <a:br>
              <a:rPr kumimoji="0" lang="en-GB"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br>
            <a:endParaRPr lang="fr-FR" dirty="0"/>
          </a:p>
        </p:txBody>
      </p:sp>
      <p:sp>
        <p:nvSpPr>
          <p:cNvPr id="7" name="Espace réservé du texte 6">
            <a:extLst>
              <a:ext uri="{FF2B5EF4-FFF2-40B4-BE49-F238E27FC236}">
                <a16:creationId xmlns:a16="http://schemas.microsoft.com/office/drawing/2014/main" id="{9B780533-064F-6B7D-C469-42C52C2BCAAF}"/>
              </a:ext>
            </a:extLst>
          </p:cNvPr>
          <p:cNvSpPr>
            <a:spLocks noGrp="1"/>
          </p:cNvSpPr>
          <p:nvPr>
            <p:ph type="body" sz="quarter" idx="16"/>
          </p:nvPr>
        </p:nvSpPr>
        <p:spPr>
          <a:xfrm>
            <a:off x="1313577" y="6447254"/>
            <a:ext cx="4002702" cy="418208"/>
          </a:xfrm>
        </p:spPr>
        <p:txBody>
          <a:bodyPr>
            <a:normAutofit/>
          </a:bodyPr>
          <a:lstStyle/>
          <a:p>
            <a:r>
              <a:rPr lang="fr-FR" dirty="0" err="1"/>
              <a:t>Investor</a:t>
            </a:r>
            <a:r>
              <a:rPr lang="fr-FR" dirty="0"/>
              <a:t> </a:t>
            </a:r>
            <a:r>
              <a:rPr lang="fr-FR" dirty="0" err="1"/>
              <a:t>presentation</a:t>
            </a:r>
            <a:r>
              <a:rPr lang="fr-FR" dirty="0"/>
              <a:t> 2024</a:t>
            </a:r>
          </a:p>
          <a:p>
            <a:endParaRPr lang="fr-FR" dirty="0"/>
          </a:p>
        </p:txBody>
      </p:sp>
      <p:cxnSp>
        <p:nvCxnSpPr>
          <p:cNvPr id="10" name="Connecteur droit 9">
            <a:extLst>
              <a:ext uri="{FF2B5EF4-FFF2-40B4-BE49-F238E27FC236}">
                <a16:creationId xmlns:a16="http://schemas.microsoft.com/office/drawing/2014/main" id="{BBEA8338-760C-45D3-BFB0-94A5EA1CCC50}"/>
              </a:ext>
            </a:extLst>
          </p:cNvPr>
          <p:cNvCxnSpPr/>
          <p:nvPr/>
        </p:nvCxnSpPr>
        <p:spPr>
          <a:xfrm>
            <a:off x="580143" y="515423"/>
            <a:ext cx="11031713" cy="0"/>
          </a:xfrm>
          <a:prstGeom prst="line">
            <a:avLst/>
          </a:prstGeom>
          <a:ln/>
        </p:spPr>
        <p:style>
          <a:lnRef idx="3">
            <a:schemeClr val="dk1"/>
          </a:lnRef>
          <a:fillRef idx="0">
            <a:schemeClr val="dk1"/>
          </a:fillRef>
          <a:effectRef idx="2">
            <a:schemeClr val="dk1"/>
          </a:effectRef>
          <a:fontRef idx="minor">
            <a:schemeClr val="tx1"/>
          </a:fontRef>
        </p:style>
      </p:cxnSp>
      <p:sp>
        <p:nvSpPr>
          <p:cNvPr id="11" name="Rectangle 10">
            <a:extLst>
              <a:ext uri="{FF2B5EF4-FFF2-40B4-BE49-F238E27FC236}">
                <a16:creationId xmlns:a16="http://schemas.microsoft.com/office/drawing/2014/main" id="{75DC1315-D6E1-4FBA-B42C-74DACE121225}"/>
              </a:ext>
            </a:extLst>
          </p:cNvPr>
          <p:cNvSpPr/>
          <p:nvPr/>
        </p:nvSpPr>
        <p:spPr>
          <a:xfrm>
            <a:off x="7123756" y="1511160"/>
            <a:ext cx="4603738" cy="1477328"/>
          </a:xfrm>
          <a:prstGeom prst="rect">
            <a:avLst/>
          </a:prstGeom>
          <a:solidFill>
            <a:schemeClr val="accent5">
              <a:lumMod val="40000"/>
              <a:lumOff val="60000"/>
            </a:schemeClr>
          </a:solidFill>
        </p:spPr>
        <p:txBody>
          <a:bodyPr wrap="square">
            <a:spAutoFit/>
          </a:bodyPr>
          <a:lstStyle/>
          <a:p>
            <a:r>
              <a:rPr lang="en-US"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Moody’s  : </a:t>
            </a:r>
          </a:p>
          <a:p>
            <a:r>
              <a:rPr lang="en-GB"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Aa3</a:t>
            </a:r>
            <a:r>
              <a:rPr lang="en-US"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stable outlook</a:t>
            </a:r>
          </a:p>
          <a:p>
            <a:endParaRPr lang="en-US"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Fitch : </a:t>
            </a:r>
          </a:p>
          <a:p>
            <a:r>
              <a:rPr lang="en-US"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 negative outlook</a:t>
            </a:r>
          </a:p>
        </p:txBody>
      </p:sp>
      <p:sp>
        <p:nvSpPr>
          <p:cNvPr id="14" name="ZoneTexte 13">
            <a:extLst>
              <a:ext uri="{FF2B5EF4-FFF2-40B4-BE49-F238E27FC236}">
                <a16:creationId xmlns:a16="http://schemas.microsoft.com/office/drawing/2014/main" id="{D70CF4B5-D4F3-40AE-8475-2834F10B36E0}"/>
              </a:ext>
            </a:extLst>
          </p:cNvPr>
          <p:cNvSpPr txBox="1"/>
          <p:nvPr/>
        </p:nvSpPr>
        <p:spPr>
          <a:xfrm>
            <a:off x="6674590" y="6425785"/>
            <a:ext cx="2288658" cy="246221"/>
          </a:xfrm>
          <a:prstGeom prst="rect">
            <a:avLst/>
          </a:prstGeom>
          <a:noFill/>
        </p:spPr>
        <p:txBody>
          <a:bodyPr wrap="square">
            <a:spAutoFit/>
          </a:bodyPr>
          <a:lstStyle/>
          <a:p>
            <a:r>
              <a:rPr lang="fr-FR" sz="1000" b="1" i="1" dirty="0">
                <a:latin typeface="Arial" panose="020B0604020202020204" pitchFamily="34" charset="0"/>
                <a:cs typeface="Arial" panose="020B0604020202020204" pitchFamily="34" charset="0"/>
              </a:rPr>
              <a:t>*AIE</a:t>
            </a:r>
            <a:r>
              <a:rPr lang="fr-FR" sz="1000" i="1" dirty="0">
                <a:latin typeface="Arial" panose="020B0604020202020204" pitchFamily="34" charset="0"/>
                <a:cs typeface="Arial" panose="020B0604020202020204" pitchFamily="34" charset="0"/>
              </a:rPr>
              <a:t> : </a:t>
            </a:r>
            <a:r>
              <a:rPr lang="fr-FR" sz="1000" i="1" dirty="0" err="1">
                <a:latin typeface="Arial" panose="020B0604020202020204" pitchFamily="34" charset="0"/>
                <a:cs typeface="Arial" panose="020B0604020202020204" pitchFamily="34" charset="0"/>
              </a:rPr>
              <a:t>Actual</a:t>
            </a:r>
            <a:r>
              <a:rPr lang="fr-FR" sz="1000" i="1" dirty="0">
                <a:latin typeface="Arial" panose="020B0604020202020204" pitchFamily="34" charset="0"/>
                <a:cs typeface="Arial" panose="020B0604020202020204" pitchFamily="34" charset="0"/>
              </a:rPr>
              <a:t> Investment </a:t>
            </a:r>
            <a:r>
              <a:rPr lang="fr-FR" sz="1000" i="1" dirty="0" err="1">
                <a:latin typeface="Arial" panose="020B0604020202020204" pitchFamily="34" charset="0"/>
                <a:cs typeface="Arial" panose="020B0604020202020204" pitchFamily="34" charset="0"/>
              </a:rPr>
              <a:t>Expenses</a:t>
            </a:r>
            <a:endParaRPr lang="fr-FR" sz="1000" i="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925A3CB-0C17-4BD7-B551-AA5C54976188}"/>
              </a:ext>
            </a:extLst>
          </p:cNvPr>
          <p:cNvSpPr/>
          <p:nvPr/>
        </p:nvSpPr>
        <p:spPr>
          <a:xfrm>
            <a:off x="7123756" y="4213599"/>
            <a:ext cx="4797550" cy="646331"/>
          </a:xfrm>
          <a:prstGeom prst="rect">
            <a:avLst/>
          </a:prstGeom>
        </p:spPr>
        <p:txBody>
          <a:bodyPr wrap="square">
            <a:spAutoFit/>
          </a:bodyPr>
          <a:lstStyle/>
          <a:p>
            <a:r>
              <a:rPr lang="fr-FR" b="1" u="sng" dirty="0">
                <a:latin typeface="Arial" panose="020B0604020202020204" pitchFamily="34" charset="0"/>
                <a:cs typeface="Arial" panose="020B0604020202020204" pitchFamily="34" charset="0"/>
              </a:rPr>
              <a:t>The </a:t>
            </a:r>
            <a:r>
              <a:rPr lang="fr-FR" b="1" u="sng" dirty="0" err="1">
                <a:latin typeface="Arial" panose="020B0604020202020204" pitchFamily="34" charset="0"/>
                <a:cs typeface="Arial" panose="020B0604020202020204" pitchFamily="34" charset="0"/>
              </a:rPr>
              <a:t>deleveraging</a:t>
            </a:r>
            <a:r>
              <a:rPr lang="fr-FR" b="1" u="sng" dirty="0">
                <a:latin typeface="Arial" panose="020B0604020202020204" pitchFamily="34" charset="0"/>
                <a:cs typeface="Arial" panose="020B0604020202020204" pitchFamily="34" charset="0"/>
              </a:rPr>
              <a:t> ratio </a:t>
            </a:r>
            <a:r>
              <a:rPr lang="fr-FR" b="1" u="sng" dirty="0" err="1">
                <a:latin typeface="Arial" panose="020B0604020202020204" pitchFamily="34" charset="0"/>
                <a:cs typeface="Arial" panose="020B0604020202020204" pitchFamily="34" charset="0"/>
              </a:rPr>
              <a:t>reached</a:t>
            </a:r>
            <a:r>
              <a:rPr lang="fr-FR" b="1" u="sng" dirty="0">
                <a:latin typeface="Arial" panose="020B0604020202020204" pitchFamily="34" charset="0"/>
                <a:cs typeface="Arial" panose="020B0604020202020204" pitchFamily="34" charset="0"/>
              </a:rPr>
              <a:t> 13,9 in 2022 and 7,2 in 2023</a:t>
            </a:r>
          </a:p>
        </p:txBody>
      </p:sp>
      <p:graphicFrame>
        <p:nvGraphicFramePr>
          <p:cNvPr id="9" name="Graphique 8">
            <a:extLst>
              <a:ext uri="{FF2B5EF4-FFF2-40B4-BE49-F238E27FC236}">
                <a16:creationId xmlns:a16="http://schemas.microsoft.com/office/drawing/2014/main" id="{B45819BB-1FB6-47C2-9117-F1DABB941D83}"/>
              </a:ext>
            </a:extLst>
          </p:cNvPr>
          <p:cNvGraphicFramePr>
            <a:graphicFrameLocks/>
          </p:cNvGraphicFramePr>
          <p:nvPr>
            <p:extLst>
              <p:ext uri="{D42A27DB-BD31-4B8C-83A1-F6EECF244321}">
                <p14:modId xmlns:p14="http://schemas.microsoft.com/office/powerpoint/2010/main" val="3279828676"/>
              </p:ext>
            </p:extLst>
          </p:nvPr>
        </p:nvGraphicFramePr>
        <p:xfrm>
          <a:off x="348343" y="3828295"/>
          <a:ext cx="6203381" cy="25142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phique 11">
            <a:extLst>
              <a:ext uri="{FF2B5EF4-FFF2-40B4-BE49-F238E27FC236}">
                <a16:creationId xmlns:a16="http://schemas.microsoft.com/office/drawing/2014/main" id="{563CF728-C625-460B-AC6C-4484AF8175D3}"/>
              </a:ext>
            </a:extLst>
          </p:cNvPr>
          <p:cNvGraphicFramePr>
            <a:graphicFrameLocks/>
          </p:cNvGraphicFramePr>
          <p:nvPr>
            <p:extLst>
              <p:ext uri="{D42A27DB-BD31-4B8C-83A1-F6EECF244321}">
                <p14:modId xmlns:p14="http://schemas.microsoft.com/office/powerpoint/2010/main" val="4017383532"/>
              </p:ext>
            </p:extLst>
          </p:nvPr>
        </p:nvGraphicFramePr>
        <p:xfrm>
          <a:off x="406424" y="1080349"/>
          <a:ext cx="6087218" cy="264326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12704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Lignes régulières | Île-de-France Mobilités">
            <a:extLst>
              <a:ext uri="{FF2B5EF4-FFF2-40B4-BE49-F238E27FC236}">
                <a16:creationId xmlns:a16="http://schemas.microsoft.com/office/drawing/2014/main" id="{D2FD2878-7569-D817-C545-E0844EA886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02" t="18001" r="3445" b="13380"/>
          <a:stretch/>
        </p:blipFill>
        <p:spPr bwMode="auto">
          <a:xfrm>
            <a:off x="-141641" y="0"/>
            <a:ext cx="12333641"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A0840E5-F72B-AEA0-C8AB-353E253BFB32}"/>
              </a:ext>
            </a:extLst>
          </p:cNvPr>
          <p:cNvSpPr/>
          <p:nvPr/>
        </p:nvSpPr>
        <p:spPr>
          <a:xfrm>
            <a:off x="440503" y="4378336"/>
            <a:ext cx="9071797" cy="1824923"/>
          </a:xfrm>
          <a:prstGeom prst="rect">
            <a:avLst/>
          </a:prstGeom>
        </p:spPr>
        <p:txBody>
          <a:bodyPr wrap="square">
            <a:spAutoFit/>
          </a:bodyPr>
          <a:lstStyle/>
          <a:p>
            <a:pPr>
              <a:lnSpc>
                <a:spcPct val="150000"/>
              </a:lnSpc>
            </a:pPr>
            <a:r>
              <a:rPr lang="en-US" sz="4000" b="1" dirty="0">
                <a:solidFill>
                  <a:schemeClr val="bg1"/>
                </a:solidFill>
                <a:latin typeface="Arial" panose="020B0604020202020204" pitchFamily="34" charset="0"/>
                <a:cs typeface="Arial" panose="020B0604020202020204" pitchFamily="34" charset="0"/>
              </a:rPr>
              <a:t>Ile-de-France </a:t>
            </a:r>
            <a:r>
              <a:rPr lang="en-US" sz="4000" b="1" dirty="0" err="1">
                <a:solidFill>
                  <a:schemeClr val="bg1"/>
                </a:solidFill>
                <a:latin typeface="Arial" panose="020B0604020202020204" pitchFamily="34" charset="0"/>
                <a:cs typeface="Arial" panose="020B0604020202020204" pitchFamily="34" charset="0"/>
              </a:rPr>
              <a:t>Mobilités</a:t>
            </a:r>
            <a:r>
              <a:rPr lang="en-US" sz="4000" b="1" dirty="0">
                <a:solidFill>
                  <a:schemeClr val="bg1"/>
                </a:solidFill>
                <a:latin typeface="Arial" panose="020B0604020202020204" pitchFamily="34" charset="0"/>
                <a:cs typeface="Arial" panose="020B0604020202020204" pitchFamily="34" charset="0"/>
              </a:rPr>
              <a:t>' Green Bond program</a:t>
            </a:r>
            <a:endParaRPr lang="en-GB" sz="4000" b="1" dirty="0">
              <a:solidFill>
                <a:schemeClr val="bg1"/>
              </a:solidFill>
              <a:latin typeface="Arial" panose="020B0604020202020204" pitchFamily="34" charset="0"/>
              <a:cs typeface="Arial" panose="020B0604020202020204" pitchFamily="34" charset="0"/>
            </a:endParaRPr>
          </a:p>
        </p:txBody>
      </p:sp>
      <p:sp>
        <p:nvSpPr>
          <p:cNvPr id="11" name="Espace réservé du texte 2">
            <a:extLst>
              <a:ext uri="{FF2B5EF4-FFF2-40B4-BE49-F238E27FC236}">
                <a16:creationId xmlns:a16="http://schemas.microsoft.com/office/drawing/2014/main" id="{8DFC7986-42CD-ACF2-498F-552905D8B1CF}"/>
              </a:ext>
            </a:extLst>
          </p:cNvPr>
          <p:cNvSpPr txBox="1">
            <a:spLocks/>
          </p:cNvSpPr>
          <p:nvPr/>
        </p:nvSpPr>
        <p:spPr>
          <a:xfrm>
            <a:off x="282921" y="2667000"/>
            <a:ext cx="2088232" cy="1872208"/>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700" dirty="0">
                <a:solidFill>
                  <a:schemeClr val="bg1"/>
                </a:solidFill>
                <a:latin typeface="Arial" panose="020B0604020202020204" pitchFamily="34" charset="0"/>
                <a:cs typeface="Arial" panose="020B0604020202020204" pitchFamily="34" charset="0"/>
              </a:rPr>
              <a:t>03</a:t>
            </a:r>
          </a:p>
        </p:txBody>
      </p:sp>
    </p:spTree>
    <p:extLst>
      <p:ext uri="{BB962C8B-B14F-4D97-AF65-F5344CB8AC3E}">
        <p14:creationId xmlns:p14="http://schemas.microsoft.com/office/powerpoint/2010/main" val="806253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iel, extérieur, arbre, route&#10;&#10;Description générée automatiquement">
            <a:extLst>
              <a:ext uri="{FF2B5EF4-FFF2-40B4-BE49-F238E27FC236}">
                <a16:creationId xmlns:a16="http://schemas.microsoft.com/office/drawing/2014/main" id="{0986BEC5-2F30-73F3-C5DB-63B4C9BA77CB}"/>
              </a:ext>
            </a:extLst>
          </p:cNvPr>
          <p:cNvPicPr>
            <a:picLocks noChangeAspect="1"/>
          </p:cNvPicPr>
          <p:nvPr/>
        </p:nvPicPr>
        <p:blipFill rotWithShape="1">
          <a:blip r:embed="rId2"/>
          <a:srcRect t="19944"/>
          <a:stretch/>
        </p:blipFill>
        <p:spPr>
          <a:xfrm>
            <a:off x="20" y="1282"/>
            <a:ext cx="12191980" cy="6856718"/>
          </a:xfrm>
          <a:prstGeom prst="rect">
            <a:avLst/>
          </a:prstGeom>
        </p:spPr>
      </p:pic>
    </p:spTree>
    <p:extLst>
      <p:ext uri="{BB962C8B-B14F-4D97-AF65-F5344CB8AC3E}">
        <p14:creationId xmlns:p14="http://schemas.microsoft.com/office/powerpoint/2010/main" val="682119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B48BBED-F85F-4647-8ED8-06F891758779}"/>
              </a:ext>
            </a:extLst>
          </p:cNvPr>
          <p:cNvSpPr>
            <a:spLocks noGrp="1"/>
          </p:cNvSpPr>
          <p:nvPr>
            <p:ph type="title"/>
          </p:nvPr>
        </p:nvSpPr>
        <p:spPr>
          <a:xfrm>
            <a:off x="493056" y="724901"/>
            <a:ext cx="11666307" cy="579208"/>
          </a:xfrm>
        </p:spPr>
        <p:txBody>
          <a:bodyPr>
            <a:normAutofit/>
          </a:bodyPr>
          <a:lstStyle/>
          <a:p>
            <a:r>
              <a:rPr lang="en-GB" sz="2400" dirty="0">
                <a:solidFill>
                  <a:srgbClr val="67B3E4"/>
                </a:solidFill>
                <a:ea typeface="+mn-ea"/>
              </a:rPr>
              <a:t>The Ile-de-France Mobilités framework and Green Bond issuances</a:t>
            </a:r>
          </a:p>
        </p:txBody>
      </p:sp>
      <p:sp>
        <p:nvSpPr>
          <p:cNvPr id="5" name="Espace réservé du texte 4">
            <a:extLst>
              <a:ext uri="{FF2B5EF4-FFF2-40B4-BE49-F238E27FC236}">
                <a16:creationId xmlns:a16="http://schemas.microsoft.com/office/drawing/2014/main" id="{BD5F48BE-8CB5-449E-B41B-DC00485ED859}"/>
              </a:ext>
            </a:extLst>
          </p:cNvPr>
          <p:cNvSpPr>
            <a:spLocks noGrp="1"/>
          </p:cNvSpPr>
          <p:nvPr>
            <p:ph type="body" sz="quarter" idx="1"/>
          </p:nvPr>
        </p:nvSpPr>
        <p:spPr>
          <a:xfrm>
            <a:off x="525693" y="1494780"/>
            <a:ext cx="6147170" cy="428465"/>
          </a:xfrm>
        </p:spPr>
        <p:txBody>
          <a:bodyPr>
            <a:normAutofit/>
          </a:bodyPr>
          <a:lstStyle/>
          <a:p>
            <a:pPr marL="342900" indent="-342900">
              <a:buFont typeface="Wingdings" panose="05000000000000000000" pitchFamily="2" charset="2"/>
              <a:buChar char="Ø"/>
            </a:pPr>
            <a:r>
              <a:rPr lang="en-GB" sz="2000" b="1" dirty="0"/>
              <a:t>Ile-de-France Mobilités’ framework :</a:t>
            </a:r>
            <a:endParaRPr lang="en-GB" sz="2000" dirty="0"/>
          </a:p>
        </p:txBody>
      </p:sp>
      <p:sp>
        <p:nvSpPr>
          <p:cNvPr id="9" name="ZoneTexte 8">
            <a:extLst>
              <a:ext uri="{FF2B5EF4-FFF2-40B4-BE49-F238E27FC236}">
                <a16:creationId xmlns:a16="http://schemas.microsoft.com/office/drawing/2014/main" id="{8A32972C-0401-46FD-8E52-96C13A36CEBC}"/>
              </a:ext>
            </a:extLst>
          </p:cNvPr>
          <p:cNvSpPr txBox="1"/>
          <p:nvPr/>
        </p:nvSpPr>
        <p:spPr>
          <a:xfrm>
            <a:off x="458847" y="2042611"/>
            <a:ext cx="5899999" cy="3139321"/>
          </a:xfrm>
          <a:prstGeom prst="rect">
            <a:avLst/>
          </a:prstGeom>
          <a:noFill/>
        </p:spPr>
        <p:txBody>
          <a:bodyPr wrap="square" rtlCol="0">
            <a:spAutoFit/>
          </a:bodyPr>
          <a:lstStyle/>
          <a:p>
            <a:pPr marL="285750" indent="-285750" algn="just">
              <a:buFont typeface="Arial" panose="020B0604020202020204" pitchFamily="34" charset="0"/>
              <a:buChar char="•"/>
            </a:pPr>
            <a:r>
              <a:rPr lang="en-US" b="1" dirty="0">
                <a:latin typeface="Arial" panose="020B0604020202020204" pitchFamily="34" charset="0"/>
                <a:cs typeface="Arial" panose="020B0604020202020204" pitchFamily="34" charset="0"/>
              </a:rPr>
              <a:t>Created in </a:t>
            </a:r>
            <a:r>
              <a:rPr lang="en-US" b="1" dirty="0">
                <a:solidFill>
                  <a:schemeClr val="bg1"/>
                </a:solidFill>
                <a:highlight>
                  <a:srgbClr val="53B476"/>
                </a:highlight>
                <a:latin typeface="Arial" panose="020B0604020202020204" pitchFamily="34" charset="0"/>
                <a:cs typeface="Arial" panose="020B0604020202020204" pitchFamily="34" charset="0"/>
              </a:rPr>
              <a:t>May 2021 and updated in March 2024</a:t>
            </a:r>
          </a:p>
          <a:p>
            <a:pPr marL="285750" indent="-285750" algn="just">
              <a:buFont typeface="Arial" panose="020B0604020202020204" pitchFamily="34" charset="0"/>
              <a:buChar char="•"/>
            </a:pPr>
            <a:endParaRPr lang="en-US" b="1" dirty="0">
              <a:solidFill>
                <a:schemeClr val="bg1"/>
              </a:solidFill>
              <a:highlight>
                <a:srgbClr val="53B476"/>
              </a:highlight>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Île-de-France </a:t>
            </a:r>
            <a:r>
              <a:rPr lang="en-US" sz="1800" dirty="0" err="1">
                <a:solidFill>
                  <a:schemeClr val="tx1"/>
                </a:solidFill>
                <a:latin typeface="Arial" panose="020B0604020202020204" pitchFamily="34" charset="0"/>
                <a:cs typeface="Arial" panose="020B0604020202020204" pitchFamily="34" charset="0"/>
              </a:rPr>
              <a:t>Mobilités</a:t>
            </a:r>
            <a:r>
              <a:rPr lang="en-US" sz="1800" dirty="0">
                <a:solidFill>
                  <a:schemeClr val="tx1"/>
                </a:solidFill>
                <a:latin typeface="Arial" panose="020B0604020202020204" pitchFamily="34" charset="0"/>
                <a:cs typeface="Arial" panose="020B0604020202020204" pitchFamily="34" charset="0"/>
              </a:rPr>
              <a:t>’ updated Framework </a:t>
            </a:r>
            <a:r>
              <a:rPr lang="en-US" sz="1800" b="1" dirty="0">
                <a:solidFill>
                  <a:schemeClr val="tx1"/>
                </a:solidFill>
                <a:latin typeface="Arial" panose="020B0604020202020204" pitchFamily="34" charset="0"/>
                <a:cs typeface="Arial" panose="020B0604020202020204" pitchFamily="34" charset="0"/>
              </a:rPr>
              <a:t>received a Second Party Opinion from S&amp;P Global Ratings</a:t>
            </a:r>
          </a:p>
          <a:p>
            <a:pPr marL="285750" indent="-285750" algn="just">
              <a:buFont typeface="Arial" panose="020B0604020202020204" pitchFamily="34" charset="0"/>
              <a:buChar char="•"/>
            </a:pPr>
            <a:endParaRPr lang="en-US" b="1" dirty="0">
              <a:solidFill>
                <a:schemeClr val="bg1"/>
              </a:solidFill>
              <a:highlight>
                <a:srgbClr val="4BBC81"/>
              </a:highlight>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b="1" dirty="0">
                <a:solidFill>
                  <a:schemeClr val="bg1"/>
                </a:solidFill>
                <a:highlight>
                  <a:srgbClr val="4BBC81"/>
                </a:highlight>
                <a:latin typeface="Arial" panose="020B0604020202020204" pitchFamily="34" charset="0"/>
                <a:cs typeface="Arial" panose="020B0604020202020204" pitchFamily="34" charset="0"/>
              </a:rPr>
              <a:t>The framework is aligned with the ICMA Green Bond principles and is aligned with the European Union Taxonomy</a:t>
            </a:r>
          </a:p>
          <a:p>
            <a:pPr marL="285750" indent="-285750" algn="just">
              <a:buFont typeface="Arial" panose="020B0604020202020204" pitchFamily="34" charset="0"/>
              <a:buChar char="•"/>
            </a:pPr>
            <a:endParaRPr lang="en-US" b="1" dirty="0">
              <a:solidFill>
                <a:schemeClr val="bg1"/>
              </a:solidFill>
              <a:highlight>
                <a:srgbClr val="53B476"/>
              </a:highlight>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b="1" dirty="0">
              <a:solidFill>
                <a:schemeClr val="bg1"/>
              </a:solidFill>
              <a:highlight>
                <a:srgbClr val="53B476"/>
              </a:highlight>
              <a:latin typeface="Arial" panose="020B0604020202020204" pitchFamily="34" charset="0"/>
              <a:cs typeface="Arial" panose="020B0604020202020204" pitchFamily="34" charset="0"/>
            </a:endParaRPr>
          </a:p>
        </p:txBody>
      </p:sp>
      <p:sp>
        <p:nvSpPr>
          <p:cNvPr id="11" name="Espace réservé du texte 4">
            <a:extLst>
              <a:ext uri="{FF2B5EF4-FFF2-40B4-BE49-F238E27FC236}">
                <a16:creationId xmlns:a16="http://schemas.microsoft.com/office/drawing/2014/main" id="{424593D6-9B14-4F33-A6A2-E6EE4C23C7FF}"/>
              </a:ext>
            </a:extLst>
          </p:cNvPr>
          <p:cNvSpPr txBox="1">
            <a:spLocks/>
          </p:cNvSpPr>
          <p:nvPr/>
        </p:nvSpPr>
        <p:spPr>
          <a:xfrm>
            <a:off x="6041448" y="1577110"/>
            <a:ext cx="6013820" cy="4987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5500" kern="1200">
                <a:solidFill>
                  <a:srgbClr val="67B3E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en-US" sz="2000" b="1" dirty="0"/>
              <a:t>4 categories of eligible assets set out in the framework :</a:t>
            </a:r>
          </a:p>
          <a:p>
            <a:endParaRPr lang="en-US" sz="2000" b="1" dirty="0">
              <a:solidFill>
                <a:schemeClr val="bg1"/>
              </a:solidFill>
            </a:endParaRPr>
          </a:p>
          <a:p>
            <a:endParaRPr lang="en-US" sz="2000" b="1" dirty="0">
              <a:solidFill>
                <a:schemeClr val="bg1"/>
              </a:solidFill>
            </a:endParaRPr>
          </a:p>
          <a:p>
            <a:endParaRPr lang="en-US" sz="2000" dirty="0">
              <a:solidFill>
                <a:schemeClr val="bg1"/>
              </a:solidFill>
            </a:endParaRPr>
          </a:p>
        </p:txBody>
      </p:sp>
      <p:sp>
        <p:nvSpPr>
          <p:cNvPr id="15" name="ZoneTexte 14">
            <a:extLst>
              <a:ext uri="{FF2B5EF4-FFF2-40B4-BE49-F238E27FC236}">
                <a16:creationId xmlns:a16="http://schemas.microsoft.com/office/drawing/2014/main" id="{C5817634-70CB-4A11-89B9-CA5F986E73D9}"/>
              </a:ext>
            </a:extLst>
          </p:cNvPr>
          <p:cNvSpPr txBox="1"/>
          <p:nvPr/>
        </p:nvSpPr>
        <p:spPr>
          <a:xfrm>
            <a:off x="6496051" y="2219045"/>
            <a:ext cx="5381210" cy="1754326"/>
          </a:xfrm>
          <a:prstGeom prst="rect">
            <a:avLst/>
          </a:prstGeom>
          <a:noFill/>
        </p:spPr>
        <p:txBody>
          <a:bodyPr wrap="square" rtlCol="0">
            <a:spAutoFit/>
          </a:bodyPr>
          <a:lstStyle/>
          <a:p>
            <a:pPr marL="371475" indent="-371475" algn="just">
              <a:buFont typeface="+mj-lt"/>
              <a:buAutoNum type="arabicPeriod"/>
            </a:pPr>
            <a:r>
              <a:rPr lang="en-US" b="1" dirty="0">
                <a:latin typeface="Arial" panose="020B0604020202020204" pitchFamily="34" charset="0"/>
                <a:cs typeface="Arial" panose="020B0604020202020204" pitchFamily="34" charset="0"/>
              </a:rPr>
              <a:t>Renovation and renewal of surface public transport fleet</a:t>
            </a:r>
          </a:p>
          <a:p>
            <a:pPr marL="371475" indent="-371475" algn="just">
              <a:buFont typeface="+mj-lt"/>
              <a:buAutoNum type="arabicPeriod"/>
            </a:pPr>
            <a:r>
              <a:rPr lang="en-US" b="1" dirty="0">
                <a:latin typeface="Arial" panose="020B0604020202020204" pitchFamily="34" charset="0"/>
                <a:cs typeface="Arial" panose="020B0604020202020204" pitchFamily="34" charset="0"/>
              </a:rPr>
              <a:t>Renovation and renewal of rail rolling stock</a:t>
            </a:r>
          </a:p>
          <a:p>
            <a:pPr marL="371475" indent="-371475" algn="just">
              <a:buFont typeface="+mj-lt"/>
              <a:buAutoNum type="arabicPeriod"/>
            </a:pPr>
            <a:r>
              <a:rPr lang="en-US" b="1" dirty="0">
                <a:latin typeface="Arial" panose="020B0604020202020204" pitchFamily="34" charset="0"/>
                <a:cs typeface="Arial" panose="020B0604020202020204" pitchFamily="34" charset="0"/>
              </a:rPr>
              <a:t>Renovation and renewal of infrastructure enabling low carbon public transport</a:t>
            </a:r>
          </a:p>
          <a:p>
            <a:pPr marL="371475" indent="-371475" algn="just">
              <a:buFont typeface="+mj-lt"/>
              <a:buAutoNum type="arabicPeriod"/>
            </a:pPr>
            <a:r>
              <a:rPr lang="en-US" b="1" dirty="0">
                <a:latin typeface="Arial" panose="020B0604020202020204" pitchFamily="34" charset="0"/>
                <a:cs typeface="Arial" panose="020B0604020202020204" pitchFamily="34" charset="0"/>
              </a:rPr>
              <a:t>Improving the quality of service for mobility</a:t>
            </a:r>
          </a:p>
        </p:txBody>
      </p:sp>
      <p:sp>
        <p:nvSpPr>
          <p:cNvPr id="2" name="Rectangle 1">
            <a:extLst>
              <a:ext uri="{FF2B5EF4-FFF2-40B4-BE49-F238E27FC236}">
                <a16:creationId xmlns:a16="http://schemas.microsoft.com/office/drawing/2014/main" id="{83573D94-2F43-4507-A77F-5DA4A8115EF3}"/>
              </a:ext>
            </a:extLst>
          </p:cNvPr>
          <p:cNvSpPr/>
          <p:nvPr/>
        </p:nvSpPr>
        <p:spPr>
          <a:xfrm>
            <a:off x="493056" y="243172"/>
            <a:ext cx="5038559" cy="338554"/>
          </a:xfrm>
          <a:prstGeom prst="rect">
            <a:avLst/>
          </a:prstGeom>
        </p:spPr>
        <p:txBody>
          <a:bodyPr wrap="none">
            <a:spAutoFit/>
          </a:bodyPr>
          <a:lstStyle/>
          <a:p>
            <a:r>
              <a:rPr lang="en-US" sz="1600" b="1" dirty="0">
                <a:solidFill>
                  <a:srgbClr val="00B050"/>
                </a:solidFill>
                <a:latin typeface="Arial" panose="020B0604020202020204" pitchFamily="34" charset="0"/>
                <a:ea typeface="+mj-ea"/>
                <a:cs typeface="Arial" panose="020B0604020202020204" pitchFamily="34" charset="0"/>
              </a:rPr>
              <a:t>03. Ile-de-France </a:t>
            </a:r>
            <a:r>
              <a:rPr lang="en-US" sz="1600" b="1" dirty="0" err="1">
                <a:solidFill>
                  <a:srgbClr val="00B050"/>
                </a:solidFill>
                <a:latin typeface="Arial" panose="020B0604020202020204" pitchFamily="34" charset="0"/>
                <a:ea typeface="+mj-ea"/>
                <a:cs typeface="Arial" panose="020B0604020202020204" pitchFamily="34" charset="0"/>
              </a:rPr>
              <a:t>Mobilités</a:t>
            </a:r>
            <a:r>
              <a:rPr lang="en-US" sz="1600" b="1" dirty="0">
                <a:solidFill>
                  <a:srgbClr val="00B050"/>
                </a:solidFill>
                <a:latin typeface="Arial" panose="020B0604020202020204" pitchFamily="34" charset="0"/>
                <a:ea typeface="+mj-ea"/>
                <a:cs typeface="Arial" panose="020B0604020202020204" pitchFamily="34" charset="0"/>
              </a:rPr>
              <a:t>' Green Bond program  </a:t>
            </a:r>
          </a:p>
        </p:txBody>
      </p:sp>
      <p:cxnSp>
        <p:nvCxnSpPr>
          <p:cNvPr id="12" name="Connecteur droit 11">
            <a:extLst>
              <a:ext uri="{FF2B5EF4-FFF2-40B4-BE49-F238E27FC236}">
                <a16:creationId xmlns:a16="http://schemas.microsoft.com/office/drawing/2014/main" id="{32E1905D-9000-4302-B6B1-C8D8FAB018AD}"/>
              </a:ext>
            </a:extLst>
          </p:cNvPr>
          <p:cNvCxnSpPr/>
          <p:nvPr/>
        </p:nvCxnSpPr>
        <p:spPr>
          <a:xfrm>
            <a:off x="580143" y="581726"/>
            <a:ext cx="11031713" cy="0"/>
          </a:xfrm>
          <a:prstGeom prst="line">
            <a:avLst/>
          </a:prstGeom>
          <a:ln/>
        </p:spPr>
        <p:style>
          <a:lnRef idx="3">
            <a:schemeClr val="dk1"/>
          </a:lnRef>
          <a:fillRef idx="0">
            <a:schemeClr val="dk1"/>
          </a:fillRef>
          <a:effectRef idx="2">
            <a:schemeClr val="dk1"/>
          </a:effectRef>
          <a:fontRef idx="minor">
            <a:schemeClr val="tx1"/>
          </a:fontRef>
        </p:style>
      </p:cxnSp>
      <p:sp>
        <p:nvSpPr>
          <p:cNvPr id="13" name="Espace réservé du texte 6">
            <a:extLst>
              <a:ext uri="{FF2B5EF4-FFF2-40B4-BE49-F238E27FC236}">
                <a16:creationId xmlns:a16="http://schemas.microsoft.com/office/drawing/2014/main" id="{84FCFF55-3108-4E32-9718-14FD3B281581}"/>
              </a:ext>
            </a:extLst>
          </p:cNvPr>
          <p:cNvSpPr txBox="1">
            <a:spLocks/>
          </p:cNvSpPr>
          <p:nvPr/>
        </p:nvSpPr>
        <p:spPr>
          <a:xfrm>
            <a:off x="1313576" y="6447254"/>
            <a:ext cx="4488119" cy="4182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50" kern="1200">
                <a:solidFill>
                  <a:srgbClr val="67B3E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t>Investor</a:t>
            </a:r>
            <a:r>
              <a:rPr lang="fr-FR" dirty="0"/>
              <a:t> </a:t>
            </a:r>
            <a:r>
              <a:rPr lang="fr-FR" dirty="0" err="1"/>
              <a:t>presentation</a:t>
            </a:r>
            <a:r>
              <a:rPr lang="fr-FR" dirty="0"/>
              <a:t> 2024  </a:t>
            </a:r>
          </a:p>
          <a:p>
            <a:endParaRPr lang="fr-FR" dirty="0"/>
          </a:p>
        </p:txBody>
      </p:sp>
      <p:sp>
        <p:nvSpPr>
          <p:cNvPr id="14" name="Espace réservé du texte 4">
            <a:extLst>
              <a:ext uri="{FF2B5EF4-FFF2-40B4-BE49-F238E27FC236}">
                <a16:creationId xmlns:a16="http://schemas.microsoft.com/office/drawing/2014/main" id="{29C4E78B-023A-431F-94A4-F5CC514343C4}"/>
              </a:ext>
            </a:extLst>
          </p:cNvPr>
          <p:cNvSpPr txBox="1">
            <a:spLocks/>
          </p:cNvSpPr>
          <p:nvPr/>
        </p:nvSpPr>
        <p:spPr>
          <a:xfrm>
            <a:off x="458847" y="5496003"/>
            <a:ext cx="6147170" cy="4284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750" kern="1200">
                <a:solidFill>
                  <a:srgbClr val="67B3E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en-GB" sz="2000" b="1" dirty="0"/>
              <a:t>5,3 billions of green bonds issued in 3 years:</a:t>
            </a:r>
            <a:endParaRPr lang="en-GB" sz="2000" dirty="0"/>
          </a:p>
        </p:txBody>
      </p:sp>
      <p:pic>
        <p:nvPicPr>
          <p:cNvPr id="6" name="Image 5">
            <a:extLst>
              <a:ext uri="{FF2B5EF4-FFF2-40B4-BE49-F238E27FC236}">
                <a16:creationId xmlns:a16="http://schemas.microsoft.com/office/drawing/2014/main" id="{95158E74-DAE8-C369-6432-A602A0831FD0}"/>
              </a:ext>
            </a:extLst>
          </p:cNvPr>
          <p:cNvPicPr>
            <a:picLocks noChangeAspect="1"/>
          </p:cNvPicPr>
          <p:nvPr/>
        </p:nvPicPr>
        <p:blipFill>
          <a:blip r:embed="rId2"/>
          <a:stretch>
            <a:fillRect/>
          </a:stretch>
        </p:blipFill>
        <p:spPr>
          <a:xfrm>
            <a:off x="3197123" y="4373124"/>
            <a:ext cx="670618" cy="445047"/>
          </a:xfrm>
          <a:prstGeom prst="rect">
            <a:avLst/>
          </a:prstGeom>
        </p:spPr>
      </p:pic>
      <p:pic>
        <p:nvPicPr>
          <p:cNvPr id="10" name="Image 9">
            <a:extLst>
              <a:ext uri="{FF2B5EF4-FFF2-40B4-BE49-F238E27FC236}">
                <a16:creationId xmlns:a16="http://schemas.microsoft.com/office/drawing/2014/main" id="{06E5B886-DFF0-C601-BE7C-709127704D7F}"/>
              </a:ext>
            </a:extLst>
          </p:cNvPr>
          <p:cNvPicPr>
            <a:picLocks noChangeAspect="1"/>
          </p:cNvPicPr>
          <p:nvPr/>
        </p:nvPicPr>
        <p:blipFill>
          <a:blip r:embed="rId3"/>
          <a:stretch>
            <a:fillRect/>
          </a:stretch>
        </p:blipFill>
        <p:spPr>
          <a:xfrm>
            <a:off x="7434562" y="4020036"/>
            <a:ext cx="3819461" cy="2049067"/>
          </a:xfrm>
          <a:prstGeom prst="rect">
            <a:avLst/>
          </a:prstGeom>
        </p:spPr>
      </p:pic>
    </p:spTree>
    <p:extLst>
      <p:ext uri="{BB962C8B-B14F-4D97-AF65-F5344CB8AC3E}">
        <p14:creationId xmlns:p14="http://schemas.microsoft.com/office/powerpoint/2010/main" val="543559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5DC1ECC-A7B5-4C33-BD98-7E2A2E96CD7B}"/>
              </a:ext>
            </a:extLst>
          </p:cNvPr>
          <p:cNvSpPr>
            <a:spLocks noGrp="1"/>
          </p:cNvSpPr>
          <p:nvPr>
            <p:ph type="title"/>
          </p:nvPr>
        </p:nvSpPr>
        <p:spPr>
          <a:xfrm>
            <a:off x="493056" y="706436"/>
            <a:ext cx="11046471" cy="579208"/>
          </a:xfrm>
        </p:spPr>
        <p:txBody>
          <a:bodyPr>
            <a:normAutofit/>
          </a:bodyPr>
          <a:lstStyle/>
          <a:p>
            <a:r>
              <a:rPr lang="en-GB" sz="2400" dirty="0">
                <a:solidFill>
                  <a:srgbClr val="67B3E4"/>
                </a:solidFill>
              </a:rPr>
              <a:t>The Ile-de-France </a:t>
            </a:r>
            <a:r>
              <a:rPr lang="en-GB" sz="2400" dirty="0" err="1">
                <a:solidFill>
                  <a:srgbClr val="67B3E4"/>
                </a:solidFill>
              </a:rPr>
              <a:t>Mobilités</a:t>
            </a:r>
            <a:r>
              <a:rPr lang="en-GB" sz="2400" dirty="0">
                <a:solidFill>
                  <a:srgbClr val="67B3E4"/>
                </a:solidFill>
              </a:rPr>
              <a:t> framework and Green Bond issuances</a:t>
            </a:r>
            <a:endParaRPr lang="fr-FR" sz="2400" dirty="0"/>
          </a:p>
        </p:txBody>
      </p:sp>
      <p:sp>
        <p:nvSpPr>
          <p:cNvPr id="7" name="Espace réservé du texte 6">
            <a:extLst>
              <a:ext uri="{FF2B5EF4-FFF2-40B4-BE49-F238E27FC236}">
                <a16:creationId xmlns:a16="http://schemas.microsoft.com/office/drawing/2014/main" id="{07BACB8D-6579-40F8-93F1-509A39BB0A61}"/>
              </a:ext>
            </a:extLst>
          </p:cNvPr>
          <p:cNvSpPr>
            <a:spLocks noGrp="1"/>
          </p:cNvSpPr>
          <p:nvPr>
            <p:ph type="body" sz="quarter" idx="16"/>
          </p:nvPr>
        </p:nvSpPr>
        <p:spPr>
          <a:xfrm>
            <a:off x="1313576" y="6447254"/>
            <a:ext cx="3906123" cy="418208"/>
          </a:xfrm>
        </p:spPr>
        <p:txBody>
          <a:bodyPr>
            <a:normAutofit/>
          </a:bodyPr>
          <a:lstStyle/>
          <a:p>
            <a:r>
              <a:rPr lang="fr-FR" dirty="0" err="1"/>
              <a:t>Investor</a:t>
            </a:r>
            <a:r>
              <a:rPr lang="fr-FR" dirty="0"/>
              <a:t> </a:t>
            </a:r>
            <a:r>
              <a:rPr lang="fr-FR" dirty="0" err="1"/>
              <a:t>presentation</a:t>
            </a:r>
            <a:r>
              <a:rPr lang="fr-FR" dirty="0"/>
              <a:t> 2024</a:t>
            </a:r>
          </a:p>
        </p:txBody>
      </p:sp>
      <p:sp>
        <p:nvSpPr>
          <p:cNvPr id="8" name="Espace réservé du texte 4">
            <a:extLst>
              <a:ext uri="{FF2B5EF4-FFF2-40B4-BE49-F238E27FC236}">
                <a16:creationId xmlns:a16="http://schemas.microsoft.com/office/drawing/2014/main" id="{DBB0D0F1-7ED2-46CE-A45A-C594F0D28F65}"/>
              </a:ext>
            </a:extLst>
          </p:cNvPr>
          <p:cNvSpPr txBox="1">
            <a:spLocks/>
          </p:cNvSpPr>
          <p:nvPr/>
        </p:nvSpPr>
        <p:spPr>
          <a:xfrm>
            <a:off x="455090" y="1484165"/>
            <a:ext cx="11281818" cy="83998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5500" kern="1200">
                <a:solidFill>
                  <a:srgbClr val="67B3E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en-US" sz="1800" b="1" dirty="0">
                <a:solidFill>
                  <a:schemeClr val="tx1"/>
                </a:solidFill>
              </a:rPr>
              <a:t>Ile-de-France Mobilités’ Green Bond issuances : 5,3 bn € of green bond issued in 3 years with an average duration of 17 years</a:t>
            </a:r>
          </a:p>
        </p:txBody>
      </p:sp>
      <p:sp>
        <p:nvSpPr>
          <p:cNvPr id="6" name="Rectangle 5">
            <a:extLst>
              <a:ext uri="{FF2B5EF4-FFF2-40B4-BE49-F238E27FC236}">
                <a16:creationId xmlns:a16="http://schemas.microsoft.com/office/drawing/2014/main" id="{1ED6EC04-F07F-7F74-B3A1-3758C4D13C16}"/>
              </a:ext>
            </a:extLst>
          </p:cNvPr>
          <p:cNvSpPr/>
          <p:nvPr/>
        </p:nvSpPr>
        <p:spPr>
          <a:xfrm>
            <a:off x="493056" y="243172"/>
            <a:ext cx="5038559" cy="338554"/>
          </a:xfrm>
          <a:prstGeom prst="rect">
            <a:avLst/>
          </a:prstGeom>
        </p:spPr>
        <p:txBody>
          <a:bodyPr wrap="none">
            <a:spAutoFit/>
          </a:bodyPr>
          <a:lstStyle/>
          <a:p>
            <a:r>
              <a:rPr lang="en-US" sz="1600" b="1" dirty="0">
                <a:solidFill>
                  <a:srgbClr val="00B050"/>
                </a:solidFill>
                <a:latin typeface="Arial" panose="020B0604020202020204" pitchFamily="34" charset="0"/>
                <a:ea typeface="+mj-ea"/>
                <a:cs typeface="Arial" panose="020B0604020202020204" pitchFamily="34" charset="0"/>
              </a:rPr>
              <a:t>03. Ile-de-France </a:t>
            </a:r>
            <a:r>
              <a:rPr lang="en-US" sz="1600" b="1" dirty="0" err="1">
                <a:solidFill>
                  <a:srgbClr val="00B050"/>
                </a:solidFill>
                <a:latin typeface="Arial" panose="020B0604020202020204" pitchFamily="34" charset="0"/>
                <a:ea typeface="+mj-ea"/>
                <a:cs typeface="Arial" panose="020B0604020202020204" pitchFamily="34" charset="0"/>
              </a:rPr>
              <a:t>Mobilités</a:t>
            </a:r>
            <a:r>
              <a:rPr lang="en-US" sz="1600" b="1" dirty="0">
                <a:solidFill>
                  <a:srgbClr val="00B050"/>
                </a:solidFill>
                <a:latin typeface="Arial" panose="020B0604020202020204" pitchFamily="34" charset="0"/>
                <a:ea typeface="+mj-ea"/>
                <a:cs typeface="Arial" panose="020B0604020202020204" pitchFamily="34" charset="0"/>
              </a:rPr>
              <a:t>' Green Bond program  </a:t>
            </a:r>
          </a:p>
        </p:txBody>
      </p:sp>
      <p:cxnSp>
        <p:nvCxnSpPr>
          <p:cNvPr id="9" name="Connecteur droit 8">
            <a:extLst>
              <a:ext uri="{FF2B5EF4-FFF2-40B4-BE49-F238E27FC236}">
                <a16:creationId xmlns:a16="http://schemas.microsoft.com/office/drawing/2014/main" id="{F18336E8-D353-1140-47F1-944480D11F39}"/>
              </a:ext>
            </a:extLst>
          </p:cNvPr>
          <p:cNvCxnSpPr/>
          <p:nvPr/>
        </p:nvCxnSpPr>
        <p:spPr>
          <a:xfrm>
            <a:off x="580143" y="581726"/>
            <a:ext cx="11031713" cy="0"/>
          </a:xfrm>
          <a:prstGeom prst="line">
            <a:avLst/>
          </a:prstGeom>
          <a:ln/>
        </p:spPr>
        <p:style>
          <a:lnRef idx="3">
            <a:schemeClr val="dk1"/>
          </a:lnRef>
          <a:fillRef idx="0">
            <a:schemeClr val="dk1"/>
          </a:fillRef>
          <a:effectRef idx="2">
            <a:schemeClr val="dk1"/>
          </a:effectRef>
          <a:fontRef idx="minor">
            <a:schemeClr val="tx1"/>
          </a:fontRef>
        </p:style>
      </p:cxnSp>
      <p:pic>
        <p:nvPicPr>
          <p:cNvPr id="10" name="Image 9">
            <a:extLst>
              <a:ext uri="{FF2B5EF4-FFF2-40B4-BE49-F238E27FC236}">
                <a16:creationId xmlns:a16="http://schemas.microsoft.com/office/drawing/2014/main" id="{07B0DC8F-2660-D38C-3745-EB0FE5B50999}"/>
              </a:ext>
            </a:extLst>
          </p:cNvPr>
          <p:cNvPicPr>
            <a:picLocks noChangeAspect="1"/>
          </p:cNvPicPr>
          <p:nvPr/>
        </p:nvPicPr>
        <p:blipFill>
          <a:blip r:embed="rId2"/>
          <a:stretch>
            <a:fillRect/>
          </a:stretch>
        </p:blipFill>
        <p:spPr>
          <a:xfrm>
            <a:off x="1189754" y="2116624"/>
            <a:ext cx="9194465" cy="4256483"/>
          </a:xfrm>
          <a:prstGeom prst="rect">
            <a:avLst/>
          </a:prstGeom>
        </p:spPr>
      </p:pic>
    </p:spTree>
    <p:extLst>
      <p:ext uri="{BB962C8B-B14F-4D97-AF65-F5344CB8AC3E}">
        <p14:creationId xmlns:p14="http://schemas.microsoft.com/office/powerpoint/2010/main" val="1883160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3181A301-52B0-A2CD-3EC9-370EC5EDA2D9}"/>
              </a:ext>
            </a:extLst>
          </p:cNvPr>
          <p:cNvSpPr>
            <a:spLocks noGrp="1"/>
          </p:cNvSpPr>
          <p:nvPr>
            <p:ph type="body" sz="quarter" idx="16"/>
          </p:nvPr>
        </p:nvSpPr>
        <p:spPr>
          <a:xfrm>
            <a:off x="1313576" y="6447254"/>
            <a:ext cx="4488119" cy="418208"/>
          </a:xfrm>
        </p:spPr>
        <p:txBody>
          <a:bodyPr/>
          <a:lstStyle/>
          <a:p>
            <a:r>
              <a:rPr lang="fr-FR" dirty="0" err="1"/>
              <a:t>Investor</a:t>
            </a:r>
            <a:r>
              <a:rPr lang="fr-FR" dirty="0"/>
              <a:t> </a:t>
            </a:r>
            <a:r>
              <a:rPr lang="fr-FR" dirty="0" err="1"/>
              <a:t>presentation</a:t>
            </a:r>
            <a:r>
              <a:rPr lang="fr-FR" dirty="0"/>
              <a:t> 2024</a:t>
            </a:r>
          </a:p>
          <a:p>
            <a:endParaRPr lang="fr-FR" dirty="0"/>
          </a:p>
        </p:txBody>
      </p:sp>
      <p:sp>
        <p:nvSpPr>
          <p:cNvPr id="10" name="Espace réservé du texte 5">
            <a:extLst>
              <a:ext uri="{FF2B5EF4-FFF2-40B4-BE49-F238E27FC236}">
                <a16:creationId xmlns:a16="http://schemas.microsoft.com/office/drawing/2014/main" id="{6289E4ED-F98C-420C-B443-F686A10913F5}"/>
              </a:ext>
            </a:extLst>
          </p:cNvPr>
          <p:cNvSpPr txBox="1">
            <a:spLocks/>
          </p:cNvSpPr>
          <p:nvPr/>
        </p:nvSpPr>
        <p:spPr>
          <a:xfrm>
            <a:off x="493056" y="777779"/>
            <a:ext cx="10975003" cy="40464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750" kern="1200">
                <a:solidFill>
                  <a:srgbClr val="67B3E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dirty="0"/>
              <a:t>The Ile-de-France </a:t>
            </a:r>
            <a:r>
              <a:rPr lang="en-GB" sz="2400" b="1" dirty="0" err="1"/>
              <a:t>Mobilités</a:t>
            </a:r>
            <a:r>
              <a:rPr lang="en-GB" sz="2400" b="1" dirty="0"/>
              <a:t> framework and Green Bond issuances</a:t>
            </a:r>
            <a:endParaRPr lang="fr-FR" b="1" dirty="0"/>
          </a:p>
        </p:txBody>
      </p:sp>
      <p:sp>
        <p:nvSpPr>
          <p:cNvPr id="2" name="Rectangle 1">
            <a:extLst>
              <a:ext uri="{FF2B5EF4-FFF2-40B4-BE49-F238E27FC236}">
                <a16:creationId xmlns:a16="http://schemas.microsoft.com/office/drawing/2014/main" id="{09B7DC5B-2438-4D0A-BE89-C62D51EBB933}"/>
              </a:ext>
            </a:extLst>
          </p:cNvPr>
          <p:cNvSpPr/>
          <p:nvPr/>
        </p:nvSpPr>
        <p:spPr>
          <a:xfrm>
            <a:off x="493056" y="1248887"/>
            <a:ext cx="11277337" cy="923330"/>
          </a:xfrm>
          <a:prstGeom prst="rect">
            <a:avLst/>
          </a:prstGeom>
        </p:spPr>
        <p:txBody>
          <a:bodyPr wrap="square">
            <a:spAutoFit/>
          </a:bodyPr>
          <a:lstStyle/>
          <a:p>
            <a:pPr lvl="0" algn="just">
              <a:lnSpc>
                <a:spcPct val="100000"/>
              </a:lnSpc>
              <a:spcBef>
                <a:spcPts val="0"/>
              </a:spcBef>
              <a:defRPr/>
            </a:pPr>
            <a:r>
              <a:rPr lang="en-US" b="1" dirty="0">
                <a:solidFill>
                  <a:schemeClr val="bg1"/>
                </a:solidFill>
                <a:highlight>
                  <a:srgbClr val="4BBC81"/>
                </a:highlight>
                <a:latin typeface="Arial" panose="020B0604020202020204" pitchFamily="34" charset="0"/>
                <a:cs typeface="Arial" panose="020B0604020202020204" pitchFamily="34" charset="0"/>
              </a:rPr>
              <a:t>Between 2024 and 2033 Ile de France </a:t>
            </a:r>
            <a:r>
              <a:rPr lang="en-US" b="1" dirty="0" err="1">
                <a:solidFill>
                  <a:schemeClr val="bg1"/>
                </a:solidFill>
                <a:highlight>
                  <a:srgbClr val="4BBC81"/>
                </a:highlight>
                <a:latin typeface="Arial" panose="020B0604020202020204" pitchFamily="34" charset="0"/>
                <a:cs typeface="Arial" panose="020B0604020202020204" pitchFamily="34" charset="0"/>
              </a:rPr>
              <a:t>Mobilités</a:t>
            </a:r>
            <a:r>
              <a:rPr lang="en-US" b="1" dirty="0">
                <a:solidFill>
                  <a:schemeClr val="bg1"/>
                </a:solidFill>
                <a:highlight>
                  <a:srgbClr val="4BBC81"/>
                </a:highlight>
                <a:latin typeface="Arial" panose="020B0604020202020204" pitchFamily="34" charset="0"/>
                <a:cs typeface="Arial" panose="020B0604020202020204" pitchFamily="34" charset="0"/>
              </a:rPr>
              <a:t> will invest more than 38 billion euros in the Ile de France region’s public transport network and plans to raise 24 billion euros of debt in this period to finance this investment plan, the majority of which will be in the form of Green Bonds (70% to 80%)</a:t>
            </a:r>
            <a:endParaRPr lang="fr-FR" b="1" i="1" dirty="0">
              <a:solidFill>
                <a:schemeClr val="bg1"/>
              </a:solidFill>
              <a:highlight>
                <a:srgbClr val="4BBC81"/>
              </a:highlight>
              <a:latin typeface="Arial" panose="020B0604020202020204" pitchFamily="34" charset="0"/>
              <a:cs typeface="Arial" pitchFamily="34" charset="0"/>
            </a:endParaRPr>
          </a:p>
        </p:txBody>
      </p:sp>
      <p:sp>
        <p:nvSpPr>
          <p:cNvPr id="6" name="Rectangle 5">
            <a:extLst>
              <a:ext uri="{FF2B5EF4-FFF2-40B4-BE49-F238E27FC236}">
                <a16:creationId xmlns:a16="http://schemas.microsoft.com/office/drawing/2014/main" id="{6B719362-2722-B105-60E4-C1FBD52D6AAC}"/>
              </a:ext>
            </a:extLst>
          </p:cNvPr>
          <p:cNvSpPr/>
          <p:nvPr/>
        </p:nvSpPr>
        <p:spPr>
          <a:xfrm>
            <a:off x="493056" y="243172"/>
            <a:ext cx="5038559" cy="338554"/>
          </a:xfrm>
          <a:prstGeom prst="rect">
            <a:avLst/>
          </a:prstGeom>
        </p:spPr>
        <p:txBody>
          <a:bodyPr wrap="none">
            <a:spAutoFit/>
          </a:bodyPr>
          <a:lstStyle/>
          <a:p>
            <a:r>
              <a:rPr lang="en-US" sz="1600" b="1" dirty="0">
                <a:solidFill>
                  <a:srgbClr val="00B050"/>
                </a:solidFill>
                <a:latin typeface="Arial" panose="020B0604020202020204" pitchFamily="34" charset="0"/>
                <a:ea typeface="+mj-ea"/>
                <a:cs typeface="Arial" panose="020B0604020202020204" pitchFamily="34" charset="0"/>
              </a:rPr>
              <a:t>03. Ile-de-France </a:t>
            </a:r>
            <a:r>
              <a:rPr lang="en-US" sz="1600" b="1" dirty="0" err="1">
                <a:solidFill>
                  <a:srgbClr val="00B050"/>
                </a:solidFill>
                <a:latin typeface="Arial" panose="020B0604020202020204" pitchFamily="34" charset="0"/>
                <a:ea typeface="+mj-ea"/>
                <a:cs typeface="Arial" panose="020B0604020202020204" pitchFamily="34" charset="0"/>
              </a:rPr>
              <a:t>Mobilités</a:t>
            </a:r>
            <a:r>
              <a:rPr lang="en-US" sz="1600" b="1" dirty="0">
                <a:solidFill>
                  <a:srgbClr val="00B050"/>
                </a:solidFill>
                <a:latin typeface="Arial" panose="020B0604020202020204" pitchFamily="34" charset="0"/>
                <a:ea typeface="+mj-ea"/>
                <a:cs typeface="Arial" panose="020B0604020202020204" pitchFamily="34" charset="0"/>
              </a:rPr>
              <a:t>' Green Bond program  </a:t>
            </a:r>
          </a:p>
        </p:txBody>
      </p:sp>
      <p:cxnSp>
        <p:nvCxnSpPr>
          <p:cNvPr id="8" name="Connecteur droit 7">
            <a:extLst>
              <a:ext uri="{FF2B5EF4-FFF2-40B4-BE49-F238E27FC236}">
                <a16:creationId xmlns:a16="http://schemas.microsoft.com/office/drawing/2014/main" id="{61AA7D8C-B681-997E-CF56-DDDC670C2838}"/>
              </a:ext>
            </a:extLst>
          </p:cNvPr>
          <p:cNvCxnSpPr/>
          <p:nvPr/>
        </p:nvCxnSpPr>
        <p:spPr>
          <a:xfrm>
            <a:off x="580143" y="581726"/>
            <a:ext cx="11031713" cy="0"/>
          </a:xfrm>
          <a:prstGeom prst="line">
            <a:avLst/>
          </a:prstGeom>
          <a:ln/>
        </p:spPr>
        <p:style>
          <a:lnRef idx="3">
            <a:schemeClr val="dk1"/>
          </a:lnRef>
          <a:fillRef idx="0">
            <a:schemeClr val="dk1"/>
          </a:fillRef>
          <a:effectRef idx="2">
            <a:schemeClr val="dk1"/>
          </a:effectRef>
          <a:fontRef idx="minor">
            <a:schemeClr val="tx1"/>
          </a:fontRef>
        </p:style>
      </p:cxnSp>
      <p:graphicFrame>
        <p:nvGraphicFramePr>
          <p:cNvPr id="3" name="Graphique 2">
            <a:extLst>
              <a:ext uri="{FF2B5EF4-FFF2-40B4-BE49-F238E27FC236}">
                <a16:creationId xmlns:a16="http://schemas.microsoft.com/office/drawing/2014/main" id="{737BB381-0EC6-4AF8-B1BE-46336D91FAFC}"/>
              </a:ext>
            </a:extLst>
          </p:cNvPr>
          <p:cNvGraphicFramePr>
            <a:graphicFrameLocks/>
          </p:cNvGraphicFramePr>
          <p:nvPr>
            <p:extLst>
              <p:ext uri="{D42A27DB-BD31-4B8C-83A1-F6EECF244321}">
                <p14:modId xmlns:p14="http://schemas.microsoft.com/office/powerpoint/2010/main" val="3187325484"/>
              </p:ext>
            </p:extLst>
          </p:nvPr>
        </p:nvGraphicFramePr>
        <p:xfrm>
          <a:off x="2168310" y="2238680"/>
          <a:ext cx="7855379" cy="38415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70129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5595119" y="4212571"/>
            <a:ext cx="4166201" cy="38922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à coins arrondis 29"/>
          <p:cNvSpPr/>
          <p:nvPr/>
        </p:nvSpPr>
        <p:spPr>
          <a:xfrm>
            <a:off x="7678220" y="3850931"/>
            <a:ext cx="4027820" cy="1036885"/>
          </a:xfrm>
          <a:prstGeom prst="roundRect">
            <a:avLst/>
          </a:prstGeom>
          <a:solidFill>
            <a:schemeClr val="bg1"/>
          </a:solidFill>
          <a:ln w="12700">
            <a:solidFill>
              <a:srgbClr val="0C5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100" b="1" kern="0" dirty="0">
                <a:solidFill>
                  <a:schemeClr val="tx1"/>
                </a:solidFill>
                <a:latin typeface="Arial" panose="020B0604020202020204" pitchFamily="34" charset="0"/>
                <a:cs typeface="Arial" panose="020B0604020202020204" pitchFamily="34" charset="0"/>
              </a:rPr>
              <a:t>Extension of the Framework to include Green </a:t>
            </a:r>
            <a:r>
              <a:rPr lang="en-US" sz="1100" b="1" kern="0" dirty="0" err="1">
                <a:solidFill>
                  <a:schemeClr val="tx1"/>
                </a:solidFill>
                <a:latin typeface="Arial" panose="020B0604020202020204" pitchFamily="34" charset="0"/>
                <a:cs typeface="Arial" panose="020B0604020202020204" pitchFamily="34" charset="0"/>
              </a:rPr>
              <a:t>NeuCP</a:t>
            </a:r>
            <a:endParaRPr lang="en-US" sz="1100" kern="0" dirty="0">
              <a:solidFill>
                <a:schemeClr val="tx1"/>
              </a:solidFill>
              <a:latin typeface="Arial" panose="020B0604020202020204" pitchFamily="34" charset="0"/>
              <a:cs typeface="Arial" panose="020B0604020202020204" pitchFamily="34" charset="0"/>
            </a:endParaRPr>
          </a:p>
          <a:p>
            <a:pPr lvl="0">
              <a:defRPr/>
            </a:pPr>
            <a:endParaRPr lang="en-US" sz="1100" kern="0" dirty="0">
              <a:solidFill>
                <a:schemeClr val="tx1"/>
              </a:solidFill>
              <a:latin typeface="Arial" panose="020B0604020202020204" pitchFamily="34" charset="0"/>
              <a:cs typeface="Arial" panose="020B0604020202020204" pitchFamily="34" charset="0"/>
            </a:endParaRPr>
          </a:p>
          <a:p>
            <a:pPr lvl="0">
              <a:defRPr/>
            </a:pPr>
            <a:r>
              <a:rPr lang="en-US" sz="1100" kern="0" dirty="0">
                <a:solidFill>
                  <a:schemeClr val="tx1"/>
                </a:solidFill>
                <a:latin typeface="Arial" panose="020B0604020202020204" pitchFamily="34" charset="0"/>
                <a:cs typeface="Arial" panose="020B0604020202020204" pitchFamily="34" charset="0"/>
              </a:rPr>
              <a:t>Île-de-France </a:t>
            </a:r>
            <a:r>
              <a:rPr lang="en-US" sz="1100" kern="0" dirty="0" err="1">
                <a:solidFill>
                  <a:schemeClr val="tx1"/>
                </a:solidFill>
                <a:latin typeface="Arial" panose="020B0604020202020204" pitchFamily="34" charset="0"/>
                <a:cs typeface="Arial" panose="020B0604020202020204" pitchFamily="34" charset="0"/>
              </a:rPr>
              <a:t>Mobilités</a:t>
            </a:r>
            <a:r>
              <a:rPr lang="en-US" sz="1100" kern="0" dirty="0">
                <a:solidFill>
                  <a:schemeClr val="tx1"/>
                </a:solidFill>
                <a:latin typeface="Arial" panose="020B0604020202020204" pitchFamily="34" charset="0"/>
                <a:cs typeface="Arial" panose="020B0604020202020204" pitchFamily="34" charset="0"/>
              </a:rPr>
              <a:t> expanded its original Green Bond Framework as a Green Financing Framework in order to include Green </a:t>
            </a:r>
            <a:r>
              <a:rPr lang="en-US" sz="1100" kern="0" dirty="0" err="1">
                <a:solidFill>
                  <a:schemeClr val="tx1"/>
                </a:solidFill>
                <a:latin typeface="Arial" panose="020B0604020202020204" pitchFamily="34" charset="0"/>
                <a:cs typeface="Arial" panose="020B0604020202020204" pitchFamily="34" charset="0"/>
              </a:rPr>
              <a:t>NeuCP</a:t>
            </a:r>
            <a:endParaRPr lang="en-US" sz="1100" kern="0" dirty="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5144491" y="5681029"/>
            <a:ext cx="4166201" cy="38922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à coins arrondis 28"/>
          <p:cNvSpPr/>
          <p:nvPr/>
        </p:nvSpPr>
        <p:spPr>
          <a:xfrm>
            <a:off x="5981890" y="5287113"/>
            <a:ext cx="2709156" cy="1205702"/>
          </a:xfrm>
          <a:prstGeom prst="roundRect">
            <a:avLst/>
          </a:prstGeom>
          <a:solidFill>
            <a:schemeClr val="bg1"/>
          </a:solidFill>
          <a:ln w="63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lang="en-US" sz="1100" kern="0" dirty="0">
              <a:solidFill>
                <a:schemeClr val="tx1"/>
              </a:solidFill>
              <a:latin typeface="Arial" panose="020B0604020202020204" pitchFamily="34" charset="0"/>
              <a:cs typeface="Arial" panose="020B0604020202020204" pitchFamily="34" charset="0"/>
            </a:endParaRPr>
          </a:p>
          <a:p>
            <a:pPr lvl="0" algn="just">
              <a:defRPr/>
            </a:pPr>
            <a:endParaRPr lang="en-US" sz="1100" kern="0" dirty="0">
              <a:solidFill>
                <a:schemeClr val="tx1"/>
              </a:solidFill>
              <a:latin typeface="Arial" panose="020B0604020202020204" pitchFamily="34" charset="0"/>
              <a:cs typeface="Arial" panose="020B0604020202020204" pitchFamily="34" charset="0"/>
            </a:endParaRPr>
          </a:p>
          <a:p>
            <a:pPr lvl="0" algn="just">
              <a:defRPr/>
            </a:pPr>
            <a:r>
              <a:rPr lang="en-US" sz="1100" b="1" kern="0" dirty="0">
                <a:solidFill>
                  <a:schemeClr val="tx1"/>
                </a:solidFill>
                <a:latin typeface="Arial" panose="020B0604020202020204" pitchFamily="34" charset="0"/>
                <a:cs typeface="Arial" panose="020B0604020202020204" pitchFamily="34" charset="0"/>
              </a:rPr>
              <a:t>Improved transparency and reporting efforts, </a:t>
            </a:r>
            <a:r>
              <a:rPr lang="en-US" sz="1100" kern="0" dirty="0">
                <a:solidFill>
                  <a:schemeClr val="tx1"/>
                </a:solidFill>
                <a:latin typeface="Arial" panose="020B0604020202020204" pitchFamily="34" charset="0"/>
                <a:cs typeface="Arial" panose="020B0604020202020204" pitchFamily="34" charset="0"/>
              </a:rPr>
              <a:t>as well as strengthened ESG risk management and project evaluation &amp; selection processes</a:t>
            </a:r>
          </a:p>
        </p:txBody>
      </p:sp>
      <p:sp>
        <p:nvSpPr>
          <p:cNvPr id="3" name="Titre 2">
            <a:extLst>
              <a:ext uri="{FF2B5EF4-FFF2-40B4-BE49-F238E27FC236}">
                <a16:creationId xmlns:a16="http://schemas.microsoft.com/office/drawing/2014/main" id="{FB48BBED-F85F-4647-8ED8-06F891758779}"/>
              </a:ext>
            </a:extLst>
          </p:cNvPr>
          <p:cNvSpPr>
            <a:spLocks noGrp="1"/>
          </p:cNvSpPr>
          <p:nvPr>
            <p:ph type="title"/>
          </p:nvPr>
        </p:nvSpPr>
        <p:spPr>
          <a:xfrm>
            <a:off x="493056" y="724901"/>
            <a:ext cx="11666307" cy="579208"/>
          </a:xfrm>
        </p:spPr>
        <p:txBody>
          <a:bodyPr>
            <a:normAutofit/>
          </a:bodyPr>
          <a:lstStyle/>
          <a:p>
            <a:r>
              <a:rPr lang="en-GB" sz="2400" dirty="0">
                <a:solidFill>
                  <a:srgbClr val="67B3E4"/>
                </a:solidFill>
                <a:highlight>
                  <a:srgbClr val="FFFFFF"/>
                </a:highlight>
                <a:ea typeface="+mn-ea"/>
              </a:rPr>
              <a:t>Overview of the </a:t>
            </a:r>
            <a:r>
              <a:rPr lang="en-GB" sz="2400" dirty="0">
                <a:solidFill>
                  <a:schemeClr val="accent5"/>
                </a:solidFill>
                <a:highlight>
                  <a:srgbClr val="FFFFFF"/>
                </a:highlight>
                <a:ea typeface="+mn-ea"/>
              </a:rPr>
              <a:t>New Green Financing Framework </a:t>
            </a:r>
          </a:p>
        </p:txBody>
      </p:sp>
      <p:sp>
        <p:nvSpPr>
          <p:cNvPr id="2" name="Rectangle 1">
            <a:extLst>
              <a:ext uri="{FF2B5EF4-FFF2-40B4-BE49-F238E27FC236}">
                <a16:creationId xmlns:a16="http://schemas.microsoft.com/office/drawing/2014/main" id="{83573D94-2F43-4507-A77F-5DA4A8115EF3}"/>
              </a:ext>
            </a:extLst>
          </p:cNvPr>
          <p:cNvSpPr/>
          <p:nvPr/>
        </p:nvSpPr>
        <p:spPr>
          <a:xfrm>
            <a:off x="493056" y="243172"/>
            <a:ext cx="5038559" cy="338554"/>
          </a:xfrm>
          <a:prstGeom prst="rect">
            <a:avLst/>
          </a:prstGeom>
        </p:spPr>
        <p:txBody>
          <a:bodyPr wrap="none">
            <a:spAutoFit/>
          </a:bodyPr>
          <a:lstStyle/>
          <a:p>
            <a:r>
              <a:rPr lang="en-US" sz="1600" b="1" dirty="0">
                <a:solidFill>
                  <a:srgbClr val="00B050"/>
                </a:solidFill>
                <a:latin typeface="Arial" panose="020B0604020202020204" pitchFamily="34" charset="0"/>
                <a:ea typeface="+mj-ea"/>
                <a:cs typeface="Arial" panose="020B0604020202020204" pitchFamily="34" charset="0"/>
              </a:rPr>
              <a:t>03. Ile-de-France </a:t>
            </a:r>
            <a:r>
              <a:rPr lang="en-US" sz="1600" b="1" dirty="0" err="1">
                <a:solidFill>
                  <a:srgbClr val="00B050"/>
                </a:solidFill>
                <a:latin typeface="Arial" panose="020B0604020202020204" pitchFamily="34" charset="0"/>
                <a:ea typeface="+mj-ea"/>
                <a:cs typeface="Arial" panose="020B0604020202020204" pitchFamily="34" charset="0"/>
              </a:rPr>
              <a:t>Mobilités</a:t>
            </a:r>
            <a:r>
              <a:rPr lang="en-US" sz="1600" b="1" dirty="0">
                <a:solidFill>
                  <a:srgbClr val="00B050"/>
                </a:solidFill>
                <a:latin typeface="Arial" panose="020B0604020202020204" pitchFamily="34" charset="0"/>
                <a:ea typeface="+mj-ea"/>
                <a:cs typeface="Arial" panose="020B0604020202020204" pitchFamily="34" charset="0"/>
              </a:rPr>
              <a:t>' Green Bond program  </a:t>
            </a:r>
          </a:p>
        </p:txBody>
      </p:sp>
      <p:cxnSp>
        <p:nvCxnSpPr>
          <p:cNvPr id="12" name="Connecteur droit 11">
            <a:extLst>
              <a:ext uri="{FF2B5EF4-FFF2-40B4-BE49-F238E27FC236}">
                <a16:creationId xmlns:a16="http://schemas.microsoft.com/office/drawing/2014/main" id="{32E1905D-9000-4302-B6B1-C8D8FAB018AD}"/>
              </a:ext>
            </a:extLst>
          </p:cNvPr>
          <p:cNvCxnSpPr/>
          <p:nvPr/>
        </p:nvCxnSpPr>
        <p:spPr>
          <a:xfrm>
            <a:off x="580143" y="581726"/>
            <a:ext cx="11031713" cy="0"/>
          </a:xfrm>
          <a:prstGeom prst="line">
            <a:avLst/>
          </a:prstGeom>
          <a:ln/>
        </p:spPr>
        <p:style>
          <a:lnRef idx="3">
            <a:schemeClr val="dk1"/>
          </a:lnRef>
          <a:fillRef idx="0">
            <a:schemeClr val="dk1"/>
          </a:fillRef>
          <a:effectRef idx="2">
            <a:schemeClr val="dk1"/>
          </a:effectRef>
          <a:fontRef idx="minor">
            <a:schemeClr val="tx1"/>
          </a:fontRef>
        </p:style>
      </p:cxnSp>
      <p:sp>
        <p:nvSpPr>
          <p:cNvPr id="13" name="Espace réservé du texte 6">
            <a:extLst>
              <a:ext uri="{FF2B5EF4-FFF2-40B4-BE49-F238E27FC236}">
                <a16:creationId xmlns:a16="http://schemas.microsoft.com/office/drawing/2014/main" id="{84FCFF55-3108-4E32-9718-14FD3B281581}"/>
              </a:ext>
            </a:extLst>
          </p:cNvPr>
          <p:cNvSpPr txBox="1">
            <a:spLocks/>
          </p:cNvSpPr>
          <p:nvPr/>
        </p:nvSpPr>
        <p:spPr>
          <a:xfrm>
            <a:off x="1313576" y="6447254"/>
            <a:ext cx="4488119" cy="4182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50" kern="1200">
                <a:solidFill>
                  <a:srgbClr val="67B3E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50" b="0" i="0" u="none" strike="noStrike" kern="1200" cap="none" spc="0" normalizeH="0" baseline="0" noProof="0" dirty="0" err="1">
                <a:ln>
                  <a:noFill/>
                </a:ln>
                <a:solidFill>
                  <a:srgbClr val="67B3E4"/>
                </a:solidFill>
                <a:effectLst/>
                <a:uLnTx/>
                <a:uFillTx/>
                <a:latin typeface="Arial" panose="020B0604020202020204" pitchFamily="34" charset="0"/>
                <a:ea typeface="+mn-ea"/>
                <a:cs typeface="Arial" panose="020B0604020202020204" pitchFamily="34" charset="0"/>
              </a:rPr>
              <a:t>Investor</a:t>
            </a:r>
            <a:r>
              <a:rPr kumimoji="0" lang="fr-FR" sz="1250" b="0" i="0" u="none" strike="noStrike" kern="1200" cap="none" spc="0" normalizeH="0" baseline="0" noProof="0" dirty="0">
                <a:ln>
                  <a:noFill/>
                </a:ln>
                <a:solidFill>
                  <a:srgbClr val="67B3E4"/>
                </a:solidFill>
                <a:effectLst/>
                <a:uLnTx/>
                <a:uFillTx/>
                <a:latin typeface="Arial" panose="020B0604020202020204" pitchFamily="34" charset="0"/>
                <a:ea typeface="+mn-ea"/>
                <a:cs typeface="Arial" panose="020B0604020202020204" pitchFamily="34" charset="0"/>
              </a:rPr>
              <a:t> </a:t>
            </a:r>
            <a:r>
              <a:rPr kumimoji="0" lang="fr-FR" sz="1250" b="0" i="0" u="none" strike="noStrike" kern="1200" cap="none" spc="0" normalizeH="0" baseline="0" noProof="0" dirty="0" err="1">
                <a:ln>
                  <a:noFill/>
                </a:ln>
                <a:solidFill>
                  <a:srgbClr val="67B3E4"/>
                </a:solidFill>
                <a:effectLst/>
                <a:uLnTx/>
                <a:uFillTx/>
                <a:latin typeface="Arial" panose="020B0604020202020204" pitchFamily="34" charset="0"/>
                <a:ea typeface="+mn-ea"/>
                <a:cs typeface="Arial" panose="020B0604020202020204" pitchFamily="34" charset="0"/>
              </a:rPr>
              <a:t>presentation</a:t>
            </a:r>
            <a:r>
              <a:rPr kumimoji="0" lang="fr-FR" sz="1250" b="0" i="0" u="none" strike="noStrike" kern="1200" cap="none" spc="0" normalizeH="0" baseline="0" noProof="0" dirty="0">
                <a:ln>
                  <a:noFill/>
                </a:ln>
                <a:solidFill>
                  <a:srgbClr val="67B3E4"/>
                </a:solidFill>
                <a:effectLst/>
                <a:uLnTx/>
                <a:uFillTx/>
                <a:latin typeface="Arial" panose="020B0604020202020204" pitchFamily="34" charset="0"/>
                <a:ea typeface="+mn-ea"/>
                <a:cs typeface="Arial" panose="020B0604020202020204" pitchFamily="34" charset="0"/>
              </a:rPr>
              <a:t> 2024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250" b="0" i="0" u="none" strike="noStrike" kern="1200" cap="none" spc="0" normalizeH="0" baseline="0" noProof="0" dirty="0">
              <a:ln>
                <a:noFill/>
              </a:ln>
              <a:solidFill>
                <a:srgbClr val="67B3E4"/>
              </a:solidFill>
              <a:effectLst/>
              <a:uLnTx/>
              <a:uFillTx/>
              <a:latin typeface="Arial" panose="020B0604020202020204" pitchFamily="34" charset="0"/>
              <a:ea typeface="+mn-ea"/>
              <a:cs typeface="Arial" panose="020B0604020202020204" pitchFamily="34" charset="0"/>
            </a:endParaRPr>
          </a:p>
        </p:txBody>
      </p:sp>
      <p:sp>
        <p:nvSpPr>
          <p:cNvPr id="4" name="Rectangle à coins arrondis 3"/>
          <p:cNvSpPr/>
          <p:nvPr/>
        </p:nvSpPr>
        <p:spPr>
          <a:xfrm>
            <a:off x="2810006" y="1447283"/>
            <a:ext cx="8844536" cy="1996750"/>
          </a:xfrm>
          <a:prstGeom prst="roundRect">
            <a:avLst/>
          </a:prstGeom>
          <a:solidFill>
            <a:schemeClr val="bg2"/>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rgbClr val="08582C"/>
                </a:solidFill>
                <a:latin typeface="Arial" panose="020B0604020202020204" pitchFamily="34" charset="0"/>
                <a:cs typeface="Arial" panose="020B0604020202020204" pitchFamily="34" charset="0"/>
              </a:rPr>
              <a:t>In March 2024, Île-de-France </a:t>
            </a:r>
            <a:r>
              <a:rPr lang="en-US" sz="1100" b="1" dirty="0" err="1">
                <a:solidFill>
                  <a:srgbClr val="08582C"/>
                </a:solidFill>
                <a:latin typeface="Arial" panose="020B0604020202020204" pitchFamily="34" charset="0"/>
                <a:cs typeface="Arial" panose="020B0604020202020204" pitchFamily="34" charset="0"/>
              </a:rPr>
              <a:t>Mobilités</a:t>
            </a:r>
            <a:r>
              <a:rPr lang="en-US" sz="1100" b="1" dirty="0">
                <a:solidFill>
                  <a:srgbClr val="08582C"/>
                </a:solidFill>
                <a:latin typeface="Arial" panose="020B0604020202020204" pitchFamily="34" charset="0"/>
                <a:cs typeface="Arial" panose="020B0604020202020204" pitchFamily="34" charset="0"/>
              </a:rPr>
              <a:t> published an updated Green Financing Framework </a:t>
            </a:r>
            <a:r>
              <a:rPr lang="en-US" sz="1100" dirty="0">
                <a:solidFill>
                  <a:schemeClr val="tx1"/>
                </a:solidFill>
                <a:latin typeface="Arial" panose="020B0604020202020204" pitchFamily="34" charset="0"/>
                <a:cs typeface="Arial" panose="020B0604020202020204" pitchFamily="34" charset="0"/>
              </a:rPr>
              <a:t>in order to be aligned with best market practices and recent market evolutions.</a:t>
            </a:r>
          </a:p>
          <a:p>
            <a:endParaRPr lang="en-US" sz="1100" dirty="0">
              <a:solidFill>
                <a:schemeClr val="tx1"/>
              </a:solidFill>
              <a:latin typeface="Arial" panose="020B0604020202020204" pitchFamily="34" charset="0"/>
              <a:cs typeface="Arial" panose="020B0604020202020204" pitchFamily="34" charset="0"/>
            </a:endParaRPr>
          </a:p>
          <a:p>
            <a:endParaRPr lang="en-US" sz="1100" dirty="0">
              <a:solidFill>
                <a:schemeClr val="tx1"/>
              </a:solidFill>
              <a:latin typeface="Arial" panose="020B0604020202020204" pitchFamily="34" charset="0"/>
              <a:cs typeface="Arial" panose="020B0604020202020204" pitchFamily="34" charset="0"/>
            </a:endParaRPr>
          </a:p>
          <a:p>
            <a:endParaRPr lang="en-US" sz="1100" dirty="0">
              <a:solidFill>
                <a:schemeClr val="tx1"/>
              </a:solidFill>
              <a:latin typeface="Arial" panose="020B0604020202020204" pitchFamily="34" charset="0"/>
              <a:cs typeface="Arial" panose="020B0604020202020204" pitchFamily="34" charset="0"/>
            </a:endParaRPr>
          </a:p>
          <a:p>
            <a:endParaRPr lang="en-US" sz="1100" dirty="0">
              <a:solidFill>
                <a:schemeClr val="tx1"/>
              </a:solidFill>
              <a:latin typeface="Arial" panose="020B0604020202020204" pitchFamily="34" charset="0"/>
              <a:cs typeface="Arial" panose="020B0604020202020204" pitchFamily="34" charset="0"/>
            </a:endParaRPr>
          </a:p>
          <a:p>
            <a:endParaRPr lang="en-US" sz="1100" dirty="0">
              <a:solidFill>
                <a:schemeClr val="tx1"/>
              </a:solidFill>
              <a:latin typeface="Arial" panose="020B0604020202020204" pitchFamily="34" charset="0"/>
              <a:cs typeface="Arial" panose="020B0604020202020204" pitchFamily="34" charset="0"/>
            </a:endParaRPr>
          </a:p>
          <a:p>
            <a:endParaRPr lang="en-US" sz="1100" dirty="0">
              <a:solidFill>
                <a:schemeClr val="tx1"/>
              </a:solidFill>
              <a:latin typeface="Arial" panose="020B0604020202020204" pitchFamily="34" charset="0"/>
              <a:cs typeface="Arial" panose="020B0604020202020204" pitchFamily="34" charset="0"/>
            </a:endParaRPr>
          </a:p>
          <a:p>
            <a:endParaRPr lang="en-US" sz="1100" dirty="0">
              <a:solidFill>
                <a:schemeClr val="tx1"/>
              </a:solidFill>
              <a:latin typeface="Arial" panose="020B0604020202020204" pitchFamily="34" charset="0"/>
              <a:cs typeface="Arial" panose="020B0604020202020204" pitchFamily="34" charset="0"/>
            </a:endParaRPr>
          </a:p>
          <a:p>
            <a:endParaRPr lang="en-US" sz="1100" dirty="0">
              <a:solidFill>
                <a:schemeClr val="tx1"/>
              </a:solidFill>
              <a:latin typeface="Arial" panose="020B0604020202020204" pitchFamily="34" charset="0"/>
              <a:cs typeface="Arial" panose="020B0604020202020204" pitchFamily="34" charset="0"/>
            </a:endParaRPr>
          </a:p>
        </p:txBody>
      </p:sp>
      <p:sp>
        <p:nvSpPr>
          <p:cNvPr id="9" name="Espace réservé du contenu 7">
            <a:extLst>
              <a:ext uri="{FF2B5EF4-FFF2-40B4-BE49-F238E27FC236}">
                <a16:creationId xmlns:a16="http://schemas.microsoft.com/office/drawing/2014/main" id="{EECB3211-3D59-5B46-6197-34C49D2CAFF3}"/>
              </a:ext>
            </a:extLst>
          </p:cNvPr>
          <p:cNvSpPr txBox="1">
            <a:spLocks/>
          </p:cNvSpPr>
          <p:nvPr/>
        </p:nvSpPr>
        <p:spPr bwMode="gray">
          <a:xfrm>
            <a:off x="6107045" y="3517772"/>
            <a:ext cx="2278162" cy="268279"/>
          </a:xfrm>
          <a:prstGeom prst="rect">
            <a:avLst/>
          </a:prstGeom>
          <a:noFill/>
          <a:ln>
            <a:noFill/>
          </a:ln>
        </p:spPr>
        <p:txBody>
          <a:bodyPr vert="horz" wrap="square" lIns="90000" tIns="0" rIns="90000" bIns="0" rtlCol="0">
            <a:spAutoFit/>
          </a:bodyPr>
          <a:lstStyle>
            <a:lvl1pPr marL="0" indent="0" algn="l" defTabSz="914400" rtl="0" eaLnBrk="1" latinLnBrk="0" hangingPunct="1">
              <a:lnSpc>
                <a:spcPct val="85000"/>
              </a:lnSpc>
              <a:spcBef>
                <a:spcPts val="0"/>
              </a:spcBef>
              <a:spcAft>
                <a:spcPts val="3000"/>
              </a:spcAft>
              <a:buFont typeface="Arial" pitchFamily="34" charset="0"/>
              <a:buNone/>
              <a:defRPr sz="3200" b="0" kern="1200">
                <a:solidFill>
                  <a:schemeClr val="accent2"/>
                </a:solidFill>
                <a:latin typeface="+mj-lt"/>
                <a:ea typeface="+mn-ea"/>
                <a:cs typeface="+mn-cs"/>
              </a:defRPr>
            </a:lvl1pPr>
            <a:lvl2pPr marL="0" indent="0" algn="l" defTabSz="914400" rtl="0" eaLnBrk="1" latinLnBrk="0" hangingPunct="1">
              <a:lnSpc>
                <a:spcPct val="120000"/>
              </a:lnSpc>
              <a:spcBef>
                <a:spcPts val="0"/>
              </a:spcBef>
              <a:buFont typeface="Arial" pitchFamily="34" charset="0"/>
              <a:buNone/>
              <a:defRPr sz="1400" kern="1200">
                <a:solidFill>
                  <a:schemeClr val="accent2"/>
                </a:solidFill>
                <a:latin typeface="+mn-lt"/>
                <a:ea typeface="+mn-ea"/>
                <a:cs typeface="+mn-cs"/>
              </a:defRPr>
            </a:lvl2pPr>
            <a:lvl3pPr marL="180975" indent="-180975" algn="l" defTabSz="914400" rtl="0" eaLnBrk="1" latinLnBrk="0" hangingPunct="1">
              <a:lnSpc>
                <a:spcPct val="120000"/>
              </a:lnSpc>
              <a:spcBef>
                <a:spcPts val="0"/>
              </a:spcBef>
              <a:buFont typeface="Wingdings" pitchFamily="2" charset="2"/>
              <a:buChar char="l"/>
              <a:defRPr sz="1400" kern="1200">
                <a:solidFill>
                  <a:schemeClr val="accent2"/>
                </a:solidFill>
                <a:latin typeface="+mn-lt"/>
                <a:ea typeface="+mn-ea"/>
                <a:cs typeface="+mn-cs"/>
              </a:defRPr>
            </a:lvl3pPr>
            <a:lvl4pPr marL="542925" indent="-180975" algn="l" defTabSz="914400" rtl="0" eaLnBrk="1" latinLnBrk="0" hangingPunct="1">
              <a:lnSpc>
                <a:spcPct val="120000"/>
              </a:lnSpc>
              <a:spcBef>
                <a:spcPts val="0"/>
              </a:spcBef>
              <a:buClr>
                <a:schemeClr val="accent1"/>
              </a:buClr>
              <a:buFont typeface="Wingdings" pitchFamily="2" charset="2"/>
              <a:buChar char="l"/>
              <a:defRPr sz="1400" kern="1200">
                <a:solidFill>
                  <a:schemeClr val="accent2"/>
                </a:solidFill>
                <a:latin typeface="+mn-lt"/>
                <a:ea typeface="+mn-ea"/>
                <a:cs typeface="+mn-cs"/>
              </a:defRPr>
            </a:lvl4pPr>
            <a:lvl5pPr marL="895350" indent="-180975" algn="l" defTabSz="914400" rtl="0" eaLnBrk="1" latinLnBrk="0" hangingPunct="1">
              <a:lnSpc>
                <a:spcPct val="120000"/>
              </a:lnSpc>
              <a:spcBef>
                <a:spcPts val="0"/>
              </a:spcBef>
              <a:buClr>
                <a:schemeClr val="tx2"/>
              </a:buClr>
              <a:buFont typeface="Wingdings" pitchFamily="2" charset="2"/>
              <a:buChar char="l"/>
              <a:defRPr sz="1400" kern="1200">
                <a:solidFill>
                  <a:schemeClr val="accent2"/>
                </a:solidFill>
                <a:latin typeface="+mn-lt"/>
                <a:ea typeface="+mn-ea"/>
                <a:cs typeface="+mn-cs"/>
              </a:defRPr>
            </a:lvl5pPr>
            <a:lvl6pPr marL="1257300" indent="-180975" algn="l" defTabSz="895350" rtl="0" eaLnBrk="1" latinLnBrk="0" hangingPunct="1">
              <a:lnSpc>
                <a:spcPct val="120000"/>
              </a:lnSpc>
              <a:spcBef>
                <a:spcPts val="0"/>
              </a:spcBef>
              <a:buClr>
                <a:schemeClr val="accent2"/>
              </a:buClr>
              <a:buFont typeface="Wingdings" pitchFamily="2" charset="2"/>
              <a:buChar char="l"/>
              <a:defRPr sz="1400" b="0" kern="1200">
                <a:solidFill>
                  <a:schemeClr val="accent2"/>
                </a:solidFill>
                <a:latin typeface="+mn-lt"/>
                <a:ea typeface="+mn-ea"/>
                <a:cs typeface="+mn-cs"/>
              </a:defRPr>
            </a:lvl6pPr>
            <a:lvl7pPr marL="1619250" indent="-180975" algn="l" defTabSz="895350" rtl="0" eaLnBrk="1" latinLnBrk="0" hangingPunct="1">
              <a:lnSpc>
                <a:spcPct val="120000"/>
              </a:lnSpc>
              <a:spcBef>
                <a:spcPts val="0"/>
              </a:spcBef>
              <a:buClr>
                <a:schemeClr val="accent1"/>
              </a:buClr>
              <a:buFont typeface="Wingdings" pitchFamily="2" charset="2"/>
              <a:buChar char="l"/>
              <a:defRPr sz="1400" b="0" kern="1200">
                <a:solidFill>
                  <a:schemeClr val="accent2"/>
                </a:solidFill>
                <a:latin typeface="+mn-lt"/>
                <a:ea typeface="+mn-ea"/>
                <a:cs typeface="+mn-cs"/>
              </a:defRPr>
            </a:lvl7pPr>
            <a:lvl8pPr marL="1971675" indent="-180975" algn="l" defTabSz="895350" rtl="0" eaLnBrk="1" latinLnBrk="0" hangingPunct="1">
              <a:lnSpc>
                <a:spcPct val="120000"/>
              </a:lnSpc>
              <a:spcBef>
                <a:spcPts val="0"/>
              </a:spcBef>
              <a:buClr>
                <a:schemeClr val="tx2"/>
              </a:buClr>
              <a:buFont typeface="Wingdings" pitchFamily="2" charset="2"/>
              <a:buChar char="l"/>
              <a:defRPr sz="1400" b="0" kern="1200">
                <a:solidFill>
                  <a:schemeClr val="accent2"/>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algn="ctr">
              <a:buFont typeface="Wingdings" pitchFamily="2" charset="2"/>
              <a:buNone/>
              <a:defRPr/>
            </a:pPr>
            <a:r>
              <a:rPr lang="en-US" sz="1600" b="1" dirty="0">
                <a:solidFill>
                  <a:srgbClr val="69B5E5"/>
                </a:solidFill>
                <a:latin typeface="Arial" panose="020B0604020202020204" pitchFamily="34" charset="0"/>
                <a:cs typeface="Arial" panose="020B0604020202020204" pitchFamily="34" charset="0"/>
              </a:rPr>
              <a:t> </a:t>
            </a:r>
            <a:r>
              <a:rPr lang="en-US" sz="1600" b="1" u="sng" dirty="0">
                <a:solidFill>
                  <a:srgbClr val="69B5E5"/>
                </a:solidFill>
                <a:latin typeface="Arial" panose="020B0604020202020204" pitchFamily="34" charset="0"/>
                <a:cs typeface="Arial" panose="020B0604020202020204" pitchFamily="34" charset="0"/>
              </a:rPr>
              <a:t>Main evolutions</a:t>
            </a:r>
            <a:endParaRPr lang="en-US" sz="1600" b="1" i="1" u="sng" dirty="0">
              <a:solidFill>
                <a:srgbClr val="69B5E5"/>
              </a:solidFill>
              <a:latin typeface="Arial" panose="020B0604020202020204" pitchFamily="34" charset="0"/>
              <a:cs typeface="Arial" panose="020B0604020202020204" pitchFamily="34" charset="0"/>
            </a:endParaRPr>
          </a:p>
        </p:txBody>
      </p:sp>
      <p:sp>
        <p:nvSpPr>
          <p:cNvPr id="5" name="Rectangle à coins arrondis 4"/>
          <p:cNvSpPr/>
          <p:nvPr/>
        </p:nvSpPr>
        <p:spPr>
          <a:xfrm>
            <a:off x="2919882" y="3872410"/>
            <a:ext cx="4033052" cy="1036885"/>
          </a:xfrm>
          <a:prstGeom prst="roundRect">
            <a:avLst/>
          </a:prstGeom>
          <a:solidFill>
            <a:schemeClr val="bg1"/>
          </a:solidFill>
          <a:ln w="12700">
            <a:solidFill>
              <a:srgbClr val="0C5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100" b="1" kern="0" dirty="0">
                <a:solidFill>
                  <a:schemeClr val="tx1"/>
                </a:solidFill>
                <a:latin typeface="Arial" panose="020B0604020202020204" pitchFamily="34" charset="0"/>
                <a:cs typeface="Arial" panose="020B0604020202020204" pitchFamily="34" charset="0"/>
              </a:rPr>
              <a:t>Full EU Taxonomy alignment</a:t>
            </a:r>
          </a:p>
          <a:p>
            <a:pPr lvl="0">
              <a:defRPr/>
            </a:pPr>
            <a:endParaRPr lang="en-US" sz="1100" kern="0" dirty="0">
              <a:solidFill>
                <a:schemeClr val="tx1"/>
              </a:solidFill>
              <a:latin typeface="Arial" panose="020B0604020202020204" pitchFamily="34" charset="0"/>
              <a:cs typeface="Arial" panose="020B0604020202020204" pitchFamily="34" charset="0"/>
            </a:endParaRPr>
          </a:p>
          <a:p>
            <a:pPr lvl="0">
              <a:defRPr/>
            </a:pPr>
            <a:r>
              <a:rPr lang="en-US" sz="1100" kern="0" dirty="0">
                <a:solidFill>
                  <a:schemeClr val="tx1"/>
                </a:solidFill>
                <a:latin typeface="Arial" panose="020B0604020202020204" pitchFamily="34" charset="0"/>
                <a:cs typeface="Arial" panose="020B0604020202020204" pitchFamily="34" charset="0"/>
              </a:rPr>
              <a:t>Île-de-France </a:t>
            </a:r>
            <a:r>
              <a:rPr lang="en-US" sz="1100" kern="0" dirty="0" err="1">
                <a:solidFill>
                  <a:schemeClr val="tx1"/>
                </a:solidFill>
                <a:latin typeface="Arial" panose="020B0604020202020204" pitchFamily="34" charset="0"/>
                <a:cs typeface="Arial" panose="020B0604020202020204" pitchFamily="34" charset="0"/>
              </a:rPr>
              <a:t>Mobilités</a:t>
            </a:r>
            <a:r>
              <a:rPr lang="en-US" sz="1100" kern="0" dirty="0">
                <a:solidFill>
                  <a:schemeClr val="tx1"/>
                </a:solidFill>
                <a:latin typeface="Arial" panose="020B0604020202020204" pitchFamily="34" charset="0"/>
                <a:cs typeface="Arial" panose="020B0604020202020204" pitchFamily="34" charset="0"/>
              </a:rPr>
              <a:t> has strengthened the eligibility criteria of the Use of Proceeds categories of the Framework, using the EU Taxonomy Technical Screening Criteria</a:t>
            </a:r>
          </a:p>
        </p:txBody>
      </p:sp>
      <p:sp>
        <p:nvSpPr>
          <p:cNvPr id="18" name="Rectangle à coins arrondis 17"/>
          <p:cNvSpPr/>
          <p:nvPr/>
        </p:nvSpPr>
        <p:spPr>
          <a:xfrm>
            <a:off x="2951738" y="5287113"/>
            <a:ext cx="2709156" cy="1205702"/>
          </a:xfrm>
          <a:prstGeom prst="roundRect">
            <a:avLst/>
          </a:prstGeom>
          <a:solidFill>
            <a:schemeClr val="bg1"/>
          </a:solidFill>
          <a:ln w="63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lang="en-US" sz="1100" kern="0" dirty="0">
              <a:solidFill>
                <a:schemeClr val="tx1"/>
              </a:solidFill>
              <a:latin typeface="Arial" panose="020B0604020202020204" pitchFamily="34" charset="0"/>
              <a:cs typeface="Arial" panose="020B0604020202020204" pitchFamily="34" charset="0"/>
            </a:endParaRPr>
          </a:p>
          <a:p>
            <a:pPr lvl="0" algn="just">
              <a:defRPr/>
            </a:pPr>
            <a:endParaRPr lang="en-US" sz="1100" kern="0" dirty="0">
              <a:solidFill>
                <a:schemeClr val="tx1"/>
              </a:solidFill>
              <a:latin typeface="Arial" panose="020B0604020202020204" pitchFamily="34" charset="0"/>
              <a:cs typeface="Arial" panose="020B0604020202020204" pitchFamily="34" charset="0"/>
            </a:endParaRPr>
          </a:p>
          <a:p>
            <a:pPr lvl="0" algn="just">
              <a:defRPr/>
            </a:pPr>
            <a:r>
              <a:rPr lang="en-US" sz="1100" kern="0" dirty="0">
                <a:solidFill>
                  <a:schemeClr val="tx1"/>
                </a:solidFill>
                <a:latin typeface="Arial" panose="020B0604020202020204" pitchFamily="34" charset="0"/>
                <a:cs typeface="Arial" panose="020B0604020202020204" pitchFamily="34" charset="0"/>
              </a:rPr>
              <a:t>Inclusion of additional eligible projects in the existing Use of Proceeds categories – incl. </a:t>
            </a:r>
            <a:r>
              <a:rPr lang="en-US" sz="1100" b="1" kern="0" dirty="0">
                <a:solidFill>
                  <a:schemeClr val="tx1"/>
                </a:solidFill>
                <a:latin typeface="Arial" panose="020B0604020202020204" pitchFamily="34" charset="0"/>
                <a:cs typeface="Arial" panose="020B0604020202020204" pitchFamily="34" charset="0"/>
              </a:rPr>
              <a:t>aerial cableways.</a:t>
            </a:r>
          </a:p>
        </p:txBody>
      </p:sp>
      <p:pic>
        <p:nvPicPr>
          <p:cNvPr id="1030" name="Picture 6" descr="Fichier:Flag of Europe.svg — Wikipé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0519" y="3667318"/>
            <a:ext cx="670720" cy="447147"/>
          </a:xfrm>
          <a:prstGeom prst="rect">
            <a:avLst/>
          </a:prstGeom>
          <a:noFill/>
          <a:extLst>
            <a:ext uri="{909E8E84-426E-40DD-AFC4-6F175D3DCCD1}">
              <a14:hiddenFill xmlns:a14="http://schemas.microsoft.com/office/drawing/2010/main">
                <a:solidFill>
                  <a:srgbClr val="FFFFFF"/>
                </a:solidFill>
              </a14:hiddenFill>
            </a:ext>
          </a:extLst>
        </p:spPr>
      </p:pic>
      <p:sp>
        <p:nvSpPr>
          <p:cNvPr id="28" name="Espace réservé du contenu 7">
            <a:extLst>
              <a:ext uri="{FF2B5EF4-FFF2-40B4-BE49-F238E27FC236}">
                <a16:creationId xmlns:a16="http://schemas.microsoft.com/office/drawing/2014/main" id="{EECB3211-3D59-5B46-6197-34C49D2CAFF3}"/>
              </a:ext>
            </a:extLst>
          </p:cNvPr>
          <p:cNvSpPr txBox="1">
            <a:spLocks/>
          </p:cNvSpPr>
          <p:nvPr/>
        </p:nvSpPr>
        <p:spPr bwMode="gray">
          <a:xfrm>
            <a:off x="6031884" y="4970167"/>
            <a:ext cx="2694745" cy="295466"/>
          </a:xfrm>
          <a:prstGeom prst="rect">
            <a:avLst/>
          </a:prstGeom>
          <a:noFill/>
          <a:ln>
            <a:noFill/>
          </a:ln>
        </p:spPr>
        <p:txBody>
          <a:bodyPr vert="horz" wrap="square" lIns="90000" tIns="0" rIns="90000" bIns="0" rtlCol="0">
            <a:spAutoFit/>
          </a:bodyPr>
          <a:lstStyle>
            <a:lvl1pPr marL="0" indent="0" algn="l" defTabSz="914400" rtl="0" eaLnBrk="1" latinLnBrk="0" hangingPunct="1">
              <a:lnSpc>
                <a:spcPct val="85000"/>
              </a:lnSpc>
              <a:spcBef>
                <a:spcPts val="0"/>
              </a:spcBef>
              <a:spcAft>
                <a:spcPts val="3000"/>
              </a:spcAft>
              <a:buFont typeface="Arial" pitchFamily="34" charset="0"/>
              <a:buNone/>
              <a:defRPr sz="3200" b="0" kern="1200">
                <a:solidFill>
                  <a:schemeClr val="accent2"/>
                </a:solidFill>
                <a:latin typeface="+mj-lt"/>
                <a:ea typeface="+mn-ea"/>
                <a:cs typeface="+mn-cs"/>
              </a:defRPr>
            </a:lvl1pPr>
            <a:lvl2pPr marL="0" indent="0" algn="l" defTabSz="914400" rtl="0" eaLnBrk="1" latinLnBrk="0" hangingPunct="1">
              <a:lnSpc>
                <a:spcPct val="120000"/>
              </a:lnSpc>
              <a:spcBef>
                <a:spcPts val="0"/>
              </a:spcBef>
              <a:buFont typeface="Arial" pitchFamily="34" charset="0"/>
              <a:buNone/>
              <a:defRPr sz="1400" kern="1200">
                <a:solidFill>
                  <a:schemeClr val="accent2"/>
                </a:solidFill>
                <a:latin typeface="+mn-lt"/>
                <a:ea typeface="+mn-ea"/>
                <a:cs typeface="+mn-cs"/>
              </a:defRPr>
            </a:lvl2pPr>
            <a:lvl3pPr marL="180975" indent="-180975" algn="l" defTabSz="914400" rtl="0" eaLnBrk="1" latinLnBrk="0" hangingPunct="1">
              <a:lnSpc>
                <a:spcPct val="120000"/>
              </a:lnSpc>
              <a:spcBef>
                <a:spcPts val="0"/>
              </a:spcBef>
              <a:buFont typeface="Wingdings" pitchFamily="2" charset="2"/>
              <a:buChar char="l"/>
              <a:defRPr sz="1400" kern="1200">
                <a:solidFill>
                  <a:schemeClr val="accent2"/>
                </a:solidFill>
                <a:latin typeface="+mn-lt"/>
                <a:ea typeface="+mn-ea"/>
                <a:cs typeface="+mn-cs"/>
              </a:defRPr>
            </a:lvl3pPr>
            <a:lvl4pPr marL="542925" indent="-180975" algn="l" defTabSz="914400" rtl="0" eaLnBrk="1" latinLnBrk="0" hangingPunct="1">
              <a:lnSpc>
                <a:spcPct val="120000"/>
              </a:lnSpc>
              <a:spcBef>
                <a:spcPts val="0"/>
              </a:spcBef>
              <a:buClr>
                <a:schemeClr val="accent1"/>
              </a:buClr>
              <a:buFont typeface="Wingdings" pitchFamily="2" charset="2"/>
              <a:buChar char="l"/>
              <a:defRPr sz="1400" kern="1200">
                <a:solidFill>
                  <a:schemeClr val="accent2"/>
                </a:solidFill>
                <a:latin typeface="+mn-lt"/>
                <a:ea typeface="+mn-ea"/>
                <a:cs typeface="+mn-cs"/>
              </a:defRPr>
            </a:lvl4pPr>
            <a:lvl5pPr marL="895350" indent="-180975" algn="l" defTabSz="914400" rtl="0" eaLnBrk="1" latinLnBrk="0" hangingPunct="1">
              <a:lnSpc>
                <a:spcPct val="120000"/>
              </a:lnSpc>
              <a:spcBef>
                <a:spcPts val="0"/>
              </a:spcBef>
              <a:buClr>
                <a:schemeClr val="tx2"/>
              </a:buClr>
              <a:buFont typeface="Wingdings" pitchFamily="2" charset="2"/>
              <a:buChar char="l"/>
              <a:defRPr sz="1400" kern="1200">
                <a:solidFill>
                  <a:schemeClr val="accent2"/>
                </a:solidFill>
                <a:latin typeface="+mn-lt"/>
                <a:ea typeface="+mn-ea"/>
                <a:cs typeface="+mn-cs"/>
              </a:defRPr>
            </a:lvl5pPr>
            <a:lvl6pPr marL="1257300" indent="-180975" algn="l" defTabSz="895350" rtl="0" eaLnBrk="1" latinLnBrk="0" hangingPunct="1">
              <a:lnSpc>
                <a:spcPct val="120000"/>
              </a:lnSpc>
              <a:spcBef>
                <a:spcPts val="0"/>
              </a:spcBef>
              <a:buClr>
                <a:schemeClr val="accent2"/>
              </a:buClr>
              <a:buFont typeface="Wingdings" pitchFamily="2" charset="2"/>
              <a:buChar char="l"/>
              <a:defRPr sz="1400" b="0" kern="1200">
                <a:solidFill>
                  <a:schemeClr val="accent2"/>
                </a:solidFill>
                <a:latin typeface="+mn-lt"/>
                <a:ea typeface="+mn-ea"/>
                <a:cs typeface="+mn-cs"/>
              </a:defRPr>
            </a:lvl6pPr>
            <a:lvl7pPr marL="1619250" indent="-180975" algn="l" defTabSz="895350" rtl="0" eaLnBrk="1" latinLnBrk="0" hangingPunct="1">
              <a:lnSpc>
                <a:spcPct val="120000"/>
              </a:lnSpc>
              <a:spcBef>
                <a:spcPts val="0"/>
              </a:spcBef>
              <a:buClr>
                <a:schemeClr val="accent1"/>
              </a:buClr>
              <a:buFont typeface="Wingdings" pitchFamily="2" charset="2"/>
              <a:buChar char="l"/>
              <a:defRPr sz="1400" b="0" kern="1200">
                <a:solidFill>
                  <a:schemeClr val="accent2"/>
                </a:solidFill>
                <a:latin typeface="+mn-lt"/>
                <a:ea typeface="+mn-ea"/>
                <a:cs typeface="+mn-cs"/>
              </a:defRPr>
            </a:lvl7pPr>
            <a:lvl8pPr marL="1971675" indent="-180975" algn="l" defTabSz="895350" rtl="0" eaLnBrk="1" latinLnBrk="0" hangingPunct="1">
              <a:lnSpc>
                <a:spcPct val="120000"/>
              </a:lnSpc>
              <a:spcBef>
                <a:spcPts val="0"/>
              </a:spcBef>
              <a:buClr>
                <a:schemeClr val="tx2"/>
              </a:buClr>
              <a:buFont typeface="Wingdings" pitchFamily="2" charset="2"/>
              <a:buChar char="l"/>
              <a:defRPr sz="1400" b="0" kern="1200">
                <a:solidFill>
                  <a:schemeClr val="accent2"/>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algn="ctr">
              <a:buFont typeface="Wingdings" pitchFamily="2" charset="2"/>
              <a:buNone/>
              <a:defRPr/>
            </a:pPr>
            <a:r>
              <a:rPr lang="en-US" sz="1600" b="1" i="1" dirty="0">
                <a:solidFill>
                  <a:srgbClr val="69B5E5"/>
                </a:solidFill>
                <a:latin typeface="Arial" panose="020B0604020202020204" pitchFamily="34" charset="0"/>
                <a:cs typeface="Arial" panose="020B0604020202020204" pitchFamily="34" charset="0"/>
              </a:rPr>
              <a:t> Other evolutions</a:t>
            </a:r>
          </a:p>
        </p:txBody>
      </p:sp>
      <p:sp>
        <p:nvSpPr>
          <p:cNvPr id="19" name="Rectangle à coins arrondis 18"/>
          <p:cNvSpPr/>
          <p:nvPr/>
        </p:nvSpPr>
        <p:spPr>
          <a:xfrm>
            <a:off x="8996884" y="5303275"/>
            <a:ext cx="2709156" cy="1205702"/>
          </a:xfrm>
          <a:prstGeom prst="roundRect">
            <a:avLst/>
          </a:prstGeom>
          <a:solidFill>
            <a:schemeClr val="bg1"/>
          </a:solidFill>
          <a:ln w="63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lang="en-US" sz="1100" kern="0" dirty="0">
              <a:solidFill>
                <a:schemeClr val="tx1"/>
              </a:solidFill>
              <a:latin typeface="Arial" panose="020B0604020202020204" pitchFamily="34" charset="0"/>
              <a:cs typeface="Arial" panose="020B0604020202020204" pitchFamily="34" charset="0"/>
            </a:endParaRPr>
          </a:p>
          <a:p>
            <a:pPr lvl="0" algn="just">
              <a:defRPr/>
            </a:pPr>
            <a:endParaRPr lang="en-US" sz="1100" kern="0" dirty="0">
              <a:solidFill>
                <a:schemeClr val="tx1"/>
              </a:solidFill>
              <a:latin typeface="Arial" panose="020B0604020202020204" pitchFamily="34" charset="0"/>
              <a:cs typeface="Arial" panose="020B0604020202020204" pitchFamily="34" charset="0"/>
            </a:endParaRPr>
          </a:p>
          <a:p>
            <a:pPr lvl="0" algn="just">
              <a:defRPr/>
            </a:pPr>
            <a:r>
              <a:rPr lang="en-US" sz="1100" b="1" kern="0" dirty="0">
                <a:solidFill>
                  <a:schemeClr val="tx1"/>
                </a:solidFill>
                <a:latin typeface="Arial" panose="020B0604020202020204" pitchFamily="34" charset="0"/>
                <a:cs typeface="Arial" panose="020B0604020202020204" pitchFamily="34" charset="0"/>
              </a:rPr>
              <a:t>Reduction of the look-back period </a:t>
            </a:r>
            <a:r>
              <a:rPr lang="en-US" sz="1100" kern="0" dirty="0">
                <a:solidFill>
                  <a:schemeClr val="tx1"/>
                </a:solidFill>
                <a:latin typeface="Arial" panose="020B0604020202020204" pitchFamily="34" charset="0"/>
                <a:cs typeface="Arial" panose="020B0604020202020204" pitchFamily="34" charset="0"/>
              </a:rPr>
              <a:t>from 36 months to 24 months</a:t>
            </a:r>
            <a:endParaRPr lang="en-US" sz="1100" b="1" kern="0" dirty="0">
              <a:solidFill>
                <a:schemeClr val="tx1"/>
              </a:solidFill>
              <a:latin typeface="Arial" panose="020B0604020202020204" pitchFamily="34" charset="0"/>
              <a:cs typeface="Arial" panose="020B0604020202020204" pitchFamily="34" charset="0"/>
            </a:endParaRPr>
          </a:p>
        </p:txBody>
      </p:sp>
      <p:pic>
        <p:nvPicPr>
          <p:cNvPr id="1032" name="Picture 8" descr="2017 Climate Bonds Annual Conference and Green Bond Awards | Climate Bonds  Initiative"/>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51473"/>
          <a:stretch/>
        </p:blipFill>
        <p:spPr bwMode="auto">
          <a:xfrm>
            <a:off x="2902801" y="2094206"/>
            <a:ext cx="711878" cy="236611"/>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Picture Placeholder 2">
            <a:extLst>
              <a:ext uri="{FF2B5EF4-FFF2-40B4-BE49-F238E27FC236}">
                <a16:creationId xmlns:a16="http://schemas.microsoft.com/office/drawing/2014/main" id="{94AA9BF2-CF52-4B12-8AF9-1D1E36EA2754}"/>
              </a:ext>
            </a:extLst>
          </p:cNvPr>
          <p:cNvGrpSpPr>
            <a:grpSpLocks noChangeAspect="1"/>
          </p:cNvGrpSpPr>
          <p:nvPr/>
        </p:nvGrpSpPr>
        <p:grpSpPr>
          <a:xfrm>
            <a:off x="10283707" y="5431531"/>
            <a:ext cx="249877" cy="290899"/>
            <a:chOff x="706390" y="4320705"/>
            <a:chExt cx="402210" cy="468241"/>
          </a:xfrm>
          <a:solidFill>
            <a:srgbClr val="002060"/>
          </a:solidFill>
        </p:grpSpPr>
        <p:sp>
          <p:nvSpPr>
            <p:cNvPr id="58" name="Freeform: Shape 4">
              <a:extLst>
                <a:ext uri="{FF2B5EF4-FFF2-40B4-BE49-F238E27FC236}">
                  <a16:creationId xmlns:a16="http://schemas.microsoft.com/office/drawing/2014/main" id="{F4BB2236-5A80-409F-A8F6-219A81348362}"/>
                </a:ext>
              </a:extLst>
            </p:cNvPr>
            <p:cNvSpPr/>
            <p:nvPr/>
          </p:nvSpPr>
          <p:spPr>
            <a:xfrm>
              <a:off x="706390" y="4320705"/>
              <a:ext cx="402210" cy="468241"/>
            </a:xfrm>
            <a:custGeom>
              <a:avLst/>
              <a:gdLst>
                <a:gd name="connsiteX0" fmla="*/ 320620 w 402210"/>
                <a:gd name="connsiteY0" fmla="*/ 105415 h 468241"/>
                <a:gd name="connsiteX1" fmla="*/ 340540 w 402210"/>
                <a:gd name="connsiteY1" fmla="*/ 70765 h 468241"/>
                <a:gd name="connsiteX2" fmla="*/ 338000 w 402210"/>
                <a:gd name="connsiteY2" fmla="*/ 61358 h 468241"/>
                <a:gd name="connsiteX3" fmla="*/ 309835 w 402210"/>
                <a:gd name="connsiteY3" fmla="*/ 45179 h 468241"/>
                <a:gd name="connsiteX4" fmla="*/ 300428 w 402210"/>
                <a:gd name="connsiteY4" fmla="*/ 47723 h 468241"/>
                <a:gd name="connsiteX5" fmla="*/ 280540 w 402210"/>
                <a:gd name="connsiteY5" fmla="*/ 82337 h 468241"/>
                <a:gd name="connsiteX6" fmla="*/ 224234 w 402210"/>
                <a:gd name="connsiteY6" fmla="*/ 67319 h 468241"/>
                <a:gd name="connsiteX7" fmla="*/ 224234 w 402210"/>
                <a:gd name="connsiteY7" fmla="*/ 46258 h 468241"/>
                <a:gd name="connsiteX8" fmla="*/ 238212 w 402210"/>
                <a:gd name="connsiteY8" fmla="*/ 46258 h 468241"/>
                <a:gd name="connsiteX9" fmla="*/ 245103 w 402210"/>
                <a:gd name="connsiteY9" fmla="*/ 39367 h 468241"/>
                <a:gd name="connsiteX10" fmla="*/ 245103 w 402210"/>
                <a:gd name="connsiteY10" fmla="*/ 6891 h 468241"/>
                <a:gd name="connsiteX11" fmla="*/ 238220 w 402210"/>
                <a:gd name="connsiteY11" fmla="*/ 0 h 468241"/>
                <a:gd name="connsiteX12" fmla="*/ 238212 w 402210"/>
                <a:gd name="connsiteY12" fmla="*/ 0 h 468241"/>
                <a:gd name="connsiteX13" fmla="*/ 163998 w 402210"/>
                <a:gd name="connsiteY13" fmla="*/ 0 h 468241"/>
                <a:gd name="connsiteX14" fmla="*/ 157107 w 402210"/>
                <a:gd name="connsiteY14" fmla="*/ 6883 h 468241"/>
                <a:gd name="connsiteX15" fmla="*/ 157107 w 402210"/>
                <a:gd name="connsiteY15" fmla="*/ 6891 h 468241"/>
                <a:gd name="connsiteX16" fmla="*/ 157107 w 402210"/>
                <a:gd name="connsiteY16" fmla="*/ 39367 h 468241"/>
                <a:gd name="connsiteX17" fmla="*/ 163998 w 402210"/>
                <a:gd name="connsiteY17" fmla="*/ 46258 h 468241"/>
                <a:gd name="connsiteX18" fmla="*/ 177976 w 402210"/>
                <a:gd name="connsiteY18" fmla="*/ 46258 h 468241"/>
                <a:gd name="connsiteX19" fmla="*/ 177976 w 402210"/>
                <a:gd name="connsiteY19" fmla="*/ 67300 h 468241"/>
                <a:gd name="connsiteX20" fmla="*/ 121670 w 402210"/>
                <a:gd name="connsiteY20" fmla="*/ 82317 h 468241"/>
                <a:gd name="connsiteX21" fmla="*/ 101782 w 402210"/>
                <a:gd name="connsiteY21" fmla="*/ 47703 h 468241"/>
                <a:gd name="connsiteX22" fmla="*/ 92381 w 402210"/>
                <a:gd name="connsiteY22" fmla="*/ 45156 h 468241"/>
                <a:gd name="connsiteX23" fmla="*/ 92375 w 402210"/>
                <a:gd name="connsiteY23" fmla="*/ 45159 h 468241"/>
                <a:gd name="connsiteX24" fmla="*/ 64210 w 402210"/>
                <a:gd name="connsiteY24" fmla="*/ 61338 h 468241"/>
                <a:gd name="connsiteX25" fmla="*/ 61670 w 402210"/>
                <a:gd name="connsiteY25" fmla="*/ 70745 h 468241"/>
                <a:gd name="connsiteX26" fmla="*/ 81590 w 402210"/>
                <a:gd name="connsiteY26" fmla="*/ 105415 h 468241"/>
                <a:gd name="connsiteX27" fmla="*/ 39382 w 402210"/>
                <a:gd name="connsiteY27" fmla="*/ 386651 h 468241"/>
                <a:gd name="connsiteX28" fmla="*/ 320620 w 402210"/>
                <a:gd name="connsiteY28" fmla="*/ 428861 h 468241"/>
                <a:gd name="connsiteX29" fmla="*/ 362826 w 402210"/>
                <a:gd name="connsiteY29" fmla="*/ 147622 h 468241"/>
                <a:gd name="connsiteX30" fmla="*/ 320620 w 402210"/>
                <a:gd name="connsiteY30" fmla="*/ 105415 h 468241"/>
                <a:gd name="connsiteX31" fmla="*/ 308945 w 402210"/>
                <a:gd name="connsiteY31" fmla="*/ 60527 h 468241"/>
                <a:gd name="connsiteX32" fmla="*/ 325156 w 402210"/>
                <a:gd name="connsiteY32" fmla="*/ 69863 h 468241"/>
                <a:gd name="connsiteX33" fmla="*/ 309217 w 402210"/>
                <a:gd name="connsiteY33" fmla="*/ 97607 h 468241"/>
                <a:gd name="connsiteX34" fmla="*/ 293022 w 402210"/>
                <a:gd name="connsiteY34" fmla="*/ 88267 h 468241"/>
                <a:gd name="connsiteX35" fmla="*/ 170889 w 402210"/>
                <a:gd name="connsiteY35" fmla="*/ 13781 h 468241"/>
                <a:gd name="connsiteX36" fmla="*/ 231321 w 402210"/>
                <a:gd name="connsiteY36" fmla="*/ 13781 h 468241"/>
                <a:gd name="connsiteX37" fmla="*/ 231321 w 402210"/>
                <a:gd name="connsiteY37" fmla="*/ 32477 h 468241"/>
                <a:gd name="connsiteX38" fmla="*/ 170889 w 402210"/>
                <a:gd name="connsiteY38" fmla="*/ 32477 h 468241"/>
                <a:gd name="connsiteX39" fmla="*/ 191757 w 402210"/>
                <a:gd name="connsiteY39" fmla="*/ 46258 h 468241"/>
                <a:gd name="connsiteX40" fmla="*/ 210453 w 402210"/>
                <a:gd name="connsiteY40" fmla="*/ 46258 h 468241"/>
                <a:gd name="connsiteX41" fmla="*/ 210453 w 402210"/>
                <a:gd name="connsiteY41" fmla="*/ 66170 h 468241"/>
                <a:gd name="connsiteX42" fmla="*/ 201105 w 402210"/>
                <a:gd name="connsiteY42" fmla="*/ 65926 h 468241"/>
                <a:gd name="connsiteX43" fmla="*/ 191757 w 402210"/>
                <a:gd name="connsiteY43" fmla="*/ 66166 h 468241"/>
                <a:gd name="connsiteX44" fmla="*/ 77054 w 402210"/>
                <a:gd name="connsiteY44" fmla="*/ 69863 h 468241"/>
                <a:gd name="connsiteX45" fmla="*/ 93265 w 402210"/>
                <a:gd name="connsiteY45" fmla="*/ 60551 h 468241"/>
                <a:gd name="connsiteX46" fmla="*/ 109188 w 402210"/>
                <a:gd name="connsiteY46" fmla="*/ 88267 h 468241"/>
                <a:gd name="connsiteX47" fmla="*/ 92993 w 402210"/>
                <a:gd name="connsiteY47" fmla="*/ 97607 h 468241"/>
                <a:gd name="connsiteX48" fmla="*/ 201105 w 402210"/>
                <a:gd name="connsiteY48" fmla="*/ 454332 h 468241"/>
                <a:gd name="connsiteX49" fmla="*/ 13794 w 402210"/>
                <a:gd name="connsiteY49" fmla="*/ 267022 h 468241"/>
                <a:gd name="connsiteX50" fmla="*/ 201105 w 402210"/>
                <a:gd name="connsiteY50" fmla="*/ 79711 h 468241"/>
                <a:gd name="connsiteX51" fmla="*/ 388416 w 402210"/>
                <a:gd name="connsiteY51" fmla="*/ 267022 h 468241"/>
                <a:gd name="connsiteX52" fmla="*/ 388416 w 402210"/>
                <a:gd name="connsiteY52" fmla="*/ 267026 h 468241"/>
                <a:gd name="connsiteX53" fmla="*/ 201105 w 402210"/>
                <a:gd name="connsiteY53" fmla="*/ 454332 h 46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02210" h="468241">
                  <a:moveTo>
                    <a:pt x="320620" y="105415"/>
                  </a:moveTo>
                  <a:lnTo>
                    <a:pt x="340540" y="70765"/>
                  </a:lnTo>
                  <a:cubicBezTo>
                    <a:pt x="342436" y="67466"/>
                    <a:pt x="341299" y="63255"/>
                    <a:pt x="338000" y="61358"/>
                  </a:cubicBezTo>
                  <a:lnTo>
                    <a:pt x="309835" y="45179"/>
                  </a:lnTo>
                  <a:cubicBezTo>
                    <a:pt x="306535" y="43284"/>
                    <a:pt x="302324" y="44422"/>
                    <a:pt x="300428" y="47723"/>
                  </a:cubicBezTo>
                  <a:lnTo>
                    <a:pt x="280540" y="82337"/>
                  </a:lnTo>
                  <a:cubicBezTo>
                    <a:pt x="262608" y="74602"/>
                    <a:pt x="243637" y="69542"/>
                    <a:pt x="224234" y="67319"/>
                  </a:cubicBezTo>
                  <a:lnTo>
                    <a:pt x="224234" y="46258"/>
                  </a:lnTo>
                  <a:lnTo>
                    <a:pt x="238212" y="46258"/>
                  </a:lnTo>
                  <a:cubicBezTo>
                    <a:pt x="242018" y="46258"/>
                    <a:pt x="245103" y="43173"/>
                    <a:pt x="245103" y="39367"/>
                  </a:cubicBezTo>
                  <a:lnTo>
                    <a:pt x="245103" y="6891"/>
                  </a:lnTo>
                  <a:cubicBezTo>
                    <a:pt x="245105" y="3087"/>
                    <a:pt x="242024" y="2"/>
                    <a:pt x="238220" y="0"/>
                  </a:cubicBezTo>
                  <a:cubicBezTo>
                    <a:pt x="238217" y="0"/>
                    <a:pt x="238215" y="0"/>
                    <a:pt x="238212" y="0"/>
                  </a:cubicBezTo>
                  <a:lnTo>
                    <a:pt x="163998" y="0"/>
                  </a:lnTo>
                  <a:cubicBezTo>
                    <a:pt x="160195" y="-2"/>
                    <a:pt x="157110" y="3079"/>
                    <a:pt x="157107" y="6883"/>
                  </a:cubicBezTo>
                  <a:cubicBezTo>
                    <a:pt x="157107" y="6885"/>
                    <a:pt x="157107" y="6888"/>
                    <a:pt x="157107" y="6891"/>
                  </a:cubicBezTo>
                  <a:lnTo>
                    <a:pt x="157107" y="39367"/>
                  </a:lnTo>
                  <a:cubicBezTo>
                    <a:pt x="157107" y="43173"/>
                    <a:pt x="160192" y="46258"/>
                    <a:pt x="163998" y="46258"/>
                  </a:cubicBezTo>
                  <a:lnTo>
                    <a:pt x="177976" y="46258"/>
                  </a:lnTo>
                  <a:lnTo>
                    <a:pt x="177976" y="67300"/>
                  </a:lnTo>
                  <a:cubicBezTo>
                    <a:pt x="158573" y="69522"/>
                    <a:pt x="139602" y="74582"/>
                    <a:pt x="121670" y="82317"/>
                  </a:cubicBezTo>
                  <a:lnTo>
                    <a:pt x="101782" y="47703"/>
                  </a:lnTo>
                  <a:cubicBezTo>
                    <a:pt x="99889" y="44404"/>
                    <a:pt x="95680" y="43263"/>
                    <a:pt x="92381" y="45156"/>
                  </a:cubicBezTo>
                  <a:cubicBezTo>
                    <a:pt x="92379" y="45157"/>
                    <a:pt x="92377" y="45158"/>
                    <a:pt x="92375" y="45159"/>
                  </a:cubicBezTo>
                  <a:lnTo>
                    <a:pt x="64210" y="61338"/>
                  </a:lnTo>
                  <a:cubicBezTo>
                    <a:pt x="60912" y="63235"/>
                    <a:pt x="59774" y="67446"/>
                    <a:pt x="61670" y="70745"/>
                  </a:cubicBezTo>
                  <a:lnTo>
                    <a:pt x="81590" y="105415"/>
                  </a:lnTo>
                  <a:cubicBezTo>
                    <a:pt x="-7727" y="171421"/>
                    <a:pt x="-26624" y="297335"/>
                    <a:pt x="39382" y="386651"/>
                  </a:cubicBezTo>
                  <a:cubicBezTo>
                    <a:pt x="105389" y="475969"/>
                    <a:pt x="231303" y="494865"/>
                    <a:pt x="320620" y="428861"/>
                  </a:cubicBezTo>
                  <a:cubicBezTo>
                    <a:pt x="409938" y="362854"/>
                    <a:pt x="428834" y="236939"/>
                    <a:pt x="362826" y="147622"/>
                  </a:cubicBezTo>
                  <a:cubicBezTo>
                    <a:pt x="350935" y="131532"/>
                    <a:pt x="336711" y="117306"/>
                    <a:pt x="320620" y="105415"/>
                  </a:cubicBezTo>
                  <a:close/>
                  <a:moveTo>
                    <a:pt x="308945" y="60527"/>
                  </a:moveTo>
                  <a:lnTo>
                    <a:pt x="325156" y="69863"/>
                  </a:lnTo>
                  <a:lnTo>
                    <a:pt x="309217" y="97607"/>
                  </a:lnTo>
                  <a:cubicBezTo>
                    <a:pt x="303967" y="94252"/>
                    <a:pt x="298569" y="91139"/>
                    <a:pt x="293022" y="88267"/>
                  </a:cubicBezTo>
                  <a:close/>
                  <a:moveTo>
                    <a:pt x="170889" y="13781"/>
                  </a:moveTo>
                  <a:lnTo>
                    <a:pt x="231321" y="13781"/>
                  </a:lnTo>
                  <a:lnTo>
                    <a:pt x="231321" y="32477"/>
                  </a:lnTo>
                  <a:lnTo>
                    <a:pt x="170889" y="32477"/>
                  </a:lnTo>
                  <a:close/>
                  <a:moveTo>
                    <a:pt x="191757" y="46258"/>
                  </a:moveTo>
                  <a:lnTo>
                    <a:pt x="210453" y="46258"/>
                  </a:lnTo>
                  <a:lnTo>
                    <a:pt x="210453" y="66170"/>
                  </a:lnTo>
                  <a:cubicBezTo>
                    <a:pt x="207354" y="66024"/>
                    <a:pt x="204255" y="65926"/>
                    <a:pt x="201105" y="65926"/>
                  </a:cubicBezTo>
                  <a:cubicBezTo>
                    <a:pt x="197955" y="65926"/>
                    <a:pt x="194856" y="66020"/>
                    <a:pt x="191757" y="66166"/>
                  </a:cubicBezTo>
                  <a:close/>
                  <a:moveTo>
                    <a:pt x="77054" y="69863"/>
                  </a:moveTo>
                  <a:lnTo>
                    <a:pt x="93265" y="60551"/>
                  </a:lnTo>
                  <a:lnTo>
                    <a:pt x="109188" y="88267"/>
                  </a:lnTo>
                  <a:cubicBezTo>
                    <a:pt x="103636" y="91133"/>
                    <a:pt x="98238" y="94247"/>
                    <a:pt x="92993" y="97607"/>
                  </a:cubicBezTo>
                  <a:close/>
                  <a:moveTo>
                    <a:pt x="201105" y="454332"/>
                  </a:moveTo>
                  <a:cubicBezTo>
                    <a:pt x="97656" y="454332"/>
                    <a:pt x="13794" y="370470"/>
                    <a:pt x="13794" y="267022"/>
                  </a:cubicBezTo>
                  <a:cubicBezTo>
                    <a:pt x="13794" y="163573"/>
                    <a:pt x="97656" y="79711"/>
                    <a:pt x="201105" y="79711"/>
                  </a:cubicBezTo>
                  <a:cubicBezTo>
                    <a:pt x="304554" y="79711"/>
                    <a:pt x="388416" y="163573"/>
                    <a:pt x="388416" y="267022"/>
                  </a:cubicBezTo>
                  <a:cubicBezTo>
                    <a:pt x="388416" y="267023"/>
                    <a:pt x="388416" y="267024"/>
                    <a:pt x="388416" y="267026"/>
                  </a:cubicBezTo>
                  <a:cubicBezTo>
                    <a:pt x="388298" y="370424"/>
                    <a:pt x="304504" y="454214"/>
                    <a:pt x="201105" y="454332"/>
                  </a:cubicBezTo>
                  <a:close/>
                </a:path>
              </a:pathLst>
            </a:custGeom>
            <a:grpFill/>
            <a:ln w="3870" cap="flat">
              <a:noFill/>
              <a:prstDash val="solid"/>
              <a:miter/>
            </a:ln>
          </p:spPr>
          <p:txBody>
            <a:bodyPr rtlCol="0" anchor="ctr"/>
            <a:lstStyle/>
            <a:p>
              <a:endParaRPr lang="en-US"/>
            </a:p>
          </p:txBody>
        </p:sp>
        <p:sp>
          <p:nvSpPr>
            <p:cNvPr id="59" name="Freeform: Shape 5">
              <a:extLst>
                <a:ext uri="{FF2B5EF4-FFF2-40B4-BE49-F238E27FC236}">
                  <a16:creationId xmlns:a16="http://schemas.microsoft.com/office/drawing/2014/main" id="{2F3300EF-6EA2-4A53-A3D0-3A1BC7F3602F}"/>
                </a:ext>
              </a:extLst>
            </p:cNvPr>
            <p:cNvSpPr/>
            <p:nvPr/>
          </p:nvSpPr>
          <p:spPr>
            <a:xfrm>
              <a:off x="751325" y="4431557"/>
              <a:ext cx="312341" cy="312334"/>
            </a:xfrm>
            <a:custGeom>
              <a:avLst/>
              <a:gdLst>
                <a:gd name="connsiteX0" fmla="*/ 291652 w 312341"/>
                <a:gd name="connsiteY0" fmla="*/ 233695 h 312334"/>
                <a:gd name="connsiteX1" fmla="*/ 291227 w 312341"/>
                <a:gd name="connsiteY1" fmla="*/ 77899 h 312334"/>
                <a:gd name="connsiteX2" fmla="*/ 290912 w 312341"/>
                <a:gd name="connsiteY2" fmla="*/ 77210 h 312334"/>
                <a:gd name="connsiteX3" fmla="*/ 290518 w 312341"/>
                <a:gd name="connsiteY3" fmla="*/ 76679 h 312334"/>
                <a:gd name="connsiteX4" fmla="*/ 234976 w 312341"/>
                <a:gd name="connsiteY4" fmla="*/ 21428 h 312334"/>
                <a:gd name="connsiteX5" fmla="*/ 234385 w 312341"/>
                <a:gd name="connsiteY5" fmla="*/ 20999 h 312334"/>
                <a:gd name="connsiteX6" fmla="*/ 233696 w 312341"/>
                <a:gd name="connsiteY6" fmla="*/ 20692 h 312334"/>
                <a:gd name="connsiteX7" fmla="*/ 77909 w 312341"/>
                <a:gd name="connsiteY7" fmla="*/ 21113 h 312334"/>
                <a:gd name="connsiteX8" fmla="*/ 77208 w 312341"/>
                <a:gd name="connsiteY8" fmla="*/ 21436 h 312334"/>
                <a:gd name="connsiteX9" fmla="*/ 76685 w 312341"/>
                <a:gd name="connsiteY9" fmla="*/ 21829 h 312334"/>
                <a:gd name="connsiteX10" fmla="*/ 21422 w 312341"/>
                <a:gd name="connsiteY10" fmla="*/ 77372 h 312334"/>
                <a:gd name="connsiteX11" fmla="*/ 20689 w 312341"/>
                <a:gd name="connsiteY11" fmla="*/ 78648 h 312334"/>
                <a:gd name="connsiteX12" fmla="*/ 21115 w 312341"/>
                <a:gd name="connsiteY12" fmla="*/ 234439 h 312334"/>
                <a:gd name="connsiteX13" fmla="*/ 21430 w 312341"/>
                <a:gd name="connsiteY13" fmla="*/ 235132 h 312334"/>
                <a:gd name="connsiteX14" fmla="*/ 21741 w 312341"/>
                <a:gd name="connsiteY14" fmla="*/ 235525 h 312334"/>
                <a:gd name="connsiteX15" fmla="*/ 77350 w 312341"/>
                <a:gd name="connsiteY15" fmla="*/ 290902 h 312334"/>
                <a:gd name="connsiteX16" fmla="*/ 77952 w 312341"/>
                <a:gd name="connsiteY16" fmla="*/ 291340 h 312334"/>
                <a:gd name="connsiteX17" fmla="*/ 78492 w 312341"/>
                <a:gd name="connsiteY17" fmla="*/ 291564 h 312334"/>
                <a:gd name="connsiteX18" fmla="*/ 234614 w 312341"/>
                <a:gd name="connsiteY18" fmla="*/ 291119 h 312334"/>
                <a:gd name="connsiteX19" fmla="*/ 235130 w 312341"/>
                <a:gd name="connsiteY19" fmla="*/ 290902 h 312334"/>
                <a:gd name="connsiteX20" fmla="*/ 235653 w 312341"/>
                <a:gd name="connsiteY20" fmla="*/ 290509 h 312334"/>
                <a:gd name="connsiteX21" fmla="*/ 291007 w 312341"/>
                <a:gd name="connsiteY21" fmla="*/ 234817 h 312334"/>
                <a:gd name="connsiteX22" fmla="*/ 291341 w 312341"/>
                <a:gd name="connsiteY22" fmla="*/ 234384 h 312334"/>
                <a:gd name="connsiteX23" fmla="*/ 291652 w 312341"/>
                <a:gd name="connsiteY23" fmla="*/ 233695 h 312334"/>
                <a:gd name="connsiteX24" fmla="*/ 233988 w 312341"/>
                <a:gd name="connsiteY24" fmla="*/ 275322 h 312334"/>
                <a:gd name="connsiteX25" fmla="*/ 225132 w 312341"/>
                <a:gd name="connsiteY25" fmla="*/ 260229 h 312334"/>
                <a:gd name="connsiteX26" fmla="*/ 215702 w 312341"/>
                <a:gd name="connsiteY26" fmla="*/ 257768 h 312334"/>
                <a:gd name="connsiteX27" fmla="*/ 213241 w 312341"/>
                <a:gd name="connsiteY27" fmla="*/ 267199 h 312334"/>
                <a:gd name="connsiteX28" fmla="*/ 222108 w 312341"/>
                <a:gd name="connsiteY28" fmla="*/ 282327 h 312334"/>
                <a:gd name="connsiteX29" fmla="*/ 163046 w 312341"/>
                <a:gd name="connsiteY29" fmla="*/ 298400 h 312334"/>
                <a:gd name="connsiteX30" fmla="*/ 163046 w 312341"/>
                <a:gd name="connsiteY30" fmla="*/ 280819 h 312334"/>
                <a:gd name="connsiteX31" fmla="*/ 156155 w 312341"/>
                <a:gd name="connsiteY31" fmla="*/ 273928 h 312334"/>
                <a:gd name="connsiteX32" fmla="*/ 149265 w 312341"/>
                <a:gd name="connsiteY32" fmla="*/ 280819 h 312334"/>
                <a:gd name="connsiteX33" fmla="*/ 149265 w 312341"/>
                <a:gd name="connsiteY33" fmla="*/ 298400 h 312334"/>
                <a:gd name="connsiteX34" fmla="*/ 90934 w 312341"/>
                <a:gd name="connsiteY34" fmla="*/ 282673 h 312334"/>
                <a:gd name="connsiteX35" fmla="*/ 99715 w 312341"/>
                <a:gd name="connsiteY35" fmla="*/ 267502 h 312334"/>
                <a:gd name="connsiteX36" fmla="*/ 97078 w 312341"/>
                <a:gd name="connsiteY36" fmla="*/ 258121 h 312334"/>
                <a:gd name="connsiteX37" fmla="*/ 87788 w 312341"/>
                <a:gd name="connsiteY37" fmla="*/ 260599 h 312334"/>
                <a:gd name="connsiteX38" fmla="*/ 79020 w 312341"/>
                <a:gd name="connsiteY38" fmla="*/ 275755 h 312334"/>
                <a:gd name="connsiteX39" fmla="*/ 37018 w 312341"/>
                <a:gd name="connsiteY39" fmla="*/ 233986 h 312334"/>
                <a:gd name="connsiteX40" fmla="*/ 52126 w 312341"/>
                <a:gd name="connsiteY40" fmla="*/ 225134 h 312334"/>
                <a:gd name="connsiteX41" fmla="*/ 54548 w 312341"/>
                <a:gd name="connsiteY41" fmla="*/ 215695 h 312334"/>
                <a:gd name="connsiteX42" fmla="*/ 45161 w 312341"/>
                <a:gd name="connsiteY42" fmla="*/ 213243 h 312334"/>
                <a:gd name="connsiteX43" fmla="*/ 30033 w 312341"/>
                <a:gd name="connsiteY43" fmla="*/ 222110 h 312334"/>
                <a:gd name="connsiteX44" fmla="*/ 13956 w 312341"/>
                <a:gd name="connsiteY44" fmla="*/ 163048 h 312334"/>
                <a:gd name="connsiteX45" fmla="*/ 31537 w 312341"/>
                <a:gd name="connsiteY45" fmla="*/ 163048 h 312334"/>
                <a:gd name="connsiteX46" fmla="*/ 38428 w 312341"/>
                <a:gd name="connsiteY46" fmla="*/ 156157 h 312334"/>
                <a:gd name="connsiteX47" fmla="*/ 31537 w 312341"/>
                <a:gd name="connsiteY47" fmla="*/ 149267 h 312334"/>
                <a:gd name="connsiteX48" fmla="*/ 13956 w 312341"/>
                <a:gd name="connsiteY48" fmla="*/ 149267 h 312334"/>
                <a:gd name="connsiteX49" fmla="*/ 29671 w 312341"/>
                <a:gd name="connsiteY49" fmla="*/ 90921 h 312334"/>
                <a:gd name="connsiteX50" fmla="*/ 44846 w 312341"/>
                <a:gd name="connsiteY50" fmla="*/ 99697 h 312334"/>
                <a:gd name="connsiteX51" fmla="*/ 54205 w 312341"/>
                <a:gd name="connsiteY51" fmla="*/ 96981 h 312334"/>
                <a:gd name="connsiteX52" fmla="*/ 51744 w 312341"/>
                <a:gd name="connsiteY52" fmla="*/ 87771 h 312334"/>
                <a:gd name="connsiteX53" fmla="*/ 36593 w 312341"/>
                <a:gd name="connsiteY53" fmla="*/ 79002 h 312334"/>
                <a:gd name="connsiteX54" fmla="*/ 78354 w 312341"/>
                <a:gd name="connsiteY54" fmla="*/ 37016 h 312334"/>
                <a:gd name="connsiteX55" fmla="*/ 87210 w 312341"/>
                <a:gd name="connsiteY55" fmla="*/ 52125 h 312334"/>
                <a:gd name="connsiteX56" fmla="*/ 96649 w 312341"/>
                <a:gd name="connsiteY56" fmla="*/ 54546 h 312334"/>
                <a:gd name="connsiteX57" fmla="*/ 99101 w 312341"/>
                <a:gd name="connsiteY57" fmla="*/ 45159 h 312334"/>
                <a:gd name="connsiteX58" fmla="*/ 90234 w 312341"/>
                <a:gd name="connsiteY58" fmla="*/ 30031 h 312334"/>
                <a:gd name="connsiteX59" fmla="*/ 149296 w 312341"/>
                <a:gd name="connsiteY59" fmla="*/ 13958 h 312334"/>
                <a:gd name="connsiteX60" fmla="*/ 149296 w 312341"/>
                <a:gd name="connsiteY60" fmla="*/ 31535 h 312334"/>
                <a:gd name="connsiteX61" fmla="*/ 156187 w 312341"/>
                <a:gd name="connsiteY61" fmla="*/ 38426 h 312334"/>
                <a:gd name="connsiteX62" fmla="*/ 163077 w 312341"/>
                <a:gd name="connsiteY62" fmla="*/ 31535 h 312334"/>
                <a:gd name="connsiteX63" fmla="*/ 163077 w 312341"/>
                <a:gd name="connsiteY63" fmla="*/ 13958 h 312334"/>
                <a:gd name="connsiteX64" fmla="*/ 221423 w 312341"/>
                <a:gd name="connsiteY64" fmla="*/ 29669 h 312334"/>
                <a:gd name="connsiteX65" fmla="*/ 212627 w 312341"/>
                <a:gd name="connsiteY65" fmla="*/ 44848 h 312334"/>
                <a:gd name="connsiteX66" fmla="*/ 215014 w 312341"/>
                <a:gd name="connsiteY66" fmla="*/ 54296 h 312334"/>
                <a:gd name="connsiteX67" fmla="*/ 224462 w 312341"/>
                <a:gd name="connsiteY67" fmla="*/ 51908 h 312334"/>
                <a:gd name="connsiteX68" fmla="*/ 224553 w 312341"/>
                <a:gd name="connsiteY68" fmla="*/ 51751 h 312334"/>
                <a:gd name="connsiteX69" fmla="*/ 233322 w 312341"/>
                <a:gd name="connsiteY69" fmla="*/ 36579 h 312334"/>
                <a:gd name="connsiteX70" fmla="*/ 275324 w 312341"/>
                <a:gd name="connsiteY70" fmla="*/ 78356 h 312334"/>
                <a:gd name="connsiteX71" fmla="*/ 260215 w 312341"/>
                <a:gd name="connsiteY71" fmla="*/ 87208 h 312334"/>
                <a:gd name="connsiteX72" fmla="*/ 257711 w 312341"/>
                <a:gd name="connsiteY72" fmla="*/ 96625 h 312334"/>
                <a:gd name="connsiteX73" fmla="*/ 267129 w 312341"/>
                <a:gd name="connsiteY73" fmla="*/ 99130 h 312334"/>
                <a:gd name="connsiteX74" fmla="*/ 267181 w 312341"/>
                <a:gd name="connsiteY74" fmla="*/ 99099 h 312334"/>
                <a:gd name="connsiteX75" fmla="*/ 282313 w 312341"/>
                <a:gd name="connsiteY75" fmla="*/ 90232 h 312334"/>
                <a:gd name="connsiteX76" fmla="*/ 298386 w 312341"/>
                <a:gd name="connsiteY76" fmla="*/ 149294 h 312334"/>
                <a:gd name="connsiteX77" fmla="*/ 280805 w 312341"/>
                <a:gd name="connsiteY77" fmla="*/ 149294 h 312334"/>
                <a:gd name="connsiteX78" fmla="*/ 273914 w 312341"/>
                <a:gd name="connsiteY78" fmla="*/ 156185 h 312334"/>
                <a:gd name="connsiteX79" fmla="*/ 280805 w 312341"/>
                <a:gd name="connsiteY79" fmla="*/ 163075 h 312334"/>
                <a:gd name="connsiteX80" fmla="*/ 298386 w 312341"/>
                <a:gd name="connsiteY80" fmla="*/ 163075 h 312334"/>
                <a:gd name="connsiteX81" fmla="*/ 282671 w 312341"/>
                <a:gd name="connsiteY81" fmla="*/ 221406 h 312334"/>
                <a:gd name="connsiteX82" fmla="*/ 267500 w 312341"/>
                <a:gd name="connsiteY82" fmla="*/ 212625 h 312334"/>
                <a:gd name="connsiteX83" fmla="*/ 258083 w 312341"/>
                <a:gd name="connsiteY83" fmla="*/ 215139 h 312334"/>
                <a:gd name="connsiteX84" fmla="*/ 260597 w 312341"/>
                <a:gd name="connsiteY84" fmla="*/ 224556 h 312334"/>
                <a:gd name="connsiteX85" fmla="*/ 275749 w 312341"/>
                <a:gd name="connsiteY85" fmla="*/ 233324 h 312334"/>
                <a:gd name="connsiteX86" fmla="*/ 233988 w 312341"/>
                <a:gd name="connsiteY86" fmla="*/ 275322 h 31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12341" h="312334">
                  <a:moveTo>
                    <a:pt x="291652" y="233695"/>
                  </a:moveTo>
                  <a:cubicBezTo>
                    <a:pt x="319388" y="185426"/>
                    <a:pt x="319227" y="126016"/>
                    <a:pt x="291227" y="77899"/>
                  </a:cubicBezTo>
                  <a:cubicBezTo>
                    <a:pt x="291136" y="77664"/>
                    <a:pt x="291031" y="77434"/>
                    <a:pt x="290912" y="77210"/>
                  </a:cubicBezTo>
                  <a:cubicBezTo>
                    <a:pt x="290790" y="77027"/>
                    <a:pt x="290659" y="76849"/>
                    <a:pt x="290518" y="76679"/>
                  </a:cubicBezTo>
                  <a:cubicBezTo>
                    <a:pt x="276961" y="53872"/>
                    <a:pt x="257854" y="34865"/>
                    <a:pt x="234976" y="21428"/>
                  </a:cubicBezTo>
                  <a:cubicBezTo>
                    <a:pt x="234788" y="21273"/>
                    <a:pt x="234591" y="21129"/>
                    <a:pt x="234385" y="20999"/>
                  </a:cubicBezTo>
                  <a:cubicBezTo>
                    <a:pt x="234162" y="20883"/>
                    <a:pt x="233932" y="20780"/>
                    <a:pt x="233696" y="20692"/>
                  </a:cubicBezTo>
                  <a:cubicBezTo>
                    <a:pt x="185431" y="-7047"/>
                    <a:pt x="126024" y="-6886"/>
                    <a:pt x="77909" y="21113"/>
                  </a:cubicBezTo>
                  <a:cubicBezTo>
                    <a:pt x="77670" y="21207"/>
                    <a:pt x="77436" y="21315"/>
                    <a:pt x="77208" y="21436"/>
                  </a:cubicBezTo>
                  <a:cubicBezTo>
                    <a:pt x="77027" y="21558"/>
                    <a:pt x="76852" y="21689"/>
                    <a:pt x="76685" y="21829"/>
                  </a:cubicBezTo>
                  <a:cubicBezTo>
                    <a:pt x="53874" y="35386"/>
                    <a:pt x="34863" y="54493"/>
                    <a:pt x="21422" y="77372"/>
                  </a:cubicBezTo>
                  <a:cubicBezTo>
                    <a:pt x="21095" y="77744"/>
                    <a:pt x="20846" y="78178"/>
                    <a:pt x="20689" y="78648"/>
                  </a:cubicBezTo>
                  <a:cubicBezTo>
                    <a:pt x="-7047" y="126915"/>
                    <a:pt x="-6886" y="186323"/>
                    <a:pt x="21115" y="234439"/>
                  </a:cubicBezTo>
                  <a:cubicBezTo>
                    <a:pt x="21207" y="234675"/>
                    <a:pt x="21312" y="234907"/>
                    <a:pt x="21430" y="235132"/>
                  </a:cubicBezTo>
                  <a:cubicBezTo>
                    <a:pt x="21516" y="235281"/>
                    <a:pt x="21646" y="235392"/>
                    <a:pt x="21741" y="235525"/>
                  </a:cubicBezTo>
                  <a:cubicBezTo>
                    <a:pt x="35300" y="258387"/>
                    <a:pt x="54432" y="277440"/>
                    <a:pt x="77350" y="290902"/>
                  </a:cubicBezTo>
                  <a:cubicBezTo>
                    <a:pt x="77543" y="291060"/>
                    <a:pt x="77744" y="291206"/>
                    <a:pt x="77952" y="291340"/>
                  </a:cubicBezTo>
                  <a:cubicBezTo>
                    <a:pt x="78126" y="291438"/>
                    <a:pt x="78315" y="291477"/>
                    <a:pt x="78492" y="291564"/>
                  </a:cubicBezTo>
                  <a:cubicBezTo>
                    <a:pt x="126849" y="319418"/>
                    <a:pt x="186416" y="319245"/>
                    <a:pt x="234614" y="291119"/>
                  </a:cubicBezTo>
                  <a:cubicBezTo>
                    <a:pt x="234783" y="291036"/>
                    <a:pt x="234964" y="291001"/>
                    <a:pt x="235130" y="290902"/>
                  </a:cubicBezTo>
                  <a:cubicBezTo>
                    <a:pt x="235295" y="290804"/>
                    <a:pt x="235476" y="290647"/>
                    <a:pt x="235653" y="290509"/>
                  </a:cubicBezTo>
                  <a:cubicBezTo>
                    <a:pt x="258516" y="276920"/>
                    <a:pt x="277560" y="257761"/>
                    <a:pt x="291007" y="234817"/>
                  </a:cubicBezTo>
                  <a:cubicBezTo>
                    <a:pt x="291113" y="234663"/>
                    <a:pt x="291247" y="234549"/>
                    <a:pt x="291341" y="234384"/>
                  </a:cubicBezTo>
                  <a:cubicBezTo>
                    <a:pt x="291460" y="234161"/>
                    <a:pt x="291564" y="233931"/>
                    <a:pt x="291652" y="233695"/>
                  </a:cubicBezTo>
                  <a:close/>
                  <a:moveTo>
                    <a:pt x="233988" y="275322"/>
                  </a:moveTo>
                  <a:lnTo>
                    <a:pt x="225132" y="260229"/>
                  </a:lnTo>
                  <a:cubicBezTo>
                    <a:pt x="223208" y="256946"/>
                    <a:pt x="218985" y="255844"/>
                    <a:pt x="215702" y="257768"/>
                  </a:cubicBezTo>
                  <a:cubicBezTo>
                    <a:pt x="212419" y="259693"/>
                    <a:pt x="211316" y="263915"/>
                    <a:pt x="213241" y="267199"/>
                  </a:cubicBezTo>
                  <a:lnTo>
                    <a:pt x="222108" y="282327"/>
                  </a:lnTo>
                  <a:cubicBezTo>
                    <a:pt x="203831" y="291934"/>
                    <a:pt x="183671" y="297419"/>
                    <a:pt x="163046" y="298400"/>
                  </a:cubicBezTo>
                  <a:lnTo>
                    <a:pt x="163046" y="280819"/>
                  </a:lnTo>
                  <a:cubicBezTo>
                    <a:pt x="163046" y="277011"/>
                    <a:pt x="159961" y="273928"/>
                    <a:pt x="156155" y="273928"/>
                  </a:cubicBezTo>
                  <a:cubicBezTo>
                    <a:pt x="152350" y="273928"/>
                    <a:pt x="149265" y="277011"/>
                    <a:pt x="149265" y="280819"/>
                  </a:cubicBezTo>
                  <a:lnTo>
                    <a:pt x="149265" y="298400"/>
                  </a:lnTo>
                  <a:cubicBezTo>
                    <a:pt x="128915" y="297423"/>
                    <a:pt x="109017" y="292060"/>
                    <a:pt x="90934" y="282673"/>
                  </a:cubicBezTo>
                  <a:lnTo>
                    <a:pt x="99715" y="267502"/>
                  </a:lnTo>
                  <a:cubicBezTo>
                    <a:pt x="101577" y="264183"/>
                    <a:pt x="100397" y="259983"/>
                    <a:pt x="97078" y="258121"/>
                  </a:cubicBezTo>
                  <a:cubicBezTo>
                    <a:pt x="93821" y="256293"/>
                    <a:pt x="89702" y="257392"/>
                    <a:pt x="87788" y="260599"/>
                  </a:cubicBezTo>
                  <a:lnTo>
                    <a:pt x="79020" y="275755"/>
                  </a:lnTo>
                  <a:cubicBezTo>
                    <a:pt x="62267" y="264905"/>
                    <a:pt x="47961" y="250679"/>
                    <a:pt x="37018" y="233986"/>
                  </a:cubicBezTo>
                  <a:lnTo>
                    <a:pt x="52126" y="225134"/>
                  </a:lnTo>
                  <a:cubicBezTo>
                    <a:pt x="55402" y="223196"/>
                    <a:pt x="56486" y="218970"/>
                    <a:pt x="54548" y="215695"/>
                  </a:cubicBezTo>
                  <a:cubicBezTo>
                    <a:pt x="52622" y="212440"/>
                    <a:pt x="48433" y="211346"/>
                    <a:pt x="45161" y="213243"/>
                  </a:cubicBezTo>
                  <a:lnTo>
                    <a:pt x="30033" y="222110"/>
                  </a:lnTo>
                  <a:cubicBezTo>
                    <a:pt x="20425" y="203833"/>
                    <a:pt x="14937" y="183673"/>
                    <a:pt x="13956" y="163048"/>
                  </a:cubicBezTo>
                  <a:lnTo>
                    <a:pt x="31537" y="163048"/>
                  </a:lnTo>
                  <a:cubicBezTo>
                    <a:pt x="35343" y="163048"/>
                    <a:pt x="38428" y="159963"/>
                    <a:pt x="38428" y="156157"/>
                  </a:cubicBezTo>
                  <a:cubicBezTo>
                    <a:pt x="38428" y="152352"/>
                    <a:pt x="35343" y="149267"/>
                    <a:pt x="31537" y="149267"/>
                  </a:cubicBezTo>
                  <a:lnTo>
                    <a:pt x="13956" y="149267"/>
                  </a:lnTo>
                  <a:cubicBezTo>
                    <a:pt x="14928" y="128913"/>
                    <a:pt x="20289" y="109009"/>
                    <a:pt x="29671" y="90921"/>
                  </a:cubicBezTo>
                  <a:lnTo>
                    <a:pt x="44846" y="99697"/>
                  </a:lnTo>
                  <a:cubicBezTo>
                    <a:pt x="48180" y="101532"/>
                    <a:pt x="52371" y="100316"/>
                    <a:pt x="54205" y="96981"/>
                  </a:cubicBezTo>
                  <a:cubicBezTo>
                    <a:pt x="55983" y="93748"/>
                    <a:pt x="54898" y="89687"/>
                    <a:pt x="51744" y="87771"/>
                  </a:cubicBezTo>
                  <a:lnTo>
                    <a:pt x="36593" y="79002"/>
                  </a:lnTo>
                  <a:cubicBezTo>
                    <a:pt x="47442" y="62255"/>
                    <a:pt x="61666" y="47956"/>
                    <a:pt x="78354" y="37016"/>
                  </a:cubicBezTo>
                  <a:lnTo>
                    <a:pt x="87210" y="52125"/>
                  </a:lnTo>
                  <a:cubicBezTo>
                    <a:pt x="89148" y="55400"/>
                    <a:pt x="93374" y="56484"/>
                    <a:pt x="96649" y="54546"/>
                  </a:cubicBezTo>
                  <a:cubicBezTo>
                    <a:pt x="99904" y="52620"/>
                    <a:pt x="100998" y="48431"/>
                    <a:pt x="99101" y="45159"/>
                  </a:cubicBezTo>
                  <a:lnTo>
                    <a:pt x="90234" y="30031"/>
                  </a:lnTo>
                  <a:cubicBezTo>
                    <a:pt x="108510" y="20422"/>
                    <a:pt x="128671" y="14936"/>
                    <a:pt x="149296" y="13958"/>
                  </a:cubicBezTo>
                  <a:lnTo>
                    <a:pt x="149296" y="31535"/>
                  </a:lnTo>
                  <a:cubicBezTo>
                    <a:pt x="149296" y="35341"/>
                    <a:pt x="152381" y="38426"/>
                    <a:pt x="156187" y="38426"/>
                  </a:cubicBezTo>
                  <a:cubicBezTo>
                    <a:pt x="159992" y="38426"/>
                    <a:pt x="163077" y="35341"/>
                    <a:pt x="163077" y="31535"/>
                  </a:cubicBezTo>
                  <a:lnTo>
                    <a:pt x="163077" y="13958"/>
                  </a:lnTo>
                  <a:cubicBezTo>
                    <a:pt x="183431" y="14929"/>
                    <a:pt x="203334" y="20288"/>
                    <a:pt x="221423" y="29669"/>
                  </a:cubicBezTo>
                  <a:lnTo>
                    <a:pt x="212627" y="44848"/>
                  </a:lnTo>
                  <a:cubicBezTo>
                    <a:pt x="210677" y="48116"/>
                    <a:pt x="211746" y="52346"/>
                    <a:pt x="215014" y="54296"/>
                  </a:cubicBezTo>
                  <a:cubicBezTo>
                    <a:pt x="218282" y="56246"/>
                    <a:pt x="222512" y="55177"/>
                    <a:pt x="224462" y="51908"/>
                  </a:cubicBezTo>
                  <a:cubicBezTo>
                    <a:pt x="224493" y="51856"/>
                    <a:pt x="224524" y="51804"/>
                    <a:pt x="224553" y="51751"/>
                  </a:cubicBezTo>
                  <a:lnTo>
                    <a:pt x="233322" y="36579"/>
                  </a:lnTo>
                  <a:cubicBezTo>
                    <a:pt x="250076" y="47432"/>
                    <a:pt x="264381" y="61661"/>
                    <a:pt x="275324" y="78356"/>
                  </a:cubicBezTo>
                  <a:lnTo>
                    <a:pt x="260215" y="87208"/>
                  </a:lnTo>
                  <a:cubicBezTo>
                    <a:pt x="256923" y="89117"/>
                    <a:pt x="255802" y="93333"/>
                    <a:pt x="257711" y="96625"/>
                  </a:cubicBezTo>
                  <a:cubicBezTo>
                    <a:pt x="259620" y="99917"/>
                    <a:pt x="263836" y="101039"/>
                    <a:pt x="267129" y="99130"/>
                  </a:cubicBezTo>
                  <a:cubicBezTo>
                    <a:pt x="267146" y="99119"/>
                    <a:pt x="267164" y="99109"/>
                    <a:pt x="267181" y="99099"/>
                  </a:cubicBezTo>
                  <a:lnTo>
                    <a:pt x="282313" y="90232"/>
                  </a:lnTo>
                  <a:cubicBezTo>
                    <a:pt x="291918" y="108510"/>
                    <a:pt x="297404" y="128670"/>
                    <a:pt x="298386" y="149294"/>
                  </a:cubicBezTo>
                  <a:lnTo>
                    <a:pt x="280805" y="149294"/>
                  </a:lnTo>
                  <a:cubicBezTo>
                    <a:pt x="276999" y="149294"/>
                    <a:pt x="273914" y="152379"/>
                    <a:pt x="273914" y="156185"/>
                  </a:cubicBezTo>
                  <a:cubicBezTo>
                    <a:pt x="273914" y="159990"/>
                    <a:pt x="276999" y="163075"/>
                    <a:pt x="280805" y="163075"/>
                  </a:cubicBezTo>
                  <a:lnTo>
                    <a:pt x="298386" y="163075"/>
                  </a:lnTo>
                  <a:cubicBezTo>
                    <a:pt x="297412" y="183424"/>
                    <a:pt x="292051" y="203322"/>
                    <a:pt x="282671" y="221406"/>
                  </a:cubicBezTo>
                  <a:lnTo>
                    <a:pt x="267500" y="212625"/>
                  </a:lnTo>
                  <a:cubicBezTo>
                    <a:pt x="264205" y="210719"/>
                    <a:pt x="259989" y="211845"/>
                    <a:pt x="258083" y="215139"/>
                  </a:cubicBezTo>
                  <a:cubicBezTo>
                    <a:pt x="256177" y="218434"/>
                    <a:pt x="257303" y="222649"/>
                    <a:pt x="260597" y="224556"/>
                  </a:cubicBezTo>
                  <a:lnTo>
                    <a:pt x="275749" y="233324"/>
                  </a:lnTo>
                  <a:cubicBezTo>
                    <a:pt x="264901" y="250076"/>
                    <a:pt x="250678" y="264379"/>
                    <a:pt x="233988" y="275322"/>
                  </a:cubicBezTo>
                  <a:close/>
                </a:path>
              </a:pathLst>
            </a:custGeom>
            <a:grpFill/>
            <a:ln w="3870" cap="flat">
              <a:noFill/>
              <a:prstDash val="solid"/>
              <a:miter/>
            </a:ln>
          </p:spPr>
          <p:txBody>
            <a:bodyPr rtlCol="0" anchor="ctr"/>
            <a:lstStyle/>
            <a:p>
              <a:endParaRPr lang="en-US"/>
            </a:p>
          </p:txBody>
        </p:sp>
        <p:sp>
          <p:nvSpPr>
            <p:cNvPr id="60" name="Freeform: Shape 6">
              <a:extLst>
                <a:ext uri="{FF2B5EF4-FFF2-40B4-BE49-F238E27FC236}">
                  <a16:creationId xmlns:a16="http://schemas.microsoft.com/office/drawing/2014/main" id="{0F0C5547-6FBE-4437-AFEC-F797700B2601}"/>
                </a:ext>
              </a:extLst>
            </p:cNvPr>
            <p:cNvSpPr/>
            <p:nvPr/>
          </p:nvSpPr>
          <p:spPr>
            <a:xfrm>
              <a:off x="876010" y="4483804"/>
              <a:ext cx="135412" cy="135408"/>
            </a:xfrm>
            <a:custGeom>
              <a:avLst/>
              <a:gdLst>
                <a:gd name="connsiteX0" fmla="*/ 135412 w 135412"/>
                <a:gd name="connsiteY0" fmla="*/ 103926 h 135408"/>
                <a:gd name="connsiteX1" fmla="*/ 128522 w 135412"/>
                <a:gd name="connsiteY1" fmla="*/ 97036 h 135408"/>
                <a:gd name="connsiteX2" fmla="*/ 62175 w 135412"/>
                <a:gd name="connsiteY2" fmla="*/ 97036 h 135408"/>
                <a:gd name="connsiteX3" fmla="*/ 38376 w 135412"/>
                <a:gd name="connsiteY3" fmla="*/ 73234 h 135408"/>
                <a:gd name="connsiteX4" fmla="*/ 38376 w 135412"/>
                <a:gd name="connsiteY4" fmla="*/ 6891 h 135408"/>
                <a:gd name="connsiteX5" fmla="*/ 31486 w 135412"/>
                <a:gd name="connsiteY5" fmla="*/ 0 h 135408"/>
                <a:gd name="connsiteX6" fmla="*/ 24595 w 135412"/>
                <a:gd name="connsiteY6" fmla="*/ 6891 h 135408"/>
                <a:gd name="connsiteX7" fmla="*/ 24595 w 135412"/>
                <a:gd name="connsiteY7" fmla="*/ 73234 h 135408"/>
                <a:gd name="connsiteX8" fmla="*/ 767 w 135412"/>
                <a:gd name="connsiteY8" fmla="*/ 110814 h 135408"/>
                <a:gd name="connsiteX9" fmla="*/ 38348 w 135412"/>
                <a:gd name="connsiteY9" fmla="*/ 134642 h 135408"/>
                <a:gd name="connsiteX10" fmla="*/ 62175 w 135412"/>
                <a:gd name="connsiteY10" fmla="*/ 110817 h 135408"/>
                <a:gd name="connsiteX11" fmla="*/ 128522 w 135412"/>
                <a:gd name="connsiteY11" fmla="*/ 110817 h 135408"/>
                <a:gd name="connsiteX12" fmla="*/ 135412 w 135412"/>
                <a:gd name="connsiteY12" fmla="*/ 103926 h 135408"/>
                <a:gd name="connsiteX13" fmla="*/ 31486 w 135412"/>
                <a:gd name="connsiteY13" fmla="*/ 121618 h 135408"/>
                <a:gd name="connsiteX14" fmla="*/ 13787 w 135412"/>
                <a:gd name="connsiteY14" fmla="*/ 103926 h 135408"/>
                <a:gd name="connsiteX15" fmla="*/ 31478 w 135412"/>
                <a:gd name="connsiteY15" fmla="*/ 86227 h 135408"/>
                <a:gd name="connsiteX16" fmla="*/ 49177 w 135412"/>
                <a:gd name="connsiteY16" fmla="*/ 103919 h 135408"/>
                <a:gd name="connsiteX17" fmla="*/ 49177 w 135412"/>
                <a:gd name="connsiteY17" fmla="*/ 103926 h 135408"/>
                <a:gd name="connsiteX18" fmla="*/ 31486 w 135412"/>
                <a:gd name="connsiteY18" fmla="*/ 121618 h 13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5412" h="135408">
                  <a:moveTo>
                    <a:pt x="135412" y="103926"/>
                  </a:moveTo>
                  <a:cubicBezTo>
                    <a:pt x="135412" y="100121"/>
                    <a:pt x="132327" y="97036"/>
                    <a:pt x="128522" y="97036"/>
                  </a:cubicBezTo>
                  <a:lnTo>
                    <a:pt x="62175" y="97036"/>
                  </a:lnTo>
                  <a:cubicBezTo>
                    <a:pt x="59490" y="85180"/>
                    <a:pt x="50232" y="75921"/>
                    <a:pt x="38376" y="73234"/>
                  </a:cubicBezTo>
                  <a:lnTo>
                    <a:pt x="38376" y="6891"/>
                  </a:lnTo>
                  <a:cubicBezTo>
                    <a:pt x="38376" y="3085"/>
                    <a:pt x="35291" y="0"/>
                    <a:pt x="31486" y="0"/>
                  </a:cubicBezTo>
                  <a:cubicBezTo>
                    <a:pt x="27680" y="0"/>
                    <a:pt x="24595" y="3085"/>
                    <a:pt x="24595" y="6891"/>
                  </a:cubicBezTo>
                  <a:lnTo>
                    <a:pt x="24595" y="73234"/>
                  </a:lnTo>
                  <a:cubicBezTo>
                    <a:pt x="7638" y="77031"/>
                    <a:pt x="-3030" y="93857"/>
                    <a:pt x="767" y="110814"/>
                  </a:cubicBezTo>
                  <a:cubicBezTo>
                    <a:pt x="4565" y="127771"/>
                    <a:pt x="21390" y="138439"/>
                    <a:pt x="38348" y="134642"/>
                  </a:cubicBezTo>
                  <a:cubicBezTo>
                    <a:pt x="50231" y="131980"/>
                    <a:pt x="59512" y="122700"/>
                    <a:pt x="62175" y="110817"/>
                  </a:cubicBezTo>
                  <a:lnTo>
                    <a:pt x="128522" y="110817"/>
                  </a:lnTo>
                  <a:cubicBezTo>
                    <a:pt x="132326" y="110815"/>
                    <a:pt x="135410" y="107731"/>
                    <a:pt x="135412" y="103926"/>
                  </a:cubicBezTo>
                  <a:close/>
                  <a:moveTo>
                    <a:pt x="31486" y="121618"/>
                  </a:moveTo>
                  <a:cubicBezTo>
                    <a:pt x="21713" y="121620"/>
                    <a:pt x="13789" y="113699"/>
                    <a:pt x="13787" y="103926"/>
                  </a:cubicBezTo>
                  <a:cubicBezTo>
                    <a:pt x="13784" y="94153"/>
                    <a:pt x="21705" y="86230"/>
                    <a:pt x="31478" y="86227"/>
                  </a:cubicBezTo>
                  <a:cubicBezTo>
                    <a:pt x="41251" y="86225"/>
                    <a:pt x="49175" y="94146"/>
                    <a:pt x="49177" y="103919"/>
                  </a:cubicBezTo>
                  <a:cubicBezTo>
                    <a:pt x="49177" y="103921"/>
                    <a:pt x="49177" y="103924"/>
                    <a:pt x="49177" y="103926"/>
                  </a:cubicBezTo>
                  <a:cubicBezTo>
                    <a:pt x="49162" y="113691"/>
                    <a:pt x="41250" y="121602"/>
                    <a:pt x="31486" y="121618"/>
                  </a:cubicBezTo>
                  <a:close/>
                </a:path>
              </a:pathLst>
            </a:custGeom>
            <a:grpFill/>
            <a:ln w="3870" cap="flat">
              <a:noFill/>
              <a:prstDash val="solid"/>
              <a:miter/>
            </a:ln>
          </p:spPr>
          <p:txBody>
            <a:bodyPr rtlCol="0" anchor="ctr"/>
            <a:lstStyle/>
            <a:p>
              <a:endParaRPr lang="en-US"/>
            </a:p>
          </p:txBody>
        </p:sp>
      </p:grpSp>
      <p:grpSp>
        <p:nvGrpSpPr>
          <p:cNvPr id="61" name="Picture Placeholder 72">
            <a:extLst>
              <a:ext uri="{FF2B5EF4-FFF2-40B4-BE49-F238E27FC236}">
                <a16:creationId xmlns:a16="http://schemas.microsoft.com/office/drawing/2014/main" id="{46194798-74DF-4FC5-89C1-83A4F4C44880}"/>
              </a:ext>
            </a:extLst>
          </p:cNvPr>
          <p:cNvGrpSpPr>
            <a:grpSpLocks noChangeAspect="1"/>
          </p:cNvGrpSpPr>
          <p:nvPr/>
        </p:nvGrpSpPr>
        <p:grpSpPr>
          <a:xfrm>
            <a:off x="4161302" y="5384220"/>
            <a:ext cx="296603" cy="313115"/>
            <a:chOff x="7586791" y="1794323"/>
            <a:chExt cx="477421" cy="504000"/>
          </a:xfrm>
          <a:solidFill>
            <a:srgbClr val="002060"/>
          </a:solidFill>
        </p:grpSpPr>
        <p:sp>
          <p:nvSpPr>
            <p:cNvPr id="62" name="Freeform: Shape 37">
              <a:extLst>
                <a:ext uri="{FF2B5EF4-FFF2-40B4-BE49-F238E27FC236}">
                  <a16:creationId xmlns:a16="http://schemas.microsoft.com/office/drawing/2014/main" id="{C3154E71-75E1-444E-B8FC-DE67D3AC9776}"/>
                </a:ext>
              </a:extLst>
            </p:cNvPr>
            <p:cNvSpPr/>
            <p:nvPr/>
          </p:nvSpPr>
          <p:spPr>
            <a:xfrm>
              <a:off x="7645853" y="1956548"/>
              <a:ext cx="265781" cy="14765"/>
            </a:xfrm>
            <a:custGeom>
              <a:avLst/>
              <a:gdLst>
                <a:gd name="connsiteX0" fmla="*/ 7383 w 265781"/>
                <a:gd name="connsiteY0" fmla="*/ 14766 h 14765"/>
                <a:gd name="connsiteX1" fmla="*/ 258398 w 265781"/>
                <a:gd name="connsiteY1" fmla="*/ 14766 h 14765"/>
                <a:gd name="connsiteX2" fmla="*/ 265781 w 265781"/>
                <a:gd name="connsiteY2" fmla="*/ 7383 h 14765"/>
                <a:gd name="connsiteX3" fmla="*/ 258398 w 265781"/>
                <a:gd name="connsiteY3" fmla="*/ 0 h 14765"/>
                <a:gd name="connsiteX4" fmla="*/ 7383 w 265781"/>
                <a:gd name="connsiteY4" fmla="*/ 0 h 14765"/>
                <a:gd name="connsiteX5" fmla="*/ 0 w 265781"/>
                <a:gd name="connsiteY5" fmla="*/ 7383 h 14765"/>
                <a:gd name="connsiteX6" fmla="*/ 7383 w 265781"/>
                <a:gd name="connsiteY6" fmla="*/ 14766 h 1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781" h="14765">
                  <a:moveTo>
                    <a:pt x="7383" y="14766"/>
                  </a:moveTo>
                  <a:lnTo>
                    <a:pt x="258398" y="14766"/>
                  </a:lnTo>
                  <a:cubicBezTo>
                    <a:pt x="262434" y="14766"/>
                    <a:pt x="265781" y="11419"/>
                    <a:pt x="265781" y="7383"/>
                  </a:cubicBezTo>
                  <a:cubicBezTo>
                    <a:pt x="265781" y="3347"/>
                    <a:pt x="262434" y="0"/>
                    <a:pt x="258398" y="0"/>
                  </a:cubicBezTo>
                  <a:lnTo>
                    <a:pt x="7383" y="0"/>
                  </a:lnTo>
                  <a:cubicBezTo>
                    <a:pt x="3347" y="0"/>
                    <a:pt x="0" y="3347"/>
                    <a:pt x="0" y="7383"/>
                  </a:cubicBezTo>
                  <a:cubicBezTo>
                    <a:pt x="0" y="11419"/>
                    <a:pt x="3347" y="14766"/>
                    <a:pt x="7383" y="14766"/>
                  </a:cubicBezTo>
                  <a:close/>
                </a:path>
              </a:pathLst>
            </a:custGeom>
            <a:grpFill/>
            <a:ln w="967" cap="flat">
              <a:noFill/>
              <a:prstDash val="solid"/>
              <a:miter/>
            </a:ln>
          </p:spPr>
          <p:txBody>
            <a:bodyPr rtlCol="0" anchor="ctr"/>
            <a:lstStyle/>
            <a:p>
              <a:endParaRPr lang="en-US"/>
            </a:p>
          </p:txBody>
        </p:sp>
        <p:sp>
          <p:nvSpPr>
            <p:cNvPr id="63" name="Freeform: Shape 40">
              <a:extLst>
                <a:ext uri="{FF2B5EF4-FFF2-40B4-BE49-F238E27FC236}">
                  <a16:creationId xmlns:a16="http://schemas.microsoft.com/office/drawing/2014/main" id="{B75F8DEC-499B-4BDC-8F92-1C2702198103}"/>
                </a:ext>
              </a:extLst>
            </p:cNvPr>
            <p:cNvSpPr/>
            <p:nvPr/>
          </p:nvSpPr>
          <p:spPr>
            <a:xfrm>
              <a:off x="7645853" y="2022107"/>
              <a:ext cx="197268" cy="14765"/>
            </a:xfrm>
            <a:custGeom>
              <a:avLst/>
              <a:gdLst>
                <a:gd name="connsiteX0" fmla="*/ 7383 w 197268"/>
                <a:gd name="connsiteY0" fmla="*/ 14766 h 14765"/>
                <a:gd name="connsiteX1" fmla="*/ 189886 w 197268"/>
                <a:gd name="connsiteY1" fmla="*/ 14766 h 14765"/>
                <a:gd name="connsiteX2" fmla="*/ 197269 w 197268"/>
                <a:gd name="connsiteY2" fmla="*/ 7383 h 14765"/>
                <a:gd name="connsiteX3" fmla="*/ 189886 w 197268"/>
                <a:gd name="connsiteY3" fmla="*/ 0 h 14765"/>
                <a:gd name="connsiteX4" fmla="*/ 7383 w 197268"/>
                <a:gd name="connsiteY4" fmla="*/ 0 h 14765"/>
                <a:gd name="connsiteX5" fmla="*/ 0 w 197268"/>
                <a:gd name="connsiteY5" fmla="*/ 7383 h 14765"/>
                <a:gd name="connsiteX6" fmla="*/ 7383 w 197268"/>
                <a:gd name="connsiteY6" fmla="*/ 14766 h 1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68" h="14765">
                  <a:moveTo>
                    <a:pt x="7383" y="14766"/>
                  </a:moveTo>
                  <a:lnTo>
                    <a:pt x="189886" y="14766"/>
                  </a:lnTo>
                  <a:cubicBezTo>
                    <a:pt x="193922" y="14766"/>
                    <a:pt x="197269" y="11419"/>
                    <a:pt x="197269" y="7383"/>
                  </a:cubicBezTo>
                  <a:cubicBezTo>
                    <a:pt x="197269" y="3347"/>
                    <a:pt x="193922" y="0"/>
                    <a:pt x="189886" y="0"/>
                  </a:cubicBezTo>
                  <a:lnTo>
                    <a:pt x="7383" y="0"/>
                  </a:lnTo>
                  <a:cubicBezTo>
                    <a:pt x="3347" y="0"/>
                    <a:pt x="0" y="3347"/>
                    <a:pt x="0" y="7383"/>
                  </a:cubicBezTo>
                  <a:cubicBezTo>
                    <a:pt x="0" y="11517"/>
                    <a:pt x="3347" y="14766"/>
                    <a:pt x="7383" y="14766"/>
                  </a:cubicBezTo>
                  <a:close/>
                </a:path>
              </a:pathLst>
            </a:custGeom>
            <a:grpFill/>
            <a:ln w="967" cap="flat">
              <a:noFill/>
              <a:prstDash val="solid"/>
              <a:miter/>
            </a:ln>
          </p:spPr>
          <p:txBody>
            <a:bodyPr rtlCol="0" anchor="ctr"/>
            <a:lstStyle/>
            <a:p>
              <a:endParaRPr lang="en-US"/>
            </a:p>
          </p:txBody>
        </p:sp>
        <p:sp>
          <p:nvSpPr>
            <p:cNvPr id="64" name="Freeform: Shape 41">
              <a:extLst>
                <a:ext uri="{FF2B5EF4-FFF2-40B4-BE49-F238E27FC236}">
                  <a16:creationId xmlns:a16="http://schemas.microsoft.com/office/drawing/2014/main" id="{B460AEF7-422F-470B-879C-3850165955EC}"/>
                </a:ext>
              </a:extLst>
            </p:cNvPr>
            <p:cNvSpPr/>
            <p:nvPr/>
          </p:nvSpPr>
          <p:spPr>
            <a:xfrm>
              <a:off x="7645853" y="2087765"/>
              <a:ext cx="197268" cy="14765"/>
            </a:xfrm>
            <a:custGeom>
              <a:avLst/>
              <a:gdLst>
                <a:gd name="connsiteX0" fmla="*/ 7383 w 197268"/>
                <a:gd name="connsiteY0" fmla="*/ 14766 h 14765"/>
                <a:gd name="connsiteX1" fmla="*/ 189886 w 197268"/>
                <a:gd name="connsiteY1" fmla="*/ 14766 h 14765"/>
                <a:gd name="connsiteX2" fmla="*/ 197269 w 197268"/>
                <a:gd name="connsiteY2" fmla="*/ 7383 h 14765"/>
                <a:gd name="connsiteX3" fmla="*/ 189886 w 197268"/>
                <a:gd name="connsiteY3" fmla="*/ 0 h 14765"/>
                <a:gd name="connsiteX4" fmla="*/ 7383 w 197268"/>
                <a:gd name="connsiteY4" fmla="*/ 0 h 14765"/>
                <a:gd name="connsiteX5" fmla="*/ 0 w 197268"/>
                <a:gd name="connsiteY5" fmla="*/ 7383 h 14765"/>
                <a:gd name="connsiteX6" fmla="*/ 7383 w 197268"/>
                <a:gd name="connsiteY6" fmla="*/ 14766 h 1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68" h="14765">
                  <a:moveTo>
                    <a:pt x="7383" y="14766"/>
                  </a:moveTo>
                  <a:lnTo>
                    <a:pt x="189886" y="14766"/>
                  </a:lnTo>
                  <a:cubicBezTo>
                    <a:pt x="193922" y="14766"/>
                    <a:pt x="197269" y="11419"/>
                    <a:pt x="197269" y="7383"/>
                  </a:cubicBezTo>
                  <a:cubicBezTo>
                    <a:pt x="197269" y="3347"/>
                    <a:pt x="193922" y="0"/>
                    <a:pt x="189886" y="0"/>
                  </a:cubicBezTo>
                  <a:lnTo>
                    <a:pt x="7383" y="0"/>
                  </a:lnTo>
                  <a:cubicBezTo>
                    <a:pt x="3347" y="0"/>
                    <a:pt x="0" y="3347"/>
                    <a:pt x="0" y="7383"/>
                  </a:cubicBezTo>
                  <a:cubicBezTo>
                    <a:pt x="0" y="11517"/>
                    <a:pt x="3347" y="14766"/>
                    <a:pt x="7383" y="14766"/>
                  </a:cubicBezTo>
                  <a:close/>
                </a:path>
              </a:pathLst>
            </a:custGeom>
            <a:grpFill/>
            <a:ln w="967" cap="flat">
              <a:noFill/>
              <a:prstDash val="solid"/>
              <a:miter/>
            </a:ln>
          </p:spPr>
          <p:txBody>
            <a:bodyPr rtlCol="0" anchor="ctr"/>
            <a:lstStyle/>
            <a:p>
              <a:endParaRPr lang="en-US"/>
            </a:p>
          </p:txBody>
        </p:sp>
        <p:sp>
          <p:nvSpPr>
            <p:cNvPr id="65" name="Freeform: Shape 42">
              <a:extLst>
                <a:ext uri="{FF2B5EF4-FFF2-40B4-BE49-F238E27FC236}">
                  <a16:creationId xmlns:a16="http://schemas.microsoft.com/office/drawing/2014/main" id="{3852FC3C-BDEE-4197-81A2-80FF1C7462A6}"/>
                </a:ext>
              </a:extLst>
            </p:cNvPr>
            <p:cNvSpPr/>
            <p:nvPr/>
          </p:nvSpPr>
          <p:spPr>
            <a:xfrm>
              <a:off x="7645853" y="2153422"/>
              <a:ext cx="265781" cy="14765"/>
            </a:xfrm>
            <a:custGeom>
              <a:avLst/>
              <a:gdLst>
                <a:gd name="connsiteX0" fmla="*/ 0 w 265781"/>
                <a:gd name="connsiteY0" fmla="*/ 7383 h 14765"/>
                <a:gd name="connsiteX1" fmla="*/ 7383 w 265781"/>
                <a:gd name="connsiteY1" fmla="*/ 14766 h 14765"/>
                <a:gd name="connsiteX2" fmla="*/ 258398 w 265781"/>
                <a:gd name="connsiteY2" fmla="*/ 14766 h 14765"/>
                <a:gd name="connsiteX3" fmla="*/ 265781 w 265781"/>
                <a:gd name="connsiteY3" fmla="*/ 7383 h 14765"/>
                <a:gd name="connsiteX4" fmla="*/ 258398 w 265781"/>
                <a:gd name="connsiteY4" fmla="*/ 0 h 14765"/>
                <a:gd name="connsiteX5" fmla="*/ 7383 w 265781"/>
                <a:gd name="connsiteY5" fmla="*/ 0 h 14765"/>
                <a:gd name="connsiteX6" fmla="*/ 0 w 265781"/>
                <a:gd name="connsiteY6" fmla="*/ 7383 h 1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781" h="14765">
                  <a:moveTo>
                    <a:pt x="0" y="7383"/>
                  </a:moveTo>
                  <a:cubicBezTo>
                    <a:pt x="0" y="11419"/>
                    <a:pt x="3347" y="14766"/>
                    <a:pt x="7383" y="14766"/>
                  </a:cubicBezTo>
                  <a:lnTo>
                    <a:pt x="258398" y="14766"/>
                  </a:lnTo>
                  <a:cubicBezTo>
                    <a:pt x="262434" y="14766"/>
                    <a:pt x="265781" y="11419"/>
                    <a:pt x="265781" y="7383"/>
                  </a:cubicBezTo>
                  <a:cubicBezTo>
                    <a:pt x="265781" y="3347"/>
                    <a:pt x="262434" y="0"/>
                    <a:pt x="258398" y="0"/>
                  </a:cubicBezTo>
                  <a:lnTo>
                    <a:pt x="7383" y="0"/>
                  </a:lnTo>
                  <a:cubicBezTo>
                    <a:pt x="3347" y="0"/>
                    <a:pt x="0" y="3248"/>
                    <a:pt x="0" y="7383"/>
                  </a:cubicBezTo>
                  <a:close/>
                </a:path>
              </a:pathLst>
            </a:custGeom>
            <a:grpFill/>
            <a:ln w="967" cap="flat">
              <a:noFill/>
              <a:prstDash val="solid"/>
              <a:miter/>
            </a:ln>
          </p:spPr>
          <p:txBody>
            <a:bodyPr rtlCol="0" anchor="ctr"/>
            <a:lstStyle/>
            <a:p>
              <a:endParaRPr lang="en-US"/>
            </a:p>
          </p:txBody>
        </p:sp>
        <p:sp>
          <p:nvSpPr>
            <p:cNvPr id="66" name="Freeform: Shape 43">
              <a:extLst>
                <a:ext uri="{FF2B5EF4-FFF2-40B4-BE49-F238E27FC236}">
                  <a16:creationId xmlns:a16="http://schemas.microsoft.com/office/drawing/2014/main" id="{C9AF8AD0-14A3-485B-9842-8A9503F0A587}"/>
                </a:ext>
              </a:extLst>
            </p:cNvPr>
            <p:cNvSpPr/>
            <p:nvPr/>
          </p:nvSpPr>
          <p:spPr>
            <a:xfrm>
              <a:off x="7586791" y="1794323"/>
              <a:ext cx="477421" cy="504000"/>
            </a:xfrm>
            <a:custGeom>
              <a:avLst/>
              <a:gdLst>
                <a:gd name="connsiteX0" fmla="*/ 477422 w 477421"/>
                <a:gd name="connsiteY0" fmla="*/ 268045 h 504000"/>
                <a:gd name="connsiteX1" fmla="*/ 388828 w 477421"/>
                <a:gd name="connsiteY1" fmla="*/ 172364 h 504000"/>
                <a:gd name="connsiteX2" fmla="*/ 388828 w 477421"/>
                <a:gd name="connsiteY2" fmla="*/ 31992 h 504000"/>
                <a:gd name="connsiteX3" fmla="*/ 356836 w 477421"/>
                <a:gd name="connsiteY3" fmla="*/ 0 h 504000"/>
                <a:gd name="connsiteX4" fmla="*/ 252591 w 477421"/>
                <a:gd name="connsiteY4" fmla="*/ 0 h 504000"/>
                <a:gd name="connsiteX5" fmla="*/ 189984 w 477421"/>
                <a:gd name="connsiteY5" fmla="*/ 0 h 504000"/>
                <a:gd name="connsiteX6" fmla="*/ 109266 w 477421"/>
                <a:gd name="connsiteY6" fmla="*/ 0 h 504000"/>
                <a:gd name="connsiteX7" fmla="*/ 104048 w 477421"/>
                <a:gd name="connsiteY7" fmla="*/ 2166 h 504000"/>
                <a:gd name="connsiteX8" fmla="*/ 2166 w 477421"/>
                <a:gd name="connsiteY8" fmla="*/ 104048 h 504000"/>
                <a:gd name="connsiteX9" fmla="*/ 0 w 477421"/>
                <a:gd name="connsiteY9" fmla="*/ 109266 h 504000"/>
                <a:gd name="connsiteX10" fmla="*/ 0 w 477421"/>
                <a:gd name="connsiteY10" fmla="*/ 472008 h 504000"/>
                <a:gd name="connsiteX11" fmla="*/ 31992 w 477421"/>
                <a:gd name="connsiteY11" fmla="*/ 504000 h 504000"/>
                <a:gd name="connsiteX12" fmla="*/ 356836 w 477421"/>
                <a:gd name="connsiteY12" fmla="*/ 504000 h 504000"/>
                <a:gd name="connsiteX13" fmla="*/ 388828 w 477421"/>
                <a:gd name="connsiteY13" fmla="*/ 472008 h 504000"/>
                <a:gd name="connsiteX14" fmla="*/ 388828 w 477421"/>
                <a:gd name="connsiteY14" fmla="*/ 363727 h 504000"/>
                <a:gd name="connsiteX15" fmla="*/ 477422 w 477421"/>
                <a:gd name="connsiteY15" fmla="*/ 275428 h 504000"/>
                <a:gd name="connsiteX16" fmla="*/ 477127 w 477421"/>
                <a:gd name="connsiteY16" fmla="*/ 275330 h 504000"/>
                <a:gd name="connsiteX17" fmla="*/ 477422 w 477421"/>
                <a:gd name="connsiteY17" fmla="*/ 268045 h 504000"/>
                <a:gd name="connsiteX18" fmla="*/ 101883 w 477421"/>
                <a:gd name="connsiteY18" fmla="*/ 25200 h 504000"/>
                <a:gd name="connsiteX19" fmla="*/ 101883 w 477421"/>
                <a:gd name="connsiteY19" fmla="*/ 84656 h 504000"/>
                <a:gd name="connsiteX20" fmla="*/ 84656 w 477421"/>
                <a:gd name="connsiteY20" fmla="*/ 101883 h 504000"/>
                <a:gd name="connsiteX21" fmla="*/ 25200 w 477421"/>
                <a:gd name="connsiteY21" fmla="*/ 101883 h 504000"/>
                <a:gd name="connsiteX22" fmla="*/ 101883 w 477421"/>
                <a:gd name="connsiteY22" fmla="*/ 25200 h 504000"/>
                <a:gd name="connsiteX23" fmla="*/ 374063 w 477421"/>
                <a:gd name="connsiteY23" fmla="*/ 472008 h 504000"/>
                <a:gd name="connsiteX24" fmla="*/ 356836 w 477421"/>
                <a:gd name="connsiteY24" fmla="*/ 489234 h 504000"/>
                <a:gd name="connsiteX25" fmla="*/ 31992 w 477421"/>
                <a:gd name="connsiteY25" fmla="*/ 489234 h 504000"/>
                <a:gd name="connsiteX26" fmla="*/ 14766 w 477421"/>
                <a:gd name="connsiteY26" fmla="*/ 472008 h 504000"/>
                <a:gd name="connsiteX27" fmla="*/ 14766 w 477421"/>
                <a:gd name="connsiteY27" fmla="*/ 116648 h 504000"/>
                <a:gd name="connsiteX28" fmla="*/ 84656 w 477421"/>
                <a:gd name="connsiteY28" fmla="*/ 116648 h 504000"/>
                <a:gd name="connsiteX29" fmla="*/ 116648 w 477421"/>
                <a:gd name="connsiteY29" fmla="*/ 84656 h 504000"/>
                <a:gd name="connsiteX30" fmla="*/ 116648 w 477421"/>
                <a:gd name="connsiteY30" fmla="*/ 14766 h 504000"/>
                <a:gd name="connsiteX31" fmla="*/ 189984 w 477421"/>
                <a:gd name="connsiteY31" fmla="*/ 14766 h 504000"/>
                <a:gd name="connsiteX32" fmla="*/ 252591 w 477421"/>
                <a:gd name="connsiteY32" fmla="*/ 14766 h 504000"/>
                <a:gd name="connsiteX33" fmla="*/ 356836 w 477421"/>
                <a:gd name="connsiteY33" fmla="*/ 14766 h 504000"/>
                <a:gd name="connsiteX34" fmla="*/ 374063 w 477421"/>
                <a:gd name="connsiteY34" fmla="*/ 31992 h 504000"/>
                <a:gd name="connsiteX35" fmla="*/ 374063 w 477421"/>
                <a:gd name="connsiteY35" fmla="*/ 172364 h 504000"/>
                <a:gd name="connsiteX36" fmla="*/ 285469 w 477421"/>
                <a:gd name="connsiteY36" fmla="*/ 268045 h 504000"/>
                <a:gd name="connsiteX37" fmla="*/ 374063 w 477421"/>
                <a:gd name="connsiteY37" fmla="*/ 363727 h 504000"/>
                <a:gd name="connsiteX38" fmla="*/ 374063 w 477421"/>
                <a:gd name="connsiteY38" fmla="*/ 472008 h 504000"/>
                <a:gd name="connsiteX39" fmla="*/ 424266 w 477421"/>
                <a:gd name="connsiteY39" fmla="*/ 337148 h 504000"/>
                <a:gd name="connsiteX40" fmla="*/ 423281 w 477421"/>
                <a:gd name="connsiteY40" fmla="*/ 337641 h 504000"/>
                <a:gd name="connsiteX41" fmla="*/ 387056 w 477421"/>
                <a:gd name="connsiteY41" fmla="*/ 349059 h 504000"/>
                <a:gd name="connsiteX42" fmla="*/ 386958 w 477421"/>
                <a:gd name="connsiteY42" fmla="*/ 349059 h 504000"/>
                <a:gd name="connsiteX43" fmla="*/ 384891 w 477421"/>
                <a:gd name="connsiteY43" fmla="*/ 349158 h 504000"/>
                <a:gd name="connsiteX44" fmla="*/ 382331 w 477421"/>
                <a:gd name="connsiteY44" fmla="*/ 349256 h 504000"/>
                <a:gd name="connsiteX45" fmla="*/ 381642 w 477421"/>
                <a:gd name="connsiteY45" fmla="*/ 349256 h 504000"/>
                <a:gd name="connsiteX46" fmla="*/ 380461 w 477421"/>
                <a:gd name="connsiteY46" fmla="*/ 349256 h 504000"/>
                <a:gd name="connsiteX47" fmla="*/ 378098 w 477421"/>
                <a:gd name="connsiteY47" fmla="*/ 349158 h 504000"/>
                <a:gd name="connsiteX48" fmla="*/ 375638 w 477421"/>
                <a:gd name="connsiteY48" fmla="*/ 349059 h 504000"/>
                <a:gd name="connsiteX49" fmla="*/ 374850 w 477421"/>
                <a:gd name="connsiteY49" fmla="*/ 348961 h 504000"/>
                <a:gd name="connsiteX50" fmla="*/ 333211 w 477421"/>
                <a:gd name="connsiteY50" fmla="*/ 333113 h 504000"/>
                <a:gd name="connsiteX51" fmla="*/ 332128 w 477421"/>
                <a:gd name="connsiteY51" fmla="*/ 332423 h 504000"/>
                <a:gd name="connsiteX52" fmla="*/ 300234 w 477421"/>
                <a:gd name="connsiteY52" fmla="*/ 267947 h 504000"/>
                <a:gd name="connsiteX53" fmla="*/ 381445 w 477421"/>
                <a:gd name="connsiteY53" fmla="*/ 186736 h 504000"/>
                <a:gd name="connsiteX54" fmla="*/ 462656 w 477421"/>
                <a:gd name="connsiteY54" fmla="*/ 267947 h 504000"/>
                <a:gd name="connsiteX55" fmla="*/ 446513 w 477421"/>
                <a:gd name="connsiteY55" fmla="*/ 316477 h 504000"/>
                <a:gd name="connsiteX56" fmla="*/ 445725 w 477421"/>
                <a:gd name="connsiteY56" fmla="*/ 317756 h 504000"/>
                <a:gd name="connsiteX57" fmla="*/ 424266 w 477421"/>
                <a:gd name="connsiteY57" fmla="*/ 337148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77421" h="504000">
                  <a:moveTo>
                    <a:pt x="477422" y="268045"/>
                  </a:moveTo>
                  <a:cubicBezTo>
                    <a:pt x="477422" y="217645"/>
                    <a:pt x="438342" y="176105"/>
                    <a:pt x="388828" y="172364"/>
                  </a:cubicBezTo>
                  <a:lnTo>
                    <a:pt x="388828" y="31992"/>
                  </a:lnTo>
                  <a:cubicBezTo>
                    <a:pt x="388828" y="14372"/>
                    <a:pt x="374456" y="0"/>
                    <a:pt x="356836" y="0"/>
                  </a:cubicBezTo>
                  <a:lnTo>
                    <a:pt x="252591" y="0"/>
                  </a:lnTo>
                  <a:lnTo>
                    <a:pt x="189984" y="0"/>
                  </a:lnTo>
                  <a:lnTo>
                    <a:pt x="109266" y="0"/>
                  </a:lnTo>
                  <a:cubicBezTo>
                    <a:pt x="107395" y="0"/>
                    <a:pt x="105427" y="689"/>
                    <a:pt x="104048" y="2166"/>
                  </a:cubicBezTo>
                  <a:lnTo>
                    <a:pt x="2166" y="104048"/>
                  </a:lnTo>
                  <a:cubicBezTo>
                    <a:pt x="788" y="105427"/>
                    <a:pt x="0" y="107395"/>
                    <a:pt x="0" y="109266"/>
                  </a:cubicBezTo>
                  <a:lnTo>
                    <a:pt x="0" y="472008"/>
                  </a:lnTo>
                  <a:cubicBezTo>
                    <a:pt x="0" y="489628"/>
                    <a:pt x="14372" y="504000"/>
                    <a:pt x="31992" y="504000"/>
                  </a:cubicBezTo>
                  <a:lnTo>
                    <a:pt x="356836" y="504000"/>
                  </a:lnTo>
                  <a:cubicBezTo>
                    <a:pt x="374456" y="504000"/>
                    <a:pt x="388828" y="489628"/>
                    <a:pt x="388828" y="472008"/>
                  </a:cubicBezTo>
                  <a:lnTo>
                    <a:pt x="388828" y="363727"/>
                  </a:lnTo>
                  <a:cubicBezTo>
                    <a:pt x="435980" y="360281"/>
                    <a:pt x="473780" y="322580"/>
                    <a:pt x="477422" y="275428"/>
                  </a:cubicBezTo>
                  <a:lnTo>
                    <a:pt x="477127" y="275330"/>
                  </a:lnTo>
                  <a:cubicBezTo>
                    <a:pt x="477323" y="272869"/>
                    <a:pt x="477422" y="270408"/>
                    <a:pt x="477422" y="268045"/>
                  </a:cubicBezTo>
                  <a:close/>
                  <a:moveTo>
                    <a:pt x="101883" y="25200"/>
                  </a:moveTo>
                  <a:lnTo>
                    <a:pt x="101883" y="84656"/>
                  </a:lnTo>
                  <a:cubicBezTo>
                    <a:pt x="101883" y="94106"/>
                    <a:pt x="94106" y="101883"/>
                    <a:pt x="84656" y="101883"/>
                  </a:cubicBezTo>
                  <a:lnTo>
                    <a:pt x="25200" y="101883"/>
                  </a:lnTo>
                  <a:lnTo>
                    <a:pt x="101883" y="25200"/>
                  </a:lnTo>
                  <a:close/>
                  <a:moveTo>
                    <a:pt x="374063" y="472008"/>
                  </a:moveTo>
                  <a:cubicBezTo>
                    <a:pt x="374063" y="481458"/>
                    <a:pt x="366286" y="489234"/>
                    <a:pt x="356836" y="489234"/>
                  </a:cubicBezTo>
                  <a:lnTo>
                    <a:pt x="31992" y="489234"/>
                  </a:lnTo>
                  <a:cubicBezTo>
                    <a:pt x="22542" y="489234"/>
                    <a:pt x="14766" y="481458"/>
                    <a:pt x="14766" y="472008"/>
                  </a:cubicBezTo>
                  <a:lnTo>
                    <a:pt x="14766" y="116648"/>
                  </a:lnTo>
                  <a:lnTo>
                    <a:pt x="84656" y="116648"/>
                  </a:lnTo>
                  <a:cubicBezTo>
                    <a:pt x="102277" y="116648"/>
                    <a:pt x="116648" y="102277"/>
                    <a:pt x="116648" y="84656"/>
                  </a:cubicBezTo>
                  <a:lnTo>
                    <a:pt x="116648" y="14766"/>
                  </a:lnTo>
                  <a:lnTo>
                    <a:pt x="189984" y="14766"/>
                  </a:lnTo>
                  <a:lnTo>
                    <a:pt x="252591" y="14766"/>
                  </a:lnTo>
                  <a:lnTo>
                    <a:pt x="356836" y="14766"/>
                  </a:lnTo>
                  <a:cubicBezTo>
                    <a:pt x="366286" y="14766"/>
                    <a:pt x="374063" y="22542"/>
                    <a:pt x="374063" y="31992"/>
                  </a:cubicBezTo>
                  <a:lnTo>
                    <a:pt x="374063" y="172364"/>
                  </a:lnTo>
                  <a:cubicBezTo>
                    <a:pt x="324647" y="176105"/>
                    <a:pt x="285469" y="217547"/>
                    <a:pt x="285469" y="268045"/>
                  </a:cubicBezTo>
                  <a:cubicBezTo>
                    <a:pt x="285469" y="318938"/>
                    <a:pt x="325041" y="359986"/>
                    <a:pt x="374063" y="363727"/>
                  </a:cubicBezTo>
                  <a:lnTo>
                    <a:pt x="374063" y="472008"/>
                  </a:lnTo>
                  <a:close/>
                  <a:moveTo>
                    <a:pt x="424266" y="337148"/>
                  </a:moveTo>
                  <a:cubicBezTo>
                    <a:pt x="423872" y="337247"/>
                    <a:pt x="423577" y="337444"/>
                    <a:pt x="423281" y="337641"/>
                  </a:cubicBezTo>
                  <a:cubicBezTo>
                    <a:pt x="412256" y="344236"/>
                    <a:pt x="399853" y="348173"/>
                    <a:pt x="387056" y="349059"/>
                  </a:cubicBezTo>
                  <a:cubicBezTo>
                    <a:pt x="387056" y="349059"/>
                    <a:pt x="386958" y="349059"/>
                    <a:pt x="386958" y="349059"/>
                  </a:cubicBezTo>
                  <a:cubicBezTo>
                    <a:pt x="386269" y="349059"/>
                    <a:pt x="385580" y="349158"/>
                    <a:pt x="384891" y="349158"/>
                  </a:cubicBezTo>
                  <a:cubicBezTo>
                    <a:pt x="384005" y="349158"/>
                    <a:pt x="383217" y="349256"/>
                    <a:pt x="382331" y="349256"/>
                  </a:cubicBezTo>
                  <a:cubicBezTo>
                    <a:pt x="382134" y="349256"/>
                    <a:pt x="381839" y="349256"/>
                    <a:pt x="381642" y="349256"/>
                  </a:cubicBezTo>
                  <a:cubicBezTo>
                    <a:pt x="381248" y="349256"/>
                    <a:pt x="380855" y="349256"/>
                    <a:pt x="380461" y="349256"/>
                  </a:cubicBezTo>
                  <a:cubicBezTo>
                    <a:pt x="379673" y="349256"/>
                    <a:pt x="378886" y="349256"/>
                    <a:pt x="378098" y="349158"/>
                  </a:cubicBezTo>
                  <a:cubicBezTo>
                    <a:pt x="377311" y="349158"/>
                    <a:pt x="376425" y="349059"/>
                    <a:pt x="375638" y="349059"/>
                  </a:cubicBezTo>
                  <a:cubicBezTo>
                    <a:pt x="375342" y="349059"/>
                    <a:pt x="375047" y="349059"/>
                    <a:pt x="374850" y="348961"/>
                  </a:cubicBezTo>
                  <a:cubicBezTo>
                    <a:pt x="359691" y="347681"/>
                    <a:pt x="345417" y="342267"/>
                    <a:pt x="333211" y="333113"/>
                  </a:cubicBezTo>
                  <a:cubicBezTo>
                    <a:pt x="332916" y="332817"/>
                    <a:pt x="332522" y="332620"/>
                    <a:pt x="332128" y="332423"/>
                  </a:cubicBezTo>
                  <a:cubicBezTo>
                    <a:pt x="312736" y="317559"/>
                    <a:pt x="300234" y="294230"/>
                    <a:pt x="300234" y="267947"/>
                  </a:cubicBezTo>
                  <a:cubicBezTo>
                    <a:pt x="300234" y="223158"/>
                    <a:pt x="336656" y="186736"/>
                    <a:pt x="381445" y="186736"/>
                  </a:cubicBezTo>
                  <a:cubicBezTo>
                    <a:pt x="426234" y="186736"/>
                    <a:pt x="462656" y="223158"/>
                    <a:pt x="462656" y="267947"/>
                  </a:cubicBezTo>
                  <a:cubicBezTo>
                    <a:pt x="462656" y="285567"/>
                    <a:pt x="457045" y="302400"/>
                    <a:pt x="446513" y="316477"/>
                  </a:cubicBezTo>
                  <a:cubicBezTo>
                    <a:pt x="446217" y="316870"/>
                    <a:pt x="445922" y="317363"/>
                    <a:pt x="445725" y="317756"/>
                  </a:cubicBezTo>
                  <a:cubicBezTo>
                    <a:pt x="439819" y="325533"/>
                    <a:pt x="432534" y="332030"/>
                    <a:pt x="424266" y="337148"/>
                  </a:cubicBezTo>
                  <a:close/>
                </a:path>
              </a:pathLst>
            </a:custGeom>
            <a:grpFill/>
            <a:ln w="967" cap="flat">
              <a:noFill/>
              <a:prstDash val="solid"/>
              <a:miter/>
            </a:ln>
          </p:spPr>
          <p:txBody>
            <a:bodyPr rtlCol="0" anchor="ctr"/>
            <a:lstStyle/>
            <a:p>
              <a:endParaRPr lang="en-US"/>
            </a:p>
          </p:txBody>
        </p:sp>
        <p:sp>
          <p:nvSpPr>
            <p:cNvPr id="67" name="Freeform: Shape 44">
              <a:extLst>
                <a:ext uri="{FF2B5EF4-FFF2-40B4-BE49-F238E27FC236}">
                  <a16:creationId xmlns:a16="http://schemas.microsoft.com/office/drawing/2014/main" id="{A9845282-ED2A-438A-8C0F-92D736D731EE}"/>
                </a:ext>
              </a:extLst>
            </p:cNvPr>
            <p:cNvSpPr/>
            <p:nvPr/>
          </p:nvSpPr>
          <p:spPr>
            <a:xfrm>
              <a:off x="7912914" y="2007046"/>
              <a:ext cx="110643" cy="110643"/>
            </a:xfrm>
            <a:custGeom>
              <a:avLst/>
              <a:gdLst>
                <a:gd name="connsiteX0" fmla="*/ 103261 w 110643"/>
                <a:gd name="connsiteY0" fmla="*/ 47939 h 110643"/>
                <a:gd name="connsiteX1" fmla="*/ 62705 w 110643"/>
                <a:gd name="connsiteY1" fmla="*/ 47939 h 110643"/>
                <a:gd name="connsiteX2" fmla="*/ 62705 w 110643"/>
                <a:gd name="connsiteY2" fmla="*/ 7383 h 110643"/>
                <a:gd name="connsiteX3" fmla="*/ 55322 w 110643"/>
                <a:gd name="connsiteY3" fmla="*/ 0 h 110643"/>
                <a:gd name="connsiteX4" fmla="*/ 47939 w 110643"/>
                <a:gd name="connsiteY4" fmla="*/ 7383 h 110643"/>
                <a:gd name="connsiteX5" fmla="*/ 47939 w 110643"/>
                <a:gd name="connsiteY5" fmla="*/ 47939 h 110643"/>
                <a:gd name="connsiteX6" fmla="*/ 7383 w 110643"/>
                <a:gd name="connsiteY6" fmla="*/ 47939 h 110643"/>
                <a:gd name="connsiteX7" fmla="*/ 0 w 110643"/>
                <a:gd name="connsiteY7" fmla="*/ 55322 h 110643"/>
                <a:gd name="connsiteX8" fmla="*/ 7383 w 110643"/>
                <a:gd name="connsiteY8" fmla="*/ 62705 h 110643"/>
                <a:gd name="connsiteX9" fmla="*/ 47939 w 110643"/>
                <a:gd name="connsiteY9" fmla="*/ 62705 h 110643"/>
                <a:gd name="connsiteX10" fmla="*/ 47939 w 110643"/>
                <a:gd name="connsiteY10" fmla="*/ 103261 h 110643"/>
                <a:gd name="connsiteX11" fmla="*/ 55322 w 110643"/>
                <a:gd name="connsiteY11" fmla="*/ 110644 h 110643"/>
                <a:gd name="connsiteX12" fmla="*/ 62705 w 110643"/>
                <a:gd name="connsiteY12" fmla="*/ 103261 h 110643"/>
                <a:gd name="connsiteX13" fmla="*/ 62705 w 110643"/>
                <a:gd name="connsiteY13" fmla="*/ 62705 h 110643"/>
                <a:gd name="connsiteX14" fmla="*/ 103261 w 110643"/>
                <a:gd name="connsiteY14" fmla="*/ 62705 h 110643"/>
                <a:gd name="connsiteX15" fmla="*/ 110644 w 110643"/>
                <a:gd name="connsiteY15" fmla="*/ 55322 h 110643"/>
                <a:gd name="connsiteX16" fmla="*/ 103261 w 110643"/>
                <a:gd name="connsiteY16" fmla="*/ 47939 h 11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643" h="110643">
                  <a:moveTo>
                    <a:pt x="103261" y="47939"/>
                  </a:moveTo>
                  <a:lnTo>
                    <a:pt x="62705" y="47939"/>
                  </a:lnTo>
                  <a:lnTo>
                    <a:pt x="62705" y="7383"/>
                  </a:lnTo>
                  <a:cubicBezTo>
                    <a:pt x="62705" y="3347"/>
                    <a:pt x="59358" y="0"/>
                    <a:pt x="55322" y="0"/>
                  </a:cubicBezTo>
                  <a:cubicBezTo>
                    <a:pt x="51286" y="0"/>
                    <a:pt x="47939" y="3347"/>
                    <a:pt x="47939" y="7383"/>
                  </a:cubicBezTo>
                  <a:lnTo>
                    <a:pt x="47939" y="47939"/>
                  </a:lnTo>
                  <a:lnTo>
                    <a:pt x="7383" y="47939"/>
                  </a:lnTo>
                  <a:cubicBezTo>
                    <a:pt x="3347" y="47939"/>
                    <a:pt x="0" y="51286"/>
                    <a:pt x="0" y="55322"/>
                  </a:cubicBezTo>
                  <a:cubicBezTo>
                    <a:pt x="0" y="59358"/>
                    <a:pt x="3347" y="62705"/>
                    <a:pt x="7383" y="62705"/>
                  </a:cubicBezTo>
                  <a:lnTo>
                    <a:pt x="47939" y="62705"/>
                  </a:lnTo>
                  <a:lnTo>
                    <a:pt x="47939" y="103261"/>
                  </a:lnTo>
                  <a:cubicBezTo>
                    <a:pt x="47939" y="107297"/>
                    <a:pt x="51286" y="110644"/>
                    <a:pt x="55322" y="110644"/>
                  </a:cubicBezTo>
                  <a:cubicBezTo>
                    <a:pt x="59358" y="110644"/>
                    <a:pt x="62705" y="107297"/>
                    <a:pt x="62705" y="103261"/>
                  </a:cubicBezTo>
                  <a:lnTo>
                    <a:pt x="62705" y="62705"/>
                  </a:lnTo>
                  <a:lnTo>
                    <a:pt x="103261" y="62705"/>
                  </a:lnTo>
                  <a:cubicBezTo>
                    <a:pt x="107297" y="62705"/>
                    <a:pt x="110644" y="59358"/>
                    <a:pt x="110644" y="55322"/>
                  </a:cubicBezTo>
                  <a:cubicBezTo>
                    <a:pt x="110644" y="51188"/>
                    <a:pt x="107395" y="47939"/>
                    <a:pt x="103261" y="47939"/>
                  </a:cubicBezTo>
                  <a:close/>
                </a:path>
              </a:pathLst>
            </a:custGeom>
            <a:grpFill/>
            <a:ln w="967" cap="flat">
              <a:noFill/>
              <a:prstDash val="solid"/>
              <a:miter/>
            </a:ln>
          </p:spPr>
          <p:txBody>
            <a:bodyPr rtlCol="0" anchor="ctr"/>
            <a:lstStyle/>
            <a:p>
              <a:endParaRPr lang="en-US"/>
            </a:p>
          </p:txBody>
        </p:sp>
      </p:grpSp>
      <p:grpSp>
        <p:nvGrpSpPr>
          <p:cNvPr id="68" name="Group 214">
            <a:extLst>
              <a:ext uri="{FF2B5EF4-FFF2-40B4-BE49-F238E27FC236}">
                <a16:creationId xmlns:a16="http://schemas.microsoft.com/office/drawing/2014/main" id="{20320428-43B6-45BC-9E32-DE6D44420E5F}"/>
              </a:ext>
            </a:extLst>
          </p:cNvPr>
          <p:cNvGrpSpPr>
            <a:grpSpLocks noChangeAspect="1"/>
          </p:cNvGrpSpPr>
          <p:nvPr/>
        </p:nvGrpSpPr>
        <p:grpSpPr>
          <a:xfrm>
            <a:off x="7182116" y="5325855"/>
            <a:ext cx="293545" cy="294952"/>
            <a:chOff x="1824247" y="1810152"/>
            <a:chExt cx="472500" cy="474765"/>
          </a:xfrm>
          <a:solidFill>
            <a:srgbClr val="002060"/>
          </a:solidFill>
        </p:grpSpPr>
        <p:sp>
          <p:nvSpPr>
            <p:cNvPr id="69" name="Picture Placeholder 26">
              <a:extLst>
                <a:ext uri="{FF2B5EF4-FFF2-40B4-BE49-F238E27FC236}">
                  <a16:creationId xmlns:a16="http://schemas.microsoft.com/office/drawing/2014/main" id="{88E1EE32-BCAC-4564-A444-FD4B4F1756C0}"/>
                </a:ext>
              </a:extLst>
            </p:cNvPr>
            <p:cNvSpPr/>
            <p:nvPr/>
          </p:nvSpPr>
          <p:spPr>
            <a:xfrm>
              <a:off x="1824247" y="1968525"/>
              <a:ext cx="315000" cy="316392"/>
            </a:xfrm>
            <a:custGeom>
              <a:avLst/>
              <a:gdLst>
                <a:gd name="connsiteX0" fmla="*/ 630 w 315000"/>
                <a:gd name="connsiteY0" fmla="*/ 170860 h 316392"/>
                <a:gd name="connsiteX1" fmla="*/ 6820 w 315000"/>
                <a:gd name="connsiteY1" fmla="*/ 177965 h 316392"/>
                <a:gd name="connsiteX2" fmla="*/ 34264 w 315000"/>
                <a:gd name="connsiteY2" fmla="*/ 183916 h 316392"/>
                <a:gd name="connsiteX3" fmla="*/ 37950 w 315000"/>
                <a:gd name="connsiteY3" fmla="*/ 197779 h 316392"/>
                <a:gd name="connsiteX4" fmla="*/ 17175 w 315000"/>
                <a:gd name="connsiteY4" fmla="*/ 216691 h 316392"/>
                <a:gd name="connsiteX5" fmla="*/ 15356 w 315000"/>
                <a:gd name="connsiteY5" fmla="*/ 225957 h 316392"/>
                <a:gd name="connsiteX6" fmla="*/ 27925 w 315000"/>
                <a:gd name="connsiteY6" fmla="*/ 247994 h 316392"/>
                <a:gd name="connsiteX7" fmla="*/ 36816 w 315000"/>
                <a:gd name="connsiteY7" fmla="*/ 251024 h 316392"/>
                <a:gd name="connsiteX8" fmla="*/ 63488 w 315000"/>
                <a:gd name="connsiteY8" fmla="*/ 242392 h 316392"/>
                <a:gd name="connsiteX9" fmla="*/ 73647 w 315000"/>
                <a:gd name="connsiteY9" fmla="*/ 252599 h 316392"/>
                <a:gd name="connsiteX10" fmla="*/ 65055 w 315000"/>
                <a:gd name="connsiteY10" fmla="*/ 279400 h 316392"/>
                <a:gd name="connsiteX11" fmla="*/ 68072 w 315000"/>
                <a:gd name="connsiteY11" fmla="*/ 288333 h 316392"/>
                <a:gd name="connsiteX12" fmla="*/ 90003 w 315000"/>
                <a:gd name="connsiteY12" fmla="*/ 300962 h 316392"/>
                <a:gd name="connsiteX13" fmla="*/ 99225 w 315000"/>
                <a:gd name="connsiteY13" fmla="*/ 299134 h 316392"/>
                <a:gd name="connsiteX14" fmla="*/ 118046 w 315000"/>
                <a:gd name="connsiteY14" fmla="*/ 278260 h 316392"/>
                <a:gd name="connsiteX15" fmla="*/ 131851 w 315000"/>
                <a:gd name="connsiteY15" fmla="*/ 281964 h 316392"/>
                <a:gd name="connsiteX16" fmla="*/ 137773 w 315000"/>
                <a:gd name="connsiteY16" fmla="*/ 309540 h 316392"/>
                <a:gd name="connsiteX17" fmla="*/ 144837 w 315000"/>
                <a:gd name="connsiteY17" fmla="*/ 315759 h 316392"/>
                <a:gd name="connsiteX18" fmla="*/ 157500 w 315000"/>
                <a:gd name="connsiteY18" fmla="*/ 316392 h 316392"/>
                <a:gd name="connsiteX19" fmla="*/ 170163 w 315000"/>
                <a:gd name="connsiteY19" fmla="*/ 315759 h 316392"/>
                <a:gd name="connsiteX20" fmla="*/ 177235 w 315000"/>
                <a:gd name="connsiteY20" fmla="*/ 309540 h 316392"/>
                <a:gd name="connsiteX21" fmla="*/ 183157 w 315000"/>
                <a:gd name="connsiteY21" fmla="*/ 281964 h 316392"/>
                <a:gd name="connsiteX22" fmla="*/ 196962 w 315000"/>
                <a:gd name="connsiteY22" fmla="*/ 278260 h 316392"/>
                <a:gd name="connsiteX23" fmla="*/ 215783 w 315000"/>
                <a:gd name="connsiteY23" fmla="*/ 299134 h 316392"/>
                <a:gd name="connsiteX24" fmla="*/ 225005 w 315000"/>
                <a:gd name="connsiteY24" fmla="*/ 300962 h 316392"/>
                <a:gd name="connsiteX25" fmla="*/ 246936 w 315000"/>
                <a:gd name="connsiteY25" fmla="*/ 288333 h 316392"/>
                <a:gd name="connsiteX26" fmla="*/ 249953 w 315000"/>
                <a:gd name="connsiteY26" fmla="*/ 279400 h 316392"/>
                <a:gd name="connsiteX27" fmla="*/ 241361 w 315000"/>
                <a:gd name="connsiteY27" fmla="*/ 252599 h 316392"/>
                <a:gd name="connsiteX28" fmla="*/ 251520 w 315000"/>
                <a:gd name="connsiteY28" fmla="*/ 242399 h 316392"/>
                <a:gd name="connsiteX29" fmla="*/ 278192 w 315000"/>
                <a:gd name="connsiteY29" fmla="*/ 251032 h 316392"/>
                <a:gd name="connsiteX30" fmla="*/ 287083 w 315000"/>
                <a:gd name="connsiteY30" fmla="*/ 248002 h 316392"/>
                <a:gd name="connsiteX31" fmla="*/ 299652 w 315000"/>
                <a:gd name="connsiteY31" fmla="*/ 225965 h 316392"/>
                <a:gd name="connsiteX32" fmla="*/ 297833 w 315000"/>
                <a:gd name="connsiteY32" fmla="*/ 216699 h 316392"/>
                <a:gd name="connsiteX33" fmla="*/ 277058 w 315000"/>
                <a:gd name="connsiteY33" fmla="*/ 197787 h 316392"/>
                <a:gd name="connsiteX34" fmla="*/ 280744 w 315000"/>
                <a:gd name="connsiteY34" fmla="*/ 183916 h 316392"/>
                <a:gd name="connsiteX35" fmla="*/ 308188 w 315000"/>
                <a:gd name="connsiteY35" fmla="*/ 177965 h 316392"/>
                <a:gd name="connsiteX36" fmla="*/ 314378 w 315000"/>
                <a:gd name="connsiteY36" fmla="*/ 170868 h 316392"/>
                <a:gd name="connsiteX37" fmla="*/ 315000 w 315000"/>
                <a:gd name="connsiteY37" fmla="*/ 158136 h 316392"/>
                <a:gd name="connsiteX38" fmla="*/ 314370 w 315000"/>
                <a:gd name="connsiteY38" fmla="*/ 145412 h 316392"/>
                <a:gd name="connsiteX39" fmla="*/ 308180 w 315000"/>
                <a:gd name="connsiteY39" fmla="*/ 138306 h 316392"/>
                <a:gd name="connsiteX40" fmla="*/ 280736 w 315000"/>
                <a:gd name="connsiteY40" fmla="*/ 132356 h 316392"/>
                <a:gd name="connsiteX41" fmla="*/ 277050 w 315000"/>
                <a:gd name="connsiteY41" fmla="*/ 118485 h 316392"/>
                <a:gd name="connsiteX42" fmla="*/ 297825 w 315000"/>
                <a:gd name="connsiteY42" fmla="*/ 99573 h 316392"/>
                <a:gd name="connsiteX43" fmla="*/ 299644 w 315000"/>
                <a:gd name="connsiteY43" fmla="*/ 90307 h 316392"/>
                <a:gd name="connsiteX44" fmla="*/ 287075 w 315000"/>
                <a:gd name="connsiteY44" fmla="*/ 68270 h 316392"/>
                <a:gd name="connsiteX45" fmla="*/ 278184 w 315000"/>
                <a:gd name="connsiteY45" fmla="*/ 65239 h 316392"/>
                <a:gd name="connsiteX46" fmla="*/ 251512 w 315000"/>
                <a:gd name="connsiteY46" fmla="*/ 73872 h 316392"/>
                <a:gd name="connsiteX47" fmla="*/ 241353 w 315000"/>
                <a:gd name="connsiteY47" fmla="*/ 63665 h 316392"/>
                <a:gd name="connsiteX48" fmla="*/ 249945 w 315000"/>
                <a:gd name="connsiteY48" fmla="*/ 36864 h 316392"/>
                <a:gd name="connsiteX49" fmla="*/ 246928 w 315000"/>
                <a:gd name="connsiteY49" fmla="*/ 27930 h 316392"/>
                <a:gd name="connsiteX50" fmla="*/ 224997 w 315000"/>
                <a:gd name="connsiteY50" fmla="*/ 15301 h 316392"/>
                <a:gd name="connsiteX51" fmla="*/ 215775 w 315000"/>
                <a:gd name="connsiteY51" fmla="*/ 17129 h 316392"/>
                <a:gd name="connsiteX52" fmla="*/ 196954 w 315000"/>
                <a:gd name="connsiteY52" fmla="*/ 38003 h 316392"/>
                <a:gd name="connsiteX53" fmla="*/ 183149 w 315000"/>
                <a:gd name="connsiteY53" fmla="*/ 34300 h 316392"/>
                <a:gd name="connsiteX54" fmla="*/ 177227 w 315000"/>
                <a:gd name="connsiteY54" fmla="*/ 6724 h 316392"/>
                <a:gd name="connsiteX55" fmla="*/ 170163 w 315000"/>
                <a:gd name="connsiteY55" fmla="*/ 504 h 316392"/>
                <a:gd name="connsiteX56" fmla="*/ 144829 w 315000"/>
                <a:gd name="connsiteY56" fmla="*/ 504 h 316392"/>
                <a:gd name="connsiteX57" fmla="*/ 137757 w 315000"/>
                <a:gd name="connsiteY57" fmla="*/ 6724 h 316392"/>
                <a:gd name="connsiteX58" fmla="*/ 131835 w 315000"/>
                <a:gd name="connsiteY58" fmla="*/ 34300 h 316392"/>
                <a:gd name="connsiteX59" fmla="*/ 118038 w 315000"/>
                <a:gd name="connsiteY59" fmla="*/ 38003 h 316392"/>
                <a:gd name="connsiteX60" fmla="*/ 99217 w 315000"/>
                <a:gd name="connsiteY60" fmla="*/ 17129 h 316392"/>
                <a:gd name="connsiteX61" fmla="*/ 89996 w 315000"/>
                <a:gd name="connsiteY61" fmla="*/ 15301 h 316392"/>
                <a:gd name="connsiteX62" fmla="*/ 68064 w 315000"/>
                <a:gd name="connsiteY62" fmla="*/ 27930 h 316392"/>
                <a:gd name="connsiteX63" fmla="*/ 65048 w 315000"/>
                <a:gd name="connsiteY63" fmla="*/ 36864 h 316392"/>
                <a:gd name="connsiteX64" fmla="*/ 73639 w 315000"/>
                <a:gd name="connsiteY64" fmla="*/ 63665 h 316392"/>
                <a:gd name="connsiteX65" fmla="*/ 63480 w 315000"/>
                <a:gd name="connsiteY65" fmla="*/ 73872 h 316392"/>
                <a:gd name="connsiteX66" fmla="*/ 36816 w 315000"/>
                <a:gd name="connsiteY66" fmla="*/ 65239 h 316392"/>
                <a:gd name="connsiteX67" fmla="*/ 27925 w 315000"/>
                <a:gd name="connsiteY67" fmla="*/ 68270 h 316392"/>
                <a:gd name="connsiteX68" fmla="*/ 15356 w 315000"/>
                <a:gd name="connsiteY68" fmla="*/ 90307 h 316392"/>
                <a:gd name="connsiteX69" fmla="*/ 17175 w 315000"/>
                <a:gd name="connsiteY69" fmla="*/ 99573 h 316392"/>
                <a:gd name="connsiteX70" fmla="*/ 37950 w 315000"/>
                <a:gd name="connsiteY70" fmla="*/ 118485 h 316392"/>
                <a:gd name="connsiteX71" fmla="*/ 34264 w 315000"/>
                <a:gd name="connsiteY71" fmla="*/ 132356 h 316392"/>
                <a:gd name="connsiteX72" fmla="*/ 6820 w 315000"/>
                <a:gd name="connsiteY72" fmla="*/ 138306 h 316392"/>
                <a:gd name="connsiteX73" fmla="*/ 630 w 315000"/>
                <a:gd name="connsiteY73" fmla="*/ 145404 h 316392"/>
                <a:gd name="connsiteX74" fmla="*/ 0 w 315000"/>
                <a:gd name="connsiteY74" fmla="*/ 158136 h 316392"/>
                <a:gd name="connsiteX75" fmla="*/ 630 w 315000"/>
                <a:gd name="connsiteY75" fmla="*/ 170860 h 316392"/>
                <a:gd name="connsiteX76" fmla="*/ 15915 w 315000"/>
                <a:gd name="connsiteY76" fmla="*/ 152526 h 316392"/>
                <a:gd name="connsiteX77" fmla="*/ 42706 w 315000"/>
                <a:gd name="connsiteY77" fmla="*/ 146710 h 316392"/>
                <a:gd name="connsiteX78" fmla="*/ 48817 w 315000"/>
                <a:gd name="connsiteY78" fmla="*/ 140245 h 316392"/>
                <a:gd name="connsiteX79" fmla="*/ 54479 w 315000"/>
                <a:gd name="connsiteY79" fmla="*/ 118952 h 316392"/>
                <a:gd name="connsiteX80" fmla="*/ 52400 w 315000"/>
                <a:gd name="connsiteY80" fmla="*/ 110287 h 316392"/>
                <a:gd name="connsiteX81" fmla="*/ 32169 w 315000"/>
                <a:gd name="connsiteY81" fmla="*/ 91866 h 316392"/>
                <a:gd name="connsiteX82" fmla="*/ 37682 w 315000"/>
                <a:gd name="connsiteY82" fmla="*/ 82141 h 316392"/>
                <a:gd name="connsiteX83" fmla="*/ 63638 w 315000"/>
                <a:gd name="connsiteY83" fmla="*/ 90544 h 316392"/>
                <a:gd name="connsiteX84" fmla="*/ 72151 w 315000"/>
                <a:gd name="connsiteY84" fmla="*/ 88028 h 316392"/>
                <a:gd name="connsiteX85" fmla="*/ 87728 w 315000"/>
                <a:gd name="connsiteY85" fmla="*/ 72377 h 316392"/>
                <a:gd name="connsiteX86" fmla="*/ 90232 w 315000"/>
                <a:gd name="connsiteY86" fmla="*/ 63823 h 316392"/>
                <a:gd name="connsiteX87" fmla="*/ 81869 w 315000"/>
                <a:gd name="connsiteY87" fmla="*/ 37742 h 316392"/>
                <a:gd name="connsiteX88" fmla="*/ 91547 w 315000"/>
                <a:gd name="connsiteY88" fmla="*/ 32203 h 316392"/>
                <a:gd name="connsiteX89" fmla="*/ 109880 w 315000"/>
                <a:gd name="connsiteY89" fmla="*/ 52539 h 316392"/>
                <a:gd name="connsiteX90" fmla="*/ 118511 w 315000"/>
                <a:gd name="connsiteY90" fmla="*/ 54628 h 316392"/>
                <a:gd name="connsiteX91" fmla="*/ 139695 w 315000"/>
                <a:gd name="connsiteY91" fmla="*/ 48939 h 316392"/>
                <a:gd name="connsiteX92" fmla="*/ 146129 w 315000"/>
                <a:gd name="connsiteY92" fmla="*/ 42798 h 316392"/>
                <a:gd name="connsiteX93" fmla="*/ 151909 w 315000"/>
                <a:gd name="connsiteY93" fmla="*/ 15879 h 316392"/>
                <a:gd name="connsiteX94" fmla="*/ 163083 w 315000"/>
                <a:gd name="connsiteY94" fmla="*/ 15879 h 316392"/>
                <a:gd name="connsiteX95" fmla="*/ 168872 w 315000"/>
                <a:gd name="connsiteY95" fmla="*/ 42798 h 316392"/>
                <a:gd name="connsiteX96" fmla="*/ 175305 w 315000"/>
                <a:gd name="connsiteY96" fmla="*/ 48939 h 316392"/>
                <a:gd name="connsiteX97" fmla="*/ 196497 w 315000"/>
                <a:gd name="connsiteY97" fmla="*/ 54628 h 316392"/>
                <a:gd name="connsiteX98" fmla="*/ 205120 w 315000"/>
                <a:gd name="connsiteY98" fmla="*/ 52539 h 316392"/>
                <a:gd name="connsiteX99" fmla="*/ 223453 w 315000"/>
                <a:gd name="connsiteY99" fmla="*/ 32211 h 316392"/>
                <a:gd name="connsiteX100" fmla="*/ 233132 w 315000"/>
                <a:gd name="connsiteY100" fmla="*/ 37750 h 316392"/>
                <a:gd name="connsiteX101" fmla="*/ 224768 w 315000"/>
                <a:gd name="connsiteY101" fmla="*/ 63831 h 316392"/>
                <a:gd name="connsiteX102" fmla="*/ 227273 w 315000"/>
                <a:gd name="connsiteY102" fmla="*/ 72385 h 316392"/>
                <a:gd name="connsiteX103" fmla="*/ 242849 w 315000"/>
                <a:gd name="connsiteY103" fmla="*/ 88036 h 316392"/>
                <a:gd name="connsiteX104" fmla="*/ 251362 w 315000"/>
                <a:gd name="connsiteY104" fmla="*/ 90552 h 316392"/>
                <a:gd name="connsiteX105" fmla="*/ 277318 w 315000"/>
                <a:gd name="connsiteY105" fmla="*/ 82149 h 316392"/>
                <a:gd name="connsiteX106" fmla="*/ 282831 w 315000"/>
                <a:gd name="connsiteY106" fmla="*/ 91866 h 316392"/>
                <a:gd name="connsiteX107" fmla="*/ 262592 w 315000"/>
                <a:gd name="connsiteY107" fmla="*/ 110287 h 316392"/>
                <a:gd name="connsiteX108" fmla="*/ 260513 w 315000"/>
                <a:gd name="connsiteY108" fmla="*/ 118959 h 316392"/>
                <a:gd name="connsiteX109" fmla="*/ 266175 w 315000"/>
                <a:gd name="connsiteY109" fmla="*/ 140245 h 316392"/>
                <a:gd name="connsiteX110" fmla="*/ 272286 w 315000"/>
                <a:gd name="connsiteY110" fmla="*/ 146710 h 316392"/>
                <a:gd name="connsiteX111" fmla="*/ 299077 w 315000"/>
                <a:gd name="connsiteY111" fmla="*/ 152518 h 316392"/>
                <a:gd name="connsiteX112" fmla="*/ 299250 w 315000"/>
                <a:gd name="connsiteY112" fmla="*/ 158136 h 316392"/>
                <a:gd name="connsiteX113" fmla="*/ 299085 w 315000"/>
                <a:gd name="connsiteY113" fmla="*/ 163746 h 316392"/>
                <a:gd name="connsiteX114" fmla="*/ 272294 w 315000"/>
                <a:gd name="connsiteY114" fmla="*/ 169562 h 316392"/>
                <a:gd name="connsiteX115" fmla="*/ 266183 w 315000"/>
                <a:gd name="connsiteY115" fmla="*/ 176027 h 316392"/>
                <a:gd name="connsiteX116" fmla="*/ 260521 w 315000"/>
                <a:gd name="connsiteY116" fmla="*/ 197320 h 316392"/>
                <a:gd name="connsiteX117" fmla="*/ 262600 w 315000"/>
                <a:gd name="connsiteY117" fmla="*/ 205985 h 316392"/>
                <a:gd name="connsiteX118" fmla="*/ 282831 w 315000"/>
                <a:gd name="connsiteY118" fmla="*/ 224406 h 316392"/>
                <a:gd name="connsiteX119" fmla="*/ 277318 w 315000"/>
                <a:gd name="connsiteY119" fmla="*/ 234131 h 316392"/>
                <a:gd name="connsiteX120" fmla="*/ 251362 w 315000"/>
                <a:gd name="connsiteY120" fmla="*/ 225727 h 316392"/>
                <a:gd name="connsiteX121" fmla="*/ 242849 w 315000"/>
                <a:gd name="connsiteY121" fmla="*/ 228243 h 316392"/>
                <a:gd name="connsiteX122" fmla="*/ 227273 w 315000"/>
                <a:gd name="connsiteY122" fmla="*/ 243895 h 316392"/>
                <a:gd name="connsiteX123" fmla="*/ 224768 w 315000"/>
                <a:gd name="connsiteY123" fmla="*/ 252441 h 316392"/>
                <a:gd name="connsiteX124" fmla="*/ 233132 w 315000"/>
                <a:gd name="connsiteY124" fmla="*/ 278522 h 316392"/>
                <a:gd name="connsiteX125" fmla="*/ 223461 w 315000"/>
                <a:gd name="connsiteY125" fmla="*/ 284061 h 316392"/>
                <a:gd name="connsiteX126" fmla="*/ 205128 w 315000"/>
                <a:gd name="connsiteY126" fmla="*/ 263725 h 316392"/>
                <a:gd name="connsiteX127" fmla="*/ 196497 w 315000"/>
                <a:gd name="connsiteY127" fmla="*/ 261636 h 316392"/>
                <a:gd name="connsiteX128" fmla="*/ 175313 w 315000"/>
                <a:gd name="connsiteY128" fmla="*/ 267325 h 316392"/>
                <a:gd name="connsiteX129" fmla="*/ 168879 w 315000"/>
                <a:gd name="connsiteY129" fmla="*/ 273465 h 316392"/>
                <a:gd name="connsiteX130" fmla="*/ 163099 w 315000"/>
                <a:gd name="connsiteY130" fmla="*/ 300385 h 316392"/>
                <a:gd name="connsiteX131" fmla="*/ 151925 w 315000"/>
                <a:gd name="connsiteY131" fmla="*/ 300385 h 316392"/>
                <a:gd name="connsiteX132" fmla="*/ 146136 w 315000"/>
                <a:gd name="connsiteY132" fmla="*/ 273465 h 316392"/>
                <a:gd name="connsiteX133" fmla="*/ 139703 w 315000"/>
                <a:gd name="connsiteY133" fmla="*/ 267325 h 316392"/>
                <a:gd name="connsiteX134" fmla="*/ 118511 w 315000"/>
                <a:gd name="connsiteY134" fmla="*/ 261636 h 316392"/>
                <a:gd name="connsiteX135" fmla="*/ 109888 w 315000"/>
                <a:gd name="connsiteY135" fmla="*/ 263725 h 316392"/>
                <a:gd name="connsiteX136" fmla="*/ 91555 w 315000"/>
                <a:gd name="connsiteY136" fmla="*/ 284053 h 316392"/>
                <a:gd name="connsiteX137" fmla="*/ 81876 w 315000"/>
                <a:gd name="connsiteY137" fmla="*/ 278514 h 316392"/>
                <a:gd name="connsiteX138" fmla="*/ 90240 w 315000"/>
                <a:gd name="connsiteY138" fmla="*/ 252433 h 316392"/>
                <a:gd name="connsiteX139" fmla="*/ 87735 w 315000"/>
                <a:gd name="connsiteY139" fmla="*/ 243879 h 316392"/>
                <a:gd name="connsiteX140" fmla="*/ 72159 w 315000"/>
                <a:gd name="connsiteY140" fmla="*/ 228228 h 316392"/>
                <a:gd name="connsiteX141" fmla="*/ 63646 w 315000"/>
                <a:gd name="connsiteY141" fmla="*/ 225711 h 316392"/>
                <a:gd name="connsiteX142" fmla="*/ 37690 w 315000"/>
                <a:gd name="connsiteY142" fmla="*/ 234115 h 316392"/>
                <a:gd name="connsiteX143" fmla="*/ 32177 w 315000"/>
                <a:gd name="connsiteY143" fmla="*/ 224390 h 316392"/>
                <a:gd name="connsiteX144" fmla="*/ 52416 w 315000"/>
                <a:gd name="connsiteY144" fmla="*/ 205969 h 316392"/>
                <a:gd name="connsiteX145" fmla="*/ 54495 w 315000"/>
                <a:gd name="connsiteY145" fmla="*/ 197296 h 316392"/>
                <a:gd name="connsiteX146" fmla="*/ 48833 w 315000"/>
                <a:gd name="connsiteY146" fmla="*/ 176011 h 316392"/>
                <a:gd name="connsiteX147" fmla="*/ 42722 w 315000"/>
                <a:gd name="connsiteY147" fmla="*/ 169546 h 316392"/>
                <a:gd name="connsiteX148" fmla="*/ 15915 w 315000"/>
                <a:gd name="connsiteY148" fmla="*/ 163754 h 316392"/>
                <a:gd name="connsiteX149" fmla="*/ 15750 w 315000"/>
                <a:gd name="connsiteY149" fmla="*/ 158136 h 316392"/>
                <a:gd name="connsiteX150" fmla="*/ 15915 w 315000"/>
                <a:gd name="connsiteY150" fmla="*/ 152526 h 31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315000" h="316392">
                  <a:moveTo>
                    <a:pt x="630" y="170860"/>
                  </a:moveTo>
                  <a:cubicBezTo>
                    <a:pt x="906" y="174341"/>
                    <a:pt x="3418" y="177229"/>
                    <a:pt x="6820" y="177965"/>
                  </a:cubicBezTo>
                  <a:lnTo>
                    <a:pt x="34264" y="183916"/>
                  </a:lnTo>
                  <a:cubicBezTo>
                    <a:pt x="35233" y="188616"/>
                    <a:pt x="36461" y="193253"/>
                    <a:pt x="37950" y="197779"/>
                  </a:cubicBezTo>
                  <a:lnTo>
                    <a:pt x="17175" y="216691"/>
                  </a:lnTo>
                  <a:cubicBezTo>
                    <a:pt x="14600" y="219033"/>
                    <a:pt x="13860" y="222799"/>
                    <a:pt x="15356" y="225957"/>
                  </a:cubicBezTo>
                  <a:cubicBezTo>
                    <a:pt x="19152" y="233980"/>
                    <a:pt x="23381" y="241395"/>
                    <a:pt x="27925" y="247994"/>
                  </a:cubicBezTo>
                  <a:cubicBezTo>
                    <a:pt x="29894" y="250858"/>
                    <a:pt x="33500" y="252093"/>
                    <a:pt x="36816" y="251024"/>
                  </a:cubicBezTo>
                  <a:lnTo>
                    <a:pt x="63488" y="242392"/>
                  </a:lnTo>
                  <a:cubicBezTo>
                    <a:pt x="66678" y="245984"/>
                    <a:pt x="70072" y="249394"/>
                    <a:pt x="73647" y="252599"/>
                  </a:cubicBezTo>
                  <a:lnTo>
                    <a:pt x="65055" y="279400"/>
                  </a:lnTo>
                  <a:cubicBezTo>
                    <a:pt x="63992" y="282715"/>
                    <a:pt x="65213" y="286347"/>
                    <a:pt x="68072" y="288333"/>
                  </a:cubicBezTo>
                  <a:cubicBezTo>
                    <a:pt x="74639" y="292899"/>
                    <a:pt x="82018" y="297148"/>
                    <a:pt x="90003" y="300962"/>
                  </a:cubicBezTo>
                  <a:cubicBezTo>
                    <a:pt x="93153" y="302466"/>
                    <a:pt x="96894" y="301714"/>
                    <a:pt x="99225" y="299134"/>
                  </a:cubicBezTo>
                  <a:lnTo>
                    <a:pt x="118046" y="278260"/>
                  </a:lnTo>
                  <a:cubicBezTo>
                    <a:pt x="122559" y="279748"/>
                    <a:pt x="127173" y="280990"/>
                    <a:pt x="131851" y="281964"/>
                  </a:cubicBezTo>
                  <a:lnTo>
                    <a:pt x="137773" y="309540"/>
                  </a:lnTo>
                  <a:cubicBezTo>
                    <a:pt x="138506" y="312950"/>
                    <a:pt x="141380" y="315474"/>
                    <a:pt x="144837" y="315759"/>
                  </a:cubicBezTo>
                  <a:cubicBezTo>
                    <a:pt x="149027" y="316092"/>
                    <a:pt x="153224" y="316392"/>
                    <a:pt x="157500" y="316392"/>
                  </a:cubicBezTo>
                  <a:cubicBezTo>
                    <a:pt x="161776" y="316392"/>
                    <a:pt x="165974" y="316092"/>
                    <a:pt x="170163" y="315759"/>
                  </a:cubicBezTo>
                  <a:cubicBezTo>
                    <a:pt x="173628" y="315482"/>
                    <a:pt x="176502" y="312958"/>
                    <a:pt x="177235" y="309540"/>
                  </a:cubicBezTo>
                  <a:lnTo>
                    <a:pt x="183157" y="281964"/>
                  </a:lnTo>
                  <a:cubicBezTo>
                    <a:pt x="187835" y="280990"/>
                    <a:pt x="192457" y="279756"/>
                    <a:pt x="196962" y="278260"/>
                  </a:cubicBezTo>
                  <a:lnTo>
                    <a:pt x="215783" y="299134"/>
                  </a:lnTo>
                  <a:cubicBezTo>
                    <a:pt x="218122" y="301722"/>
                    <a:pt x="221870" y="302474"/>
                    <a:pt x="225005" y="300962"/>
                  </a:cubicBezTo>
                  <a:cubicBezTo>
                    <a:pt x="232990" y="297148"/>
                    <a:pt x="240369" y="292891"/>
                    <a:pt x="246936" y="288333"/>
                  </a:cubicBezTo>
                  <a:cubicBezTo>
                    <a:pt x="249795" y="286347"/>
                    <a:pt x="251016" y="282715"/>
                    <a:pt x="249953" y="279400"/>
                  </a:cubicBezTo>
                  <a:lnTo>
                    <a:pt x="241361" y="252599"/>
                  </a:lnTo>
                  <a:cubicBezTo>
                    <a:pt x="244936" y="249394"/>
                    <a:pt x="248330" y="245984"/>
                    <a:pt x="251520" y="242399"/>
                  </a:cubicBezTo>
                  <a:lnTo>
                    <a:pt x="278192" y="251032"/>
                  </a:lnTo>
                  <a:cubicBezTo>
                    <a:pt x="281492" y="252109"/>
                    <a:pt x="285107" y="250874"/>
                    <a:pt x="287083" y="248002"/>
                  </a:cubicBezTo>
                  <a:cubicBezTo>
                    <a:pt x="291627" y="241402"/>
                    <a:pt x="295856" y="233988"/>
                    <a:pt x="299652" y="225965"/>
                  </a:cubicBezTo>
                  <a:cubicBezTo>
                    <a:pt x="301148" y="222807"/>
                    <a:pt x="300408" y="219041"/>
                    <a:pt x="297833" y="216699"/>
                  </a:cubicBezTo>
                  <a:lnTo>
                    <a:pt x="277058" y="197787"/>
                  </a:lnTo>
                  <a:cubicBezTo>
                    <a:pt x="278539" y="193253"/>
                    <a:pt x="279775" y="188616"/>
                    <a:pt x="280744" y="183916"/>
                  </a:cubicBezTo>
                  <a:lnTo>
                    <a:pt x="308188" y="177965"/>
                  </a:lnTo>
                  <a:cubicBezTo>
                    <a:pt x="311582" y="177229"/>
                    <a:pt x="314094" y="174341"/>
                    <a:pt x="314378" y="170868"/>
                  </a:cubicBezTo>
                  <a:cubicBezTo>
                    <a:pt x="314701" y="166650"/>
                    <a:pt x="315000" y="162432"/>
                    <a:pt x="315000" y="158136"/>
                  </a:cubicBezTo>
                  <a:cubicBezTo>
                    <a:pt x="315000" y="153839"/>
                    <a:pt x="314701" y="149622"/>
                    <a:pt x="314370" y="145412"/>
                  </a:cubicBezTo>
                  <a:cubicBezTo>
                    <a:pt x="314094" y="141930"/>
                    <a:pt x="311582" y="139042"/>
                    <a:pt x="308180" y="138306"/>
                  </a:cubicBezTo>
                  <a:lnTo>
                    <a:pt x="280736" y="132356"/>
                  </a:lnTo>
                  <a:cubicBezTo>
                    <a:pt x="279767" y="127656"/>
                    <a:pt x="278539" y="123011"/>
                    <a:pt x="277050" y="118485"/>
                  </a:cubicBezTo>
                  <a:lnTo>
                    <a:pt x="297825" y="99573"/>
                  </a:lnTo>
                  <a:cubicBezTo>
                    <a:pt x="300400" y="97231"/>
                    <a:pt x="301140" y="93464"/>
                    <a:pt x="299644" y="90307"/>
                  </a:cubicBezTo>
                  <a:cubicBezTo>
                    <a:pt x="295848" y="82284"/>
                    <a:pt x="291611" y="74869"/>
                    <a:pt x="287075" y="68270"/>
                  </a:cubicBezTo>
                  <a:cubicBezTo>
                    <a:pt x="285099" y="65398"/>
                    <a:pt x="281484" y="64163"/>
                    <a:pt x="278184" y="65239"/>
                  </a:cubicBezTo>
                  <a:lnTo>
                    <a:pt x="251512" y="73872"/>
                  </a:lnTo>
                  <a:cubicBezTo>
                    <a:pt x="248322" y="70280"/>
                    <a:pt x="244928" y="66869"/>
                    <a:pt x="241353" y="63665"/>
                  </a:cubicBezTo>
                  <a:lnTo>
                    <a:pt x="249945" y="36864"/>
                  </a:lnTo>
                  <a:cubicBezTo>
                    <a:pt x="251008" y="33548"/>
                    <a:pt x="249787" y="29916"/>
                    <a:pt x="246928" y="27930"/>
                  </a:cubicBezTo>
                  <a:cubicBezTo>
                    <a:pt x="240361" y="23365"/>
                    <a:pt x="232982" y="19115"/>
                    <a:pt x="224997" y="15301"/>
                  </a:cubicBezTo>
                  <a:cubicBezTo>
                    <a:pt x="221847" y="13790"/>
                    <a:pt x="218106" y="14542"/>
                    <a:pt x="215775" y="17129"/>
                  </a:cubicBezTo>
                  <a:lnTo>
                    <a:pt x="196954" y="38003"/>
                  </a:lnTo>
                  <a:cubicBezTo>
                    <a:pt x="192441" y="36516"/>
                    <a:pt x="187827" y="35273"/>
                    <a:pt x="183149" y="34300"/>
                  </a:cubicBezTo>
                  <a:lnTo>
                    <a:pt x="177227" y="6724"/>
                  </a:lnTo>
                  <a:cubicBezTo>
                    <a:pt x="176495" y="3314"/>
                    <a:pt x="173620" y="789"/>
                    <a:pt x="170163" y="504"/>
                  </a:cubicBezTo>
                  <a:cubicBezTo>
                    <a:pt x="161776" y="-176"/>
                    <a:pt x="153216" y="-160"/>
                    <a:pt x="144829" y="504"/>
                  </a:cubicBezTo>
                  <a:cubicBezTo>
                    <a:pt x="141364" y="781"/>
                    <a:pt x="138490" y="3306"/>
                    <a:pt x="137757" y="6724"/>
                  </a:cubicBezTo>
                  <a:lnTo>
                    <a:pt x="131835" y="34300"/>
                  </a:lnTo>
                  <a:cubicBezTo>
                    <a:pt x="127158" y="35273"/>
                    <a:pt x="122543" y="36508"/>
                    <a:pt x="118038" y="38003"/>
                  </a:cubicBezTo>
                  <a:lnTo>
                    <a:pt x="99217" y="17129"/>
                  </a:lnTo>
                  <a:cubicBezTo>
                    <a:pt x="96886" y="14542"/>
                    <a:pt x="93146" y="13798"/>
                    <a:pt x="89996" y="15301"/>
                  </a:cubicBezTo>
                  <a:cubicBezTo>
                    <a:pt x="82010" y="19115"/>
                    <a:pt x="74631" y="23365"/>
                    <a:pt x="68064" y="27930"/>
                  </a:cubicBezTo>
                  <a:cubicBezTo>
                    <a:pt x="65205" y="29916"/>
                    <a:pt x="63984" y="33548"/>
                    <a:pt x="65048" y="36864"/>
                  </a:cubicBezTo>
                  <a:lnTo>
                    <a:pt x="73639" y="63665"/>
                  </a:lnTo>
                  <a:cubicBezTo>
                    <a:pt x="70064" y="66869"/>
                    <a:pt x="66670" y="70280"/>
                    <a:pt x="63480" y="73872"/>
                  </a:cubicBezTo>
                  <a:lnTo>
                    <a:pt x="36816" y="65239"/>
                  </a:lnTo>
                  <a:cubicBezTo>
                    <a:pt x="33508" y="64163"/>
                    <a:pt x="29894" y="65398"/>
                    <a:pt x="27925" y="68270"/>
                  </a:cubicBezTo>
                  <a:cubicBezTo>
                    <a:pt x="23381" y="74869"/>
                    <a:pt x="19152" y="82284"/>
                    <a:pt x="15356" y="90307"/>
                  </a:cubicBezTo>
                  <a:cubicBezTo>
                    <a:pt x="13860" y="93464"/>
                    <a:pt x="14600" y="97231"/>
                    <a:pt x="17175" y="99573"/>
                  </a:cubicBezTo>
                  <a:lnTo>
                    <a:pt x="37950" y="118485"/>
                  </a:lnTo>
                  <a:cubicBezTo>
                    <a:pt x="36469" y="123019"/>
                    <a:pt x="35233" y="127656"/>
                    <a:pt x="34264" y="132356"/>
                  </a:cubicBezTo>
                  <a:lnTo>
                    <a:pt x="6820" y="138306"/>
                  </a:lnTo>
                  <a:cubicBezTo>
                    <a:pt x="3426" y="139042"/>
                    <a:pt x="913" y="141930"/>
                    <a:pt x="630" y="145404"/>
                  </a:cubicBezTo>
                  <a:cubicBezTo>
                    <a:pt x="299" y="149622"/>
                    <a:pt x="0" y="153839"/>
                    <a:pt x="0" y="158136"/>
                  </a:cubicBezTo>
                  <a:cubicBezTo>
                    <a:pt x="0" y="162432"/>
                    <a:pt x="299" y="166650"/>
                    <a:pt x="630" y="170860"/>
                  </a:cubicBezTo>
                  <a:close/>
                  <a:moveTo>
                    <a:pt x="15915" y="152526"/>
                  </a:moveTo>
                  <a:lnTo>
                    <a:pt x="42706" y="146710"/>
                  </a:lnTo>
                  <a:cubicBezTo>
                    <a:pt x="45872" y="146021"/>
                    <a:pt x="48297" y="143458"/>
                    <a:pt x="48817" y="140245"/>
                  </a:cubicBezTo>
                  <a:cubicBezTo>
                    <a:pt x="49998" y="132949"/>
                    <a:pt x="51904" y="125788"/>
                    <a:pt x="54479" y="118952"/>
                  </a:cubicBezTo>
                  <a:cubicBezTo>
                    <a:pt x="55629" y="115913"/>
                    <a:pt x="54802" y="112471"/>
                    <a:pt x="52400" y="110287"/>
                  </a:cubicBezTo>
                  <a:lnTo>
                    <a:pt x="32169" y="91866"/>
                  </a:lnTo>
                  <a:cubicBezTo>
                    <a:pt x="33933" y="88471"/>
                    <a:pt x="35776" y="85219"/>
                    <a:pt x="37682" y="82141"/>
                  </a:cubicBezTo>
                  <a:lnTo>
                    <a:pt x="63638" y="90544"/>
                  </a:lnTo>
                  <a:cubicBezTo>
                    <a:pt x="66709" y="91534"/>
                    <a:pt x="70095" y="90544"/>
                    <a:pt x="72151" y="88028"/>
                  </a:cubicBezTo>
                  <a:cubicBezTo>
                    <a:pt x="76797" y="82315"/>
                    <a:pt x="82042" y="77053"/>
                    <a:pt x="87728" y="72377"/>
                  </a:cubicBezTo>
                  <a:cubicBezTo>
                    <a:pt x="90232" y="70319"/>
                    <a:pt x="91232" y="66925"/>
                    <a:pt x="90232" y="63823"/>
                  </a:cubicBezTo>
                  <a:lnTo>
                    <a:pt x="81869" y="37742"/>
                  </a:lnTo>
                  <a:cubicBezTo>
                    <a:pt x="84932" y="35819"/>
                    <a:pt x="88161" y="33968"/>
                    <a:pt x="91547" y="32203"/>
                  </a:cubicBezTo>
                  <a:lnTo>
                    <a:pt x="109880" y="52539"/>
                  </a:lnTo>
                  <a:cubicBezTo>
                    <a:pt x="112061" y="54953"/>
                    <a:pt x="115495" y="55783"/>
                    <a:pt x="118511" y="54628"/>
                  </a:cubicBezTo>
                  <a:cubicBezTo>
                    <a:pt x="125299" y="52041"/>
                    <a:pt x="132426" y="50126"/>
                    <a:pt x="139695" y="48939"/>
                  </a:cubicBezTo>
                  <a:cubicBezTo>
                    <a:pt x="142892" y="48417"/>
                    <a:pt x="145443" y="45979"/>
                    <a:pt x="146129" y="42798"/>
                  </a:cubicBezTo>
                  <a:lnTo>
                    <a:pt x="151909" y="15879"/>
                  </a:lnTo>
                  <a:cubicBezTo>
                    <a:pt x="155618" y="15681"/>
                    <a:pt x="159390" y="15673"/>
                    <a:pt x="163083" y="15879"/>
                  </a:cubicBezTo>
                  <a:lnTo>
                    <a:pt x="168872" y="42798"/>
                  </a:lnTo>
                  <a:cubicBezTo>
                    <a:pt x="169557" y="45979"/>
                    <a:pt x="172108" y="48417"/>
                    <a:pt x="175305" y="48939"/>
                  </a:cubicBezTo>
                  <a:cubicBezTo>
                    <a:pt x="182566" y="50126"/>
                    <a:pt x="189693" y="52041"/>
                    <a:pt x="196497" y="54628"/>
                  </a:cubicBezTo>
                  <a:cubicBezTo>
                    <a:pt x="199505" y="55783"/>
                    <a:pt x="202939" y="54961"/>
                    <a:pt x="205120" y="52539"/>
                  </a:cubicBezTo>
                  <a:lnTo>
                    <a:pt x="223453" y="32211"/>
                  </a:lnTo>
                  <a:cubicBezTo>
                    <a:pt x="226832" y="33984"/>
                    <a:pt x="230068" y="35835"/>
                    <a:pt x="233132" y="37750"/>
                  </a:cubicBezTo>
                  <a:lnTo>
                    <a:pt x="224768" y="63831"/>
                  </a:lnTo>
                  <a:cubicBezTo>
                    <a:pt x="223776" y="66933"/>
                    <a:pt x="224768" y="70319"/>
                    <a:pt x="227273" y="72385"/>
                  </a:cubicBezTo>
                  <a:cubicBezTo>
                    <a:pt x="232958" y="77053"/>
                    <a:pt x="238195" y="82323"/>
                    <a:pt x="242849" y="88036"/>
                  </a:cubicBezTo>
                  <a:cubicBezTo>
                    <a:pt x="244905" y="90560"/>
                    <a:pt x="248283" y="91565"/>
                    <a:pt x="251362" y="90552"/>
                  </a:cubicBezTo>
                  <a:lnTo>
                    <a:pt x="277318" y="82149"/>
                  </a:lnTo>
                  <a:cubicBezTo>
                    <a:pt x="279232" y="85227"/>
                    <a:pt x="281075" y="88471"/>
                    <a:pt x="282831" y="91866"/>
                  </a:cubicBezTo>
                  <a:lnTo>
                    <a:pt x="262592" y="110287"/>
                  </a:lnTo>
                  <a:cubicBezTo>
                    <a:pt x="260190" y="112471"/>
                    <a:pt x="259363" y="115913"/>
                    <a:pt x="260513" y="118959"/>
                  </a:cubicBezTo>
                  <a:cubicBezTo>
                    <a:pt x="263088" y="125780"/>
                    <a:pt x="264994" y="132941"/>
                    <a:pt x="266175" y="140245"/>
                  </a:cubicBezTo>
                  <a:cubicBezTo>
                    <a:pt x="266695" y="143458"/>
                    <a:pt x="269120" y="146021"/>
                    <a:pt x="272286" y="146710"/>
                  </a:cubicBezTo>
                  <a:lnTo>
                    <a:pt x="299077" y="152518"/>
                  </a:lnTo>
                  <a:cubicBezTo>
                    <a:pt x="299179" y="154377"/>
                    <a:pt x="299250" y="156253"/>
                    <a:pt x="299250" y="158136"/>
                  </a:cubicBezTo>
                  <a:cubicBezTo>
                    <a:pt x="299250" y="160019"/>
                    <a:pt x="299187" y="161894"/>
                    <a:pt x="299085" y="163746"/>
                  </a:cubicBezTo>
                  <a:lnTo>
                    <a:pt x="272294" y="169562"/>
                  </a:lnTo>
                  <a:cubicBezTo>
                    <a:pt x="269128" y="170250"/>
                    <a:pt x="266703" y="172814"/>
                    <a:pt x="266183" y="176027"/>
                  </a:cubicBezTo>
                  <a:cubicBezTo>
                    <a:pt x="265002" y="183322"/>
                    <a:pt x="263096" y="190483"/>
                    <a:pt x="260521" y="197320"/>
                  </a:cubicBezTo>
                  <a:cubicBezTo>
                    <a:pt x="259371" y="200359"/>
                    <a:pt x="260198" y="203801"/>
                    <a:pt x="262600" y="205985"/>
                  </a:cubicBezTo>
                  <a:lnTo>
                    <a:pt x="282831" y="224406"/>
                  </a:lnTo>
                  <a:cubicBezTo>
                    <a:pt x="281067" y="227800"/>
                    <a:pt x="279224" y="231052"/>
                    <a:pt x="277318" y="234131"/>
                  </a:cubicBezTo>
                  <a:lnTo>
                    <a:pt x="251362" y="225727"/>
                  </a:lnTo>
                  <a:cubicBezTo>
                    <a:pt x="248267" y="224714"/>
                    <a:pt x="244905" y="225719"/>
                    <a:pt x="242849" y="228243"/>
                  </a:cubicBezTo>
                  <a:cubicBezTo>
                    <a:pt x="238211" y="233941"/>
                    <a:pt x="232966" y="239211"/>
                    <a:pt x="227273" y="243895"/>
                  </a:cubicBezTo>
                  <a:cubicBezTo>
                    <a:pt x="224768" y="245952"/>
                    <a:pt x="223776" y="249347"/>
                    <a:pt x="224768" y="252441"/>
                  </a:cubicBezTo>
                  <a:lnTo>
                    <a:pt x="233132" y="278522"/>
                  </a:lnTo>
                  <a:cubicBezTo>
                    <a:pt x="230068" y="280444"/>
                    <a:pt x="226839" y="282296"/>
                    <a:pt x="223461" y="284061"/>
                  </a:cubicBezTo>
                  <a:lnTo>
                    <a:pt x="205128" y="263725"/>
                  </a:lnTo>
                  <a:cubicBezTo>
                    <a:pt x="202955" y="261311"/>
                    <a:pt x="199529" y="260496"/>
                    <a:pt x="196497" y="261636"/>
                  </a:cubicBezTo>
                  <a:cubicBezTo>
                    <a:pt x="189709" y="264223"/>
                    <a:pt x="182582" y="266138"/>
                    <a:pt x="175313" y="267325"/>
                  </a:cubicBezTo>
                  <a:cubicBezTo>
                    <a:pt x="172116" y="267847"/>
                    <a:pt x="169565" y="270284"/>
                    <a:pt x="168879" y="273465"/>
                  </a:cubicBezTo>
                  <a:lnTo>
                    <a:pt x="163099" y="300385"/>
                  </a:lnTo>
                  <a:cubicBezTo>
                    <a:pt x="159390" y="300582"/>
                    <a:pt x="155618" y="300590"/>
                    <a:pt x="151925" y="300385"/>
                  </a:cubicBezTo>
                  <a:lnTo>
                    <a:pt x="146136" y="273465"/>
                  </a:lnTo>
                  <a:cubicBezTo>
                    <a:pt x="145451" y="270284"/>
                    <a:pt x="142900" y="267847"/>
                    <a:pt x="139703" y="267325"/>
                  </a:cubicBezTo>
                  <a:cubicBezTo>
                    <a:pt x="132442" y="266138"/>
                    <a:pt x="125315" y="264223"/>
                    <a:pt x="118511" y="261636"/>
                  </a:cubicBezTo>
                  <a:cubicBezTo>
                    <a:pt x="115495" y="260480"/>
                    <a:pt x="112061" y="261303"/>
                    <a:pt x="109888" y="263725"/>
                  </a:cubicBezTo>
                  <a:lnTo>
                    <a:pt x="91555" y="284053"/>
                  </a:lnTo>
                  <a:cubicBezTo>
                    <a:pt x="88176" y="282280"/>
                    <a:pt x="84940" y="280429"/>
                    <a:pt x="81876" y="278514"/>
                  </a:cubicBezTo>
                  <a:lnTo>
                    <a:pt x="90240" y="252433"/>
                  </a:lnTo>
                  <a:cubicBezTo>
                    <a:pt x="91232" y="249331"/>
                    <a:pt x="90240" y="245944"/>
                    <a:pt x="87735" y="243879"/>
                  </a:cubicBezTo>
                  <a:cubicBezTo>
                    <a:pt x="82050" y="239211"/>
                    <a:pt x="76813" y="233941"/>
                    <a:pt x="72159" y="228228"/>
                  </a:cubicBezTo>
                  <a:cubicBezTo>
                    <a:pt x="70103" y="225703"/>
                    <a:pt x="66717" y="224706"/>
                    <a:pt x="63646" y="225711"/>
                  </a:cubicBezTo>
                  <a:lnTo>
                    <a:pt x="37690" y="234115"/>
                  </a:lnTo>
                  <a:cubicBezTo>
                    <a:pt x="35776" y="231037"/>
                    <a:pt x="33933" y="227792"/>
                    <a:pt x="32177" y="224390"/>
                  </a:cubicBezTo>
                  <a:lnTo>
                    <a:pt x="52416" y="205969"/>
                  </a:lnTo>
                  <a:cubicBezTo>
                    <a:pt x="54818" y="203785"/>
                    <a:pt x="55645" y="200343"/>
                    <a:pt x="54495" y="197296"/>
                  </a:cubicBezTo>
                  <a:cubicBezTo>
                    <a:pt x="51920" y="190476"/>
                    <a:pt x="50014" y="183314"/>
                    <a:pt x="48833" y="176011"/>
                  </a:cubicBezTo>
                  <a:cubicBezTo>
                    <a:pt x="48313" y="172798"/>
                    <a:pt x="45888" y="170235"/>
                    <a:pt x="42722" y="169546"/>
                  </a:cubicBezTo>
                  <a:lnTo>
                    <a:pt x="15915" y="163754"/>
                  </a:lnTo>
                  <a:cubicBezTo>
                    <a:pt x="15821" y="161894"/>
                    <a:pt x="15750" y="160019"/>
                    <a:pt x="15750" y="158136"/>
                  </a:cubicBezTo>
                  <a:cubicBezTo>
                    <a:pt x="15750" y="156253"/>
                    <a:pt x="15813" y="154377"/>
                    <a:pt x="15915" y="152526"/>
                  </a:cubicBezTo>
                  <a:close/>
                </a:path>
              </a:pathLst>
            </a:custGeom>
            <a:grpFill/>
            <a:ln w="7739" cap="flat">
              <a:noFill/>
              <a:prstDash val="solid"/>
              <a:miter/>
            </a:ln>
          </p:spPr>
          <p:txBody>
            <a:bodyPr rtlCol="0" anchor="ctr"/>
            <a:lstStyle/>
            <a:p>
              <a:endParaRPr lang="en-US"/>
            </a:p>
          </p:txBody>
        </p:sp>
        <p:sp>
          <p:nvSpPr>
            <p:cNvPr id="70" name="Picture Placeholder 26">
              <a:extLst>
                <a:ext uri="{FF2B5EF4-FFF2-40B4-BE49-F238E27FC236}">
                  <a16:creationId xmlns:a16="http://schemas.microsoft.com/office/drawing/2014/main" id="{88E1EE32-BCAC-4564-A444-FD4B4F1756C0}"/>
                </a:ext>
              </a:extLst>
            </p:cNvPr>
            <p:cNvSpPr/>
            <p:nvPr/>
          </p:nvSpPr>
          <p:spPr>
            <a:xfrm>
              <a:off x="2052622" y="1810152"/>
              <a:ext cx="189000" cy="189903"/>
            </a:xfrm>
            <a:custGeom>
              <a:avLst/>
              <a:gdLst>
                <a:gd name="connsiteX0" fmla="*/ 182850 w 189000"/>
                <a:gd name="connsiteY0" fmla="*/ 112635 h 189903"/>
                <a:gd name="connsiteX1" fmla="*/ 188307 w 189000"/>
                <a:gd name="connsiteY1" fmla="*/ 105996 h 189903"/>
                <a:gd name="connsiteX2" fmla="*/ 189000 w 189000"/>
                <a:gd name="connsiteY2" fmla="*/ 94950 h 189903"/>
                <a:gd name="connsiteX3" fmla="*/ 188315 w 189000"/>
                <a:gd name="connsiteY3" fmla="*/ 83904 h 189903"/>
                <a:gd name="connsiteX4" fmla="*/ 182858 w 189000"/>
                <a:gd name="connsiteY4" fmla="*/ 77265 h 189903"/>
                <a:gd name="connsiteX5" fmla="*/ 161020 w 189000"/>
                <a:gd name="connsiteY5" fmla="*/ 70373 h 189903"/>
                <a:gd name="connsiteX6" fmla="*/ 158847 w 189000"/>
                <a:gd name="connsiteY6" fmla="*/ 65087 h 189903"/>
                <a:gd name="connsiteX7" fmla="*/ 169431 w 189000"/>
                <a:gd name="connsiteY7" fmla="*/ 44711 h 189903"/>
                <a:gd name="connsiteX8" fmla="*/ 168627 w 189000"/>
                <a:gd name="connsiteY8" fmla="*/ 36142 h 189903"/>
                <a:gd name="connsiteX9" fmla="*/ 153043 w 189000"/>
                <a:gd name="connsiteY9" fmla="*/ 20482 h 189903"/>
                <a:gd name="connsiteX10" fmla="*/ 144514 w 189000"/>
                <a:gd name="connsiteY10" fmla="*/ 19667 h 189903"/>
                <a:gd name="connsiteX11" fmla="*/ 124220 w 189000"/>
                <a:gd name="connsiteY11" fmla="*/ 30302 h 189903"/>
                <a:gd name="connsiteX12" fmla="*/ 118960 w 189000"/>
                <a:gd name="connsiteY12" fmla="*/ 28126 h 189903"/>
                <a:gd name="connsiteX13" fmla="*/ 112101 w 189000"/>
                <a:gd name="connsiteY13" fmla="*/ 6184 h 189903"/>
                <a:gd name="connsiteX14" fmla="*/ 105494 w 189000"/>
                <a:gd name="connsiteY14" fmla="*/ 700 h 189903"/>
                <a:gd name="connsiteX15" fmla="*/ 83499 w 189000"/>
                <a:gd name="connsiteY15" fmla="*/ 700 h 189903"/>
                <a:gd name="connsiteX16" fmla="*/ 76892 w 189000"/>
                <a:gd name="connsiteY16" fmla="*/ 6184 h 189903"/>
                <a:gd name="connsiteX17" fmla="*/ 70032 w 189000"/>
                <a:gd name="connsiteY17" fmla="*/ 28126 h 189903"/>
                <a:gd name="connsiteX18" fmla="*/ 64772 w 189000"/>
                <a:gd name="connsiteY18" fmla="*/ 30310 h 189903"/>
                <a:gd name="connsiteX19" fmla="*/ 44494 w 189000"/>
                <a:gd name="connsiteY19" fmla="*/ 19675 h 189903"/>
                <a:gd name="connsiteX20" fmla="*/ 35965 w 189000"/>
                <a:gd name="connsiteY20" fmla="*/ 20482 h 189903"/>
                <a:gd name="connsiteX21" fmla="*/ 20381 w 189000"/>
                <a:gd name="connsiteY21" fmla="*/ 36142 h 189903"/>
                <a:gd name="connsiteX22" fmla="*/ 19569 w 189000"/>
                <a:gd name="connsiteY22" fmla="*/ 44711 h 189903"/>
                <a:gd name="connsiteX23" fmla="*/ 30145 w 189000"/>
                <a:gd name="connsiteY23" fmla="*/ 65087 h 189903"/>
                <a:gd name="connsiteX24" fmla="*/ 27980 w 189000"/>
                <a:gd name="connsiteY24" fmla="*/ 70373 h 189903"/>
                <a:gd name="connsiteX25" fmla="*/ 6143 w 189000"/>
                <a:gd name="connsiteY25" fmla="*/ 77265 h 189903"/>
                <a:gd name="connsiteX26" fmla="*/ 685 w 189000"/>
                <a:gd name="connsiteY26" fmla="*/ 83904 h 189903"/>
                <a:gd name="connsiteX27" fmla="*/ 0 w 189000"/>
                <a:gd name="connsiteY27" fmla="*/ 94950 h 189903"/>
                <a:gd name="connsiteX28" fmla="*/ 685 w 189000"/>
                <a:gd name="connsiteY28" fmla="*/ 105996 h 189903"/>
                <a:gd name="connsiteX29" fmla="*/ 6143 w 189000"/>
                <a:gd name="connsiteY29" fmla="*/ 112635 h 189903"/>
                <a:gd name="connsiteX30" fmla="*/ 27980 w 189000"/>
                <a:gd name="connsiteY30" fmla="*/ 119527 h 189903"/>
                <a:gd name="connsiteX31" fmla="*/ 30153 w 189000"/>
                <a:gd name="connsiteY31" fmla="*/ 124813 h 189903"/>
                <a:gd name="connsiteX32" fmla="*/ 19569 w 189000"/>
                <a:gd name="connsiteY32" fmla="*/ 145188 h 189903"/>
                <a:gd name="connsiteX33" fmla="*/ 20373 w 189000"/>
                <a:gd name="connsiteY33" fmla="*/ 153758 h 189903"/>
                <a:gd name="connsiteX34" fmla="*/ 35957 w 189000"/>
                <a:gd name="connsiteY34" fmla="*/ 169418 h 189903"/>
                <a:gd name="connsiteX35" fmla="*/ 44486 w 189000"/>
                <a:gd name="connsiteY35" fmla="*/ 170233 h 189903"/>
                <a:gd name="connsiteX36" fmla="*/ 64764 w 189000"/>
                <a:gd name="connsiteY36" fmla="*/ 159606 h 189903"/>
                <a:gd name="connsiteX37" fmla="*/ 70024 w 189000"/>
                <a:gd name="connsiteY37" fmla="*/ 161782 h 189903"/>
                <a:gd name="connsiteX38" fmla="*/ 76884 w 189000"/>
                <a:gd name="connsiteY38" fmla="*/ 183724 h 189903"/>
                <a:gd name="connsiteX39" fmla="*/ 83491 w 189000"/>
                <a:gd name="connsiteY39" fmla="*/ 189207 h 189903"/>
                <a:gd name="connsiteX40" fmla="*/ 94500 w 189000"/>
                <a:gd name="connsiteY40" fmla="*/ 189904 h 189903"/>
                <a:gd name="connsiteX41" fmla="*/ 105494 w 189000"/>
                <a:gd name="connsiteY41" fmla="*/ 189215 h 189903"/>
                <a:gd name="connsiteX42" fmla="*/ 112101 w 189000"/>
                <a:gd name="connsiteY42" fmla="*/ 183732 h 189903"/>
                <a:gd name="connsiteX43" fmla="*/ 118960 w 189000"/>
                <a:gd name="connsiteY43" fmla="*/ 161790 h 189903"/>
                <a:gd name="connsiteX44" fmla="*/ 124220 w 189000"/>
                <a:gd name="connsiteY44" fmla="*/ 159606 h 189903"/>
                <a:gd name="connsiteX45" fmla="*/ 144498 w 189000"/>
                <a:gd name="connsiteY45" fmla="*/ 170240 h 189903"/>
                <a:gd name="connsiteX46" fmla="*/ 153027 w 189000"/>
                <a:gd name="connsiteY46" fmla="*/ 169433 h 189903"/>
                <a:gd name="connsiteX47" fmla="*/ 168612 w 189000"/>
                <a:gd name="connsiteY47" fmla="*/ 153774 h 189903"/>
                <a:gd name="connsiteX48" fmla="*/ 169423 w 189000"/>
                <a:gd name="connsiteY48" fmla="*/ 145204 h 189903"/>
                <a:gd name="connsiteX49" fmla="*/ 158839 w 189000"/>
                <a:gd name="connsiteY49" fmla="*/ 124829 h 189903"/>
                <a:gd name="connsiteX50" fmla="*/ 161012 w 189000"/>
                <a:gd name="connsiteY50" fmla="*/ 119543 h 189903"/>
                <a:gd name="connsiteX51" fmla="*/ 152452 w 189000"/>
                <a:gd name="connsiteY51" fmla="*/ 105640 h 189903"/>
                <a:gd name="connsiteX52" fmla="*/ 147270 w 189000"/>
                <a:gd name="connsiteY52" fmla="*/ 110918 h 189903"/>
                <a:gd name="connsiteX53" fmla="*/ 143065 w 189000"/>
                <a:gd name="connsiteY53" fmla="*/ 121157 h 189903"/>
                <a:gd name="connsiteX54" fmla="*/ 143018 w 189000"/>
                <a:gd name="connsiteY54" fmla="*/ 128564 h 189903"/>
                <a:gd name="connsiteX55" fmla="*/ 153011 w 189000"/>
                <a:gd name="connsiteY55" fmla="*/ 147808 h 189903"/>
                <a:gd name="connsiteX56" fmla="*/ 147105 w 189000"/>
                <a:gd name="connsiteY56" fmla="*/ 153742 h 189903"/>
                <a:gd name="connsiteX57" fmla="*/ 127953 w 189000"/>
                <a:gd name="connsiteY57" fmla="*/ 143701 h 189903"/>
                <a:gd name="connsiteX58" fmla="*/ 120582 w 189000"/>
                <a:gd name="connsiteY58" fmla="*/ 143748 h 189903"/>
                <a:gd name="connsiteX59" fmla="*/ 110392 w 189000"/>
                <a:gd name="connsiteY59" fmla="*/ 147974 h 189903"/>
                <a:gd name="connsiteX60" fmla="*/ 105139 w 189000"/>
                <a:gd name="connsiteY60" fmla="*/ 153180 h 189903"/>
                <a:gd name="connsiteX61" fmla="*/ 98650 w 189000"/>
                <a:gd name="connsiteY61" fmla="*/ 173944 h 189903"/>
                <a:gd name="connsiteX62" fmla="*/ 90350 w 189000"/>
                <a:gd name="connsiteY62" fmla="*/ 173944 h 189903"/>
                <a:gd name="connsiteX63" fmla="*/ 83861 w 189000"/>
                <a:gd name="connsiteY63" fmla="*/ 153180 h 189903"/>
                <a:gd name="connsiteX64" fmla="*/ 78608 w 189000"/>
                <a:gd name="connsiteY64" fmla="*/ 147974 h 189903"/>
                <a:gd name="connsiteX65" fmla="*/ 68426 w 189000"/>
                <a:gd name="connsiteY65" fmla="*/ 143748 h 189903"/>
                <a:gd name="connsiteX66" fmla="*/ 61047 w 189000"/>
                <a:gd name="connsiteY66" fmla="*/ 143701 h 189903"/>
                <a:gd name="connsiteX67" fmla="*/ 41895 w 189000"/>
                <a:gd name="connsiteY67" fmla="*/ 153742 h 189903"/>
                <a:gd name="connsiteX68" fmla="*/ 35989 w 189000"/>
                <a:gd name="connsiteY68" fmla="*/ 147808 h 189903"/>
                <a:gd name="connsiteX69" fmla="*/ 45982 w 189000"/>
                <a:gd name="connsiteY69" fmla="*/ 128564 h 189903"/>
                <a:gd name="connsiteX70" fmla="*/ 45935 w 189000"/>
                <a:gd name="connsiteY70" fmla="*/ 121157 h 189903"/>
                <a:gd name="connsiteX71" fmla="*/ 41730 w 189000"/>
                <a:gd name="connsiteY71" fmla="*/ 110918 h 189903"/>
                <a:gd name="connsiteX72" fmla="*/ 36548 w 189000"/>
                <a:gd name="connsiteY72" fmla="*/ 105640 h 189903"/>
                <a:gd name="connsiteX73" fmla="*/ 15884 w 189000"/>
                <a:gd name="connsiteY73" fmla="*/ 99120 h 189903"/>
                <a:gd name="connsiteX74" fmla="*/ 15750 w 189000"/>
                <a:gd name="connsiteY74" fmla="*/ 94950 h 189903"/>
                <a:gd name="connsiteX75" fmla="*/ 15884 w 189000"/>
                <a:gd name="connsiteY75" fmla="*/ 90780 h 189903"/>
                <a:gd name="connsiteX76" fmla="*/ 36548 w 189000"/>
                <a:gd name="connsiteY76" fmla="*/ 84260 h 189903"/>
                <a:gd name="connsiteX77" fmla="*/ 41730 w 189000"/>
                <a:gd name="connsiteY77" fmla="*/ 78982 h 189903"/>
                <a:gd name="connsiteX78" fmla="*/ 45935 w 189000"/>
                <a:gd name="connsiteY78" fmla="*/ 68751 h 189903"/>
                <a:gd name="connsiteX79" fmla="*/ 45982 w 189000"/>
                <a:gd name="connsiteY79" fmla="*/ 61336 h 189903"/>
                <a:gd name="connsiteX80" fmla="*/ 35989 w 189000"/>
                <a:gd name="connsiteY80" fmla="*/ 42092 h 189903"/>
                <a:gd name="connsiteX81" fmla="*/ 41895 w 189000"/>
                <a:gd name="connsiteY81" fmla="*/ 36158 h 189903"/>
                <a:gd name="connsiteX82" fmla="*/ 61047 w 189000"/>
                <a:gd name="connsiteY82" fmla="*/ 46199 h 189903"/>
                <a:gd name="connsiteX83" fmla="*/ 68418 w 189000"/>
                <a:gd name="connsiteY83" fmla="*/ 46152 h 189903"/>
                <a:gd name="connsiteX84" fmla="*/ 78608 w 189000"/>
                <a:gd name="connsiteY84" fmla="*/ 41926 h 189903"/>
                <a:gd name="connsiteX85" fmla="*/ 83861 w 189000"/>
                <a:gd name="connsiteY85" fmla="*/ 36719 h 189903"/>
                <a:gd name="connsiteX86" fmla="*/ 90350 w 189000"/>
                <a:gd name="connsiteY86" fmla="*/ 15956 h 189903"/>
                <a:gd name="connsiteX87" fmla="*/ 98650 w 189000"/>
                <a:gd name="connsiteY87" fmla="*/ 15956 h 189903"/>
                <a:gd name="connsiteX88" fmla="*/ 105139 w 189000"/>
                <a:gd name="connsiteY88" fmla="*/ 36719 h 189903"/>
                <a:gd name="connsiteX89" fmla="*/ 110392 w 189000"/>
                <a:gd name="connsiteY89" fmla="*/ 41926 h 189903"/>
                <a:gd name="connsiteX90" fmla="*/ 120574 w 189000"/>
                <a:gd name="connsiteY90" fmla="*/ 46152 h 189903"/>
                <a:gd name="connsiteX91" fmla="*/ 127953 w 189000"/>
                <a:gd name="connsiteY91" fmla="*/ 46199 h 189903"/>
                <a:gd name="connsiteX92" fmla="*/ 147105 w 189000"/>
                <a:gd name="connsiteY92" fmla="*/ 36158 h 189903"/>
                <a:gd name="connsiteX93" fmla="*/ 153011 w 189000"/>
                <a:gd name="connsiteY93" fmla="*/ 42092 h 189903"/>
                <a:gd name="connsiteX94" fmla="*/ 143018 w 189000"/>
                <a:gd name="connsiteY94" fmla="*/ 61336 h 189903"/>
                <a:gd name="connsiteX95" fmla="*/ 143065 w 189000"/>
                <a:gd name="connsiteY95" fmla="*/ 68743 h 189903"/>
                <a:gd name="connsiteX96" fmla="*/ 147270 w 189000"/>
                <a:gd name="connsiteY96" fmla="*/ 78982 h 189903"/>
                <a:gd name="connsiteX97" fmla="*/ 152452 w 189000"/>
                <a:gd name="connsiteY97" fmla="*/ 84260 h 189903"/>
                <a:gd name="connsiteX98" fmla="*/ 173116 w 189000"/>
                <a:gd name="connsiteY98" fmla="*/ 90780 h 189903"/>
                <a:gd name="connsiteX99" fmla="*/ 173250 w 189000"/>
                <a:gd name="connsiteY99" fmla="*/ 94950 h 189903"/>
                <a:gd name="connsiteX100" fmla="*/ 173116 w 189000"/>
                <a:gd name="connsiteY100" fmla="*/ 99120 h 1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89000" h="189903">
                  <a:moveTo>
                    <a:pt x="182850" y="112635"/>
                  </a:moveTo>
                  <a:cubicBezTo>
                    <a:pt x="185811" y="111701"/>
                    <a:pt x="187953" y="109098"/>
                    <a:pt x="188307" y="105996"/>
                  </a:cubicBezTo>
                  <a:cubicBezTo>
                    <a:pt x="188780" y="102000"/>
                    <a:pt x="189000" y="98384"/>
                    <a:pt x="189000" y="94950"/>
                  </a:cubicBezTo>
                  <a:cubicBezTo>
                    <a:pt x="189000" y="91516"/>
                    <a:pt x="188780" y="87900"/>
                    <a:pt x="188315" y="83904"/>
                  </a:cubicBezTo>
                  <a:cubicBezTo>
                    <a:pt x="187961" y="80802"/>
                    <a:pt x="185819" y="78198"/>
                    <a:pt x="182858" y="77265"/>
                  </a:cubicBezTo>
                  <a:lnTo>
                    <a:pt x="161020" y="70373"/>
                  </a:lnTo>
                  <a:cubicBezTo>
                    <a:pt x="160366" y="68576"/>
                    <a:pt x="159642" y="66812"/>
                    <a:pt x="158847" y="65087"/>
                  </a:cubicBezTo>
                  <a:lnTo>
                    <a:pt x="169431" y="44711"/>
                  </a:lnTo>
                  <a:cubicBezTo>
                    <a:pt x="170864" y="41950"/>
                    <a:pt x="170549" y="38595"/>
                    <a:pt x="168627" y="36142"/>
                  </a:cubicBezTo>
                  <a:cubicBezTo>
                    <a:pt x="164068" y="30350"/>
                    <a:pt x="158823" y="25080"/>
                    <a:pt x="153043" y="20482"/>
                  </a:cubicBezTo>
                  <a:cubicBezTo>
                    <a:pt x="150602" y="18544"/>
                    <a:pt x="147263" y="18235"/>
                    <a:pt x="144514" y="19667"/>
                  </a:cubicBezTo>
                  <a:lnTo>
                    <a:pt x="124220" y="30302"/>
                  </a:lnTo>
                  <a:cubicBezTo>
                    <a:pt x="122504" y="29511"/>
                    <a:pt x="120747" y="28783"/>
                    <a:pt x="118960" y="28126"/>
                  </a:cubicBezTo>
                  <a:lnTo>
                    <a:pt x="112101" y="6184"/>
                  </a:lnTo>
                  <a:cubicBezTo>
                    <a:pt x="111171" y="3209"/>
                    <a:pt x="108580" y="1056"/>
                    <a:pt x="105494" y="700"/>
                  </a:cubicBezTo>
                  <a:cubicBezTo>
                    <a:pt x="97524" y="-233"/>
                    <a:pt x="91468" y="-233"/>
                    <a:pt x="83499" y="700"/>
                  </a:cubicBezTo>
                  <a:cubicBezTo>
                    <a:pt x="80412" y="1056"/>
                    <a:pt x="77821" y="3209"/>
                    <a:pt x="76892" y="6184"/>
                  </a:cubicBezTo>
                  <a:lnTo>
                    <a:pt x="70032" y="28126"/>
                  </a:lnTo>
                  <a:cubicBezTo>
                    <a:pt x="68245" y="28783"/>
                    <a:pt x="66489" y="29511"/>
                    <a:pt x="64772" y="30310"/>
                  </a:cubicBezTo>
                  <a:lnTo>
                    <a:pt x="44494" y="19675"/>
                  </a:lnTo>
                  <a:cubicBezTo>
                    <a:pt x="41745" y="18243"/>
                    <a:pt x="38414" y="18552"/>
                    <a:pt x="35965" y="20482"/>
                  </a:cubicBezTo>
                  <a:cubicBezTo>
                    <a:pt x="30201" y="25064"/>
                    <a:pt x="24956" y="30334"/>
                    <a:pt x="20381" y="36142"/>
                  </a:cubicBezTo>
                  <a:cubicBezTo>
                    <a:pt x="18451" y="38595"/>
                    <a:pt x="18136" y="41942"/>
                    <a:pt x="19569" y="44711"/>
                  </a:cubicBezTo>
                  <a:lnTo>
                    <a:pt x="30145" y="65087"/>
                  </a:lnTo>
                  <a:cubicBezTo>
                    <a:pt x="29358" y="66812"/>
                    <a:pt x="28634" y="68576"/>
                    <a:pt x="27980" y="70373"/>
                  </a:cubicBezTo>
                  <a:lnTo>
                    <a:pt x="6143" y="77265"/>
                  </a:lnTo>
                  <a:cubicBezTo>
                    <a:pt x="3181" y="78198"/>
                    <a:pt x="1039" y="80802"/>
                    <a:pt x="685" y="83904"/>
                  </a:cubicBezTo>
                  <a:cubicBezTo>
                    <a:pt x="220" y="87900"/>
                    <a:pt x="0" y="91516"/>
                    <a:pt x="0" y="94950"/>
                  </a:cubicBezTo>
                  <a:cubicBezTo>
                    <a:pt x="0" y="98384"/>
                    <a:pt x="220" y="102000"/>
                    <a:pt x="685" y="105996"/>
                  </a:cubicBezTo>
                  <a:cubicBezTo>
                    <a:pt x="1039" y="109098"/>
                    <a:pt x="3181" y="111701"/>
                    <a:pt x="6143" y="112635"/>
                  </a:cubicBezTo>
                  <a:lnTo>
                    <a:pt x="27980" y="119527"/>
                  </a:lnTo>
                  <a:cubicBezTo>
                    <a:pt x="28634" y="121323"/>
                    <a:pt x="29358" y="123088"/>
                    <a:pt x="30153" y="124813"/>
                  </a:cubicBezTo>
                  <a:lnTo>
                    <a:pt x="19569" y="145188"/>
                  </a:lnTo>
                  <a:cubicBezTo>
                    <a:pt x="18136" y="147950"/>
                    <a:pt x="18451" y="151305"/>
                    <a:pt x="20373" y="153758"/>
                  </a:cubicBezTo>
                  <a:cubicBezTo>
                    <a:pt x="24932" y="159550"/>
                    <a:pt x="30177" y="164820"/>
                    <a:pt x="35957" y="169418"/>
                  </a:cubicBezTo>
                  <a:cubicBezTo>
                    <a:pt x="38391" y="171356"/>
                    <a:pt x="41737" y="171665"/>
                    <a:pt x="44486" y="170233"/>
                  </a:cubicBezTo>
                  <a:lnTo>
                    <a:pt x="64764" y="159606"/>
                  </a:lnTo>
                  <a:cubicBezTo>
                    <a:pt x="66481" y="160397"/>
                    <a:pt x="68237" y="161125"/>
                    <a:pt x="70024" y="161782"/>
                  </a:cubicBezTo>
                  <a:lnTo>
                    <a:pt x="76884" y="183724"/>
                  </a:lnTo>
                  <a:cubicBezTo>
                    <a:pt x="77813" y="186699"/>
                    <a:pt x="80404" y="188851"/>
                    <a:pt x="83491" y="189207"/>
                  </a:cubicBezTo>
                  <a:cubicBezTo>
                    <a:pt x="87483" y="189682"/>
                    <a:pt x="91082" y="189904"/>
                    <a:pt x="94500" y="189904"/>
                  </a:cubicBezTo>
                  <a:cubicBezTo>
                    <a:pt x="97918" y="189904"/>
                    <a:pt x="101517" y="189682"/>
                    <a:pt x="105494" y="189215"/>
                  </a:cubicBezTo>
                  <a:cubicBezTo>
                    <a:pt x="108580" y="188859"/>
                    <a:pt x="111171" y="186707"/>
                    <a:pt x="112101" y="183732"/>
                  </a:cubicBezTo>
                  <a:lnTo>
                    <a:pt x="118960" y="161790"/>
                  </a:lnTo>
                  <a:cubicBezTo>
                    <a:pt x="120747" y="161133"/>
                    <a:pt x="122504" y="160405"/>
                    <a:pt x="124220" y="159606"/>
                  </a:cubicBezTo>
                  <a:lnTo>
                    <a:pt x="144498" y="170240"/>
                  </a:lnTo>
                  <a:cubicBezTo>
                    <a:pt x="147247" y="171681"/>
                    <a:pt x="150586" y="171372"/>
                    <a:pt x="153027" y="169433"/>
                  </a:cubicBezTo>
                  <a:cubicBezTo>
                    <a:pt x="158792" y="164852"/>
                    <a:pt x="164036" y="159582"/>
                    <a:pt x="168612" y="153774"/>
                  </a:cubicBezTo>
                  <a:cubicBezTo>
                    <a:pt x="170541" y="151321"/>
                    <a:pt x="170856" y="147974"/>
                    <a:pt x="169423" y="145204"/>
                  </a:cubicBezTo>
                  <a:lnTo>
                    <a:pt x="158839" y="124829"/>
                  </a:lnTo>
                  <a:cubicBezTo>
                    <a:pt x="159634" y="123104"/>
                    <a:pt x="160359" y="121339"/>
                    <a:pt x="161012" y="119543"/>
                  </a:cubicBezTo>
                  <a:close/>
                  <a:moveTo>
                    <a:pt x="152452" y="105640"/>
                  </a:moveTo>
                  <a:cubicBezTo>
                    <a:pt x="149964" y="106431"/>
                    <a:pt x="148026" y="108402"/>
                    <a:pt x="147270" y="110918"/>
                  </a:cubicBezTo>
                  <a:cubicBezTo>
                    <a:pt x="146199" y="114495"/>
                    <a:pt x="144782" y="117937"/>
                    <a:pt x="143065" y="121157"/>
                  </a:cubicBezTo>
                  <a:cubicBezTo>
                    <a:pt x="141829" y="123468"/>
                    <a:pt x="141805" y="126245"/>
                    <a:pt x="143018" y="128564"/>
                  </a:cubicBezTo>
                  <a:lnTo>
                    <a:pt x="153011" y="147808"/>
                  </a:lnTo>
                  <a:cubicBezTo>
                    <a:pt x="151145" y="149889"/>
                    <a:pt x="149168" y="151875"/>
                    <a:pt x="147105" y="153742"/>
                  </a:cubicBezTo>
                  <a:lnTo>
                    <a:pt x="127953" y="143701"/>
                  </a:lnTo>
                  <a:cubicBezTo>
                    <a:pt x="125638" y="142482"/>
                    <a:pt x="122874" y="142514"/>
                    <a:pt x="120582" y="143748"/>
                  </a:cubicBezTo>
                  <a:cubicBezTo>
                    <a:pt x="117377" y="145473"/>
                    <a:pt x="113951" y="146898"/>
                    <a:pt x="110392" y="147974"/>
                  </a:cubicBezTo>
                  <a:cubicBezTo>
                    <a:pt x="107895" y="148725"/>
                    <a:pt x="105927" y="150680"/>
                    <a:pt x="105139" y="153180"/>
                  </a:cubicBezTo>
                  <a:lnTo>
                    <a:pt x="98650" y="173944"/>
                  </a:lnTo>
                  <a:cubicBezTo>
                    <a:pt x="95776" y="174118"/>
                    <a:pt x="93232" y="174118"/>
                    <a:pt x="90350" y="173944"/>
                  </a:cubicBezTo>
                  <a:lnTo>
                    <a:pt x="83861" y="153180"/>
                  </a:lnTo>
                  <a:cubicBezTo>
                    <a:pt x="83073" y="150680"/>
                    <a:pt x="81112" y="148733"/>
                    <a:pt x="78608" y="147974"/>
                  </a:cubicBezTo>
                  <a:cubicBezTo>
                    <a:pt x="75041" y="146898"/>
                    <a:pt x="71615" y="145473"/>
                    <a:pt x="68426" y="143748"/>
                  </a:cubicBezTo>
                  <a:cubicBezTo>
                    <a:pt x="66126" y="142506"/>
                    <a:pt x="63362" y="142482"/>
                    <a:pt x="61047" y="143701"/>
                  </a:cubicBezTo>
                  <a:lnTo>
                    <a:pt x="41895" y="153742"/>
                  </a:lnTo>
                  <a:cubicBezTo>
                    <a:pt x="39824" y="151867"/>
                    <a:pt x="37847" y="149881"/>
                    <a:pt x="35989" y="147808"/>
                  </a:cubicBezTo>
                  <a:lnTo>
                    <a:pt x="45982" y="128564"/>
                  </a:lnTo>
                  <a:cubicBezTo>
                    <a:pt x="47187" y="126245"/>
                    <a:pt x="47171" y="123460"/>
                    <a:pt x="45935" y="121157"/>
                  </a:cubicBezTo>
                  <a:cubicBezTo>
                    <a:pt x="44218" y="117937"/>
                    <a:pt x="42801" y="114495"/>
                    <a:pt x="41730" y="110918"/>
                  </a:cubicBezTo>
                  <a:cubicBezTo>
                    <a:pt x="40981" y="108410"/>
                    <a:pt x="39036" y="106431"/>
                    <a:pt x="36548" y="105640"/>
                  </a:cubicBezTo>
                  <a:lnTo>
                    <a:pt x="15884" y="99120"/>
                  </a:lnTo>
                  <a:cubicBezTo>
                    <a:pt x="15789" y="97672"/>
                    <a:pt x="15750" y="96287"/>
                    <a:pt x="15750" y="94950"/>
                  </a:cubicBezTo>
                  <a:cubicBezTo>
                    <a:pt x="15750" y="93613"/>
                    <a:pt x="15789" y="92228"/>
                    <a:pt x="15884" y="90780"/>
                  </a:cubicBezTo>
                  <a:lnTo>
                    <a:pt x="36548" y="84260"/>
                  </a:lnTo>
                  <a:cubicBezTo>
                    <a:pt x="39036" y="83468"/>
                    <a:pt x="40974" y="81498"/>
                    <a:pt x="41730" y="78982"/>
                  </a:cubicBezTo>
                  <a:cubicBezTo>
                    <a:pt x="42801" y="75397"/>
                    <a:pt x="44218" y="71955"/>
                    <a:pt x="45935" y="68751"/>
                  </a:cubicBezTo>
                  <a:cubicBezTo>
                    <a:pt x="47171" y="66440"/>
                    <a:pt x="47195" y="63663"/>
                    <a:pt x="45982" y="61336"/>
                  </a:cubicBezTo>
                  <a:lnTo>
                    <a:pt x="35989" y="42092"/>
                  </a:lnTo>
                  <a:cubicBezTo>
                    <a:pt x="37855" y="40011"/>
                    <a:pt x="39832" y="38025"/>
                    <a:pt x="41895" y="36158"/>
                  </a:cubicBezTo>
                  <a:lnTo>
                    <a:pt x="61047" y="46199"/>
                  </a:lnTo>
                  <a:cubicBezTo>
                    <a:pt x="63354" y="47410"/>
                    <a:pt x="66126" y="47386"/>
                    <a:pt x="68418" y="46152"/>
                  </a:cubicBezTo>
                  <a:cubicBezTo>
                    <a:pt x="71623" y="44427"/>
                    <a:pt x="75049" y="43002"/>
                    <a:pt x="78608" y="41926"/>
                  </a:cubicBezTo>
                  <a:cubicBezTo>
                    <a:pt x="81105" y="41174"/>
                    <a:pt x="83073" y="39220"/>
                    <a:pt x="83861" y="36719"/>
                  </a:cubicBezTo>
                  <a:lnTo>
                    <a:pt x="90350" y="15956"/>
                  </a:lnTo>
                  <a:cubicBezTo>
                    <a:pt x="93224" y="15782"/>
                    <a:pt x="95768" y="15782"/>
                    <a:pt x="98650" y="15956"/>
                  </a:cubicBezTo>
                  <a:lnTo>
                    <a:pt x="105139" y="36719"/>
                  </a:lnTo>
                  <a:cubicBezTo>
                    <a:pt x="105927" y="39220"/>
                    <a:pt x="107888" y="41166"/>
                    <a:pt x="110392" y="41926"/>
                  </a:cubicBezTo>
                  <a:cubicBezTo>
                    <a:pt x="113959" y="43002"/>
                    <a:pt x="117385" y="44427"/>
                    <a:pt x="120574" y="46152"/>
                  </a:cubicBezTo>
                  <a:cubicBezTo>
                    <a:pt x="122874" y="47394"/>
                    <a:pt x="125638" y="47418"/>
                    <a:pt x="127953" y="46199"/>
                  </a:cubicBezTo>
                  <a:lnTo>
                    <a:pt x="147105" y="36158"/>
                  </a:lnTo>
                  <a:cubicBezTo>
                    <a:pt x="149176" y="38033"/>
                    <a:pt x="151153" y="40019"/>
                    <a:pt x="153011" y="42092"/>
                  </a:cubicBezTo>
                  <a:lnTo>
                    <a:pt x="143018" y="61336"/>
                  </a:lnTo>
                  <a:cubicBezTo>
                    <a:pt x="141813" y="63655"/>
                    <a:pt x="141829" y="66440"/>
                    <a:pt x="143065" y="68743"/>
                  </a:cubicBezTo>
                  <a:cubicBezTo>
                    <a:pt x="144782" y="71963"/>
                    <a:pt x="146199" y="75405"/>
                    <a:pt x="147270" y="78982"/>
                  </a:cubicBezTo>
                  <a:cubicBezTo>
                    <a:pt x="148019" y="81490"/>
                    <a:pt x="149964" y="83468"/>
                    <a:pt x="152452" y="84260"/>
                  </a:cubicBezTo>
                  <a:lnTo>
                    <a:pt x="173116" y="90780"/>
                  </a:lnTo>
                  <a:cubicBezTo>
                    <a:pt x="173211" y="92228"/>
                    <a:pt x="173250" y="93613"/>
                    <a:pt x="173250" y="94950"/>
                  </a:cubicBezTo>
                  <a:cubicBezTo>
                    <a:pt x="173250" y="96287"/>
                    <a:pt x="173211" y="97672"/>
                    <a:pt x="173116" y="99120"/>
                  </a:cubicBezTo>
                  <a:close/>
                </a:path>
              </a:pathLst>
            </a:custGeom>
            <a:grpFill/>
            <a:ln w="7739" cap="flat">
              <a:noFill/>
              <a:prstDash val="solid"/>
              <a:miter/>
            </a:ln>
          </p:spPr>
          <p:txBody>
            <a:bodyPr rtlCol="0" anchor="ctr"/>
            <a:lstStyle/>
            <a:p>
              <a:endParaRPr lang="en-US"/>
            </a:p>
          </p:txBody>
        </p:sp>
        <p:sp>
          <p:nvSpPr>
            <p:cNvPr id="71" name="Picture Placeholder 26">
              <a:extLst>
                <a:ext uri="{FF2B5EF4-FFF2-40B4-BE49-F238E27FC236}">
                  <a16:creationId xmlns:a16="http://schemas.microsoft.com/office/drawing/2014/main" id="{88E1EE32-BCAC-4564-A444-FD4B4F1756C0}"/>
                </a:ext>
              </a:extLst>
            </p:cNvPr>
            <p:cNvSpPr/>
            <p:nvPr/>
          </p:nvSpPr>
          <p:spPr>
            <a:xfrm>
              <a:off x="2139247" y="2007975"/>
              <a:ext cx="157500" cy="158250"/>
            </a:xfrm>
            <a:custGeom>
              <a:avLst/>
              <a:gdLst>
                <a:gd name="connsiteX0" fmla="*/ 151688 w 157500"/>
                <a:gd name="connsiteY0" fmla="*/ 63012 h 158250"/>
                <a:gd name="connsiteX1" fmla="*/ 138159 w 157500"/>
                <a:gd name="connsiteY1" fmla="*/ 58185 h 158250"/>
                <a:gd name="connsiteX2" fmla="*/ 135505 w 157500"/>
                <a:gd name="connsiteY2" fmla="*/ 51720 h 158250"/>
                <a:gd name="connsiteX3" fmla="*/ 141655 w 157500"/>
                <a:gd name="connsiteY3" fmla="*/ 38704 h 158250"/>
                <a:gd name="connsiteX4" fmla="*/ 140742 w 157500"/>
                <a:gd name="connsiteY4" fmla="*/ 30443 h 158250"/>
                <a:gd name="connsiteX5" fmla="*/ 127205 w 157500"/>
                <a:gd name="connsiteY5" fmla="*/ 16833 h 158250"/>
                <a:gd name="connsiteX6" fmla="*/ 118976 w 157500"/>
                <a:gd name="connsiteY6" fmla="*/ 15915 h 158250"/>
                <a:gd name="connsiteX7" fmla="*/ 106013 w 157500"/>
                <a:gd name="connsiteY7" fmla="*/ 22095 h 158250"/>
                <a:gd name="connsiteX8" fmla="*/ 99587 w 157500"/>
                <a:gd name="connsiteY8" fmla="*/ 19436 h 158250"/>
                <a:gd name="connsiteX9" fmla="*/ 94776 w 157500"/>
                <a:gd name="connsiteY9" fmla="*/ 5842 h 158250"/>
                <a:gd name="connsiteX10" fmla="*/ 88302 w 157500"/>
                <a:gd name="connsiteY10" fmla="*/ 635 h 158250"/>
                <a:gd name="connsiteX11" fmla="*/ 69190 w 157500"/>
                <a:gd name="connsiteY11" fmla="*/ 635 h 158250"/>
                <a:gd name="connsiteX12" fmla="*/ 62717 w 157500"/>
                <a:gd name="connsiteY12" fmla="*/ 5842 h 158250"/>
                <a:gd name="connsiteX13" fmla="*/ 57913 w 157500"/>
                <a:gd name="connsiteY13" fmla="*/ 19436 h 158250"/>
                <a:gd name="connsiteX14" fmla="*/ 51479 w 157500"/>
                <a:gd name="connsiteY14" fmla="*/ 22102 h 158250"/>
                <a:gd name="connsiteX15" fmla="*/ 38524 w 157500"/>
                <a:gd name="connsiteY15" fmla="*/ 15923 h 158250"/>
                <a:gd name="connsiteX16" fmla="*/ 30303 w 157500"/>
                <a:gd name="connsiteY16" fmla="*/ 16840 h 158250"/>
                <a:gd name="connsiteX17" fmla="*/ 16758 w 157500"/>
                <a:gd name="connsiteY17" fmla="*/ 30443 h 158250"/>
                <a:gd name="connsiteX18" fmla="*/ 15845 w 157500"/>
                <a:gd name="connsiteY18" fmla="*/ 38712 h 158250"/>
                <a:gd name="connsiteX19" fmla="*/ 21995 w 157500"/>
                <a:gd name="connsiteY19" fmla="*/ 51736 h 158250"/>
                <a:gd name="connsiteX20" fmla="*/ 19349 w 157500"/>
                <a:gd name="connsiteY20" fmla="*/ 58193 h 158250"/>
                <a:gd name="connsiteX21" fmla="*/ 5820 w 157500"/>
                <a:gd name="connsiteY21" fmla="*/ 63028 h 158250"/>
                <a:gd name="connsiteX22" fmla="*/ 638 w 157500"/>
                <a:gd name="connsiteY22" fmla="*/ 69532 h 158250"/>
                <a:gd name="connsiteX23" fmla="*/ 0 w 157500"/>
                <a:gd name="connsiteY23" fmla="*/ 79122 h 158250"/>
                <a:gd name="connsiteX24" fmla="*/ 630 w 157500"/>
                <a:gd name="connsiteY24" fmla="*/ 88721 h 158250"/>
                <a:gd name="connsiteX25" fmla="*/ 5812 w 157500"/>
                <a:gd name="connsiteY25" fmla="*/ 95225 h 158250"/>
                <a:gd name="connsiteX26" fmla="*/ 19341 w 157500"/>
                <a:gd name="connsiteY26" fmla="*/ 100052 h 158250"/>
                <a:gd name="connsiteX27" fmla="*/ 21995 w 157500"/>
                <a:gd name="connsiteY27" fmla="*/ 106517 h 158250"/>
                <a:gd name="connsiteX28" fmla="*/ 15845 w 157500"/>
                <a:gd name="connsiteY28" fmla="*/ 119533 h 158250"/>
                <a:gd name="connsiteX29" fmla="*/ 16758 w 157500"/>
                <a:gd name="connsiteY29" fmla="*/ 127794 h 158250"/>
                <a:gd name="connsiteX30" fmla="*/ 30295 w 157500"/>
                <a:gd name="connsiteY30" fmla="*/ 141404 h 158250"/>
                <a:gd name="connsiteX31" fmla="*/ 38524 w 157500"/>
                <a:gd name="connsiteY31" fmla="*/ 142322 h 158250"/>
                <a:gd name="connsiteX32" fmla="*/ 51487 w 157500"/>
                <a:gd name="connsiteY32" fmla="*/ 136142 h 158250"/>
                <a:gd name="connsiteX33" fmla="*/ 57913 w 157500"/>
                <a:gd name="connsiteY33" fmla="*/ 138801 h 158250"/>
                <a:gd name="connsiteX34" fmla="*/ 62724 w 157500"/>
                <a:gd name="connsiteY34" fmla="*/ 152395 h 158250"/>
                <a:gd name="connsiteX35" fmla="*/ 69198 w 157500"/>
                <a:gd name="connsiteY35" fmla="*/ 157602 h 158250"/>
                <a:gd name="connsiteX36" fmla="*/ 78750 w 157500"/>
                <a:gd name="connsiteY36" fmla="*/ 158251 h 158250"/>
                <a:gd name="connsiteX37" fmla="*/ 88302 w 157500"/>
                <a:gd name="connsiteY37" fmla="*/ 157617 h 158250"/>
                <a:gd name="connsiteX38" fmla="*/ 94776 w 157500"/>
                <a:gd name="connsiteY38" fmla="*/ 152411 h 158250"/>
                <a:gd name="connsiteX39" fmla="*/ 99579 w 157500"/>
                <a:gd name="connsiteY39" fmla="*/ 138817 h 158250"/>
                <a:gd name="connsiteX40" fmla="*/ 106013 w 157500"/>
                <a:gd name="connsiteY40" fmla="*/ 136150 h 158250"/>
                <a:gd name="connsiteX41" fmla="*/ 118968 w 157500"/>
                <a:gd name="connsiteY41" fmla="*/ 142330 h 158250"/>
                <a:gd name="connsiteX42" fmla="*/ 127189 w 157500"/>
                <a:gd name="connsiteY42" fmla="*/ 141412 h 158250"/>
                <a:gd name="connsiteX43" fmla="*/ 140734 w 157500"/>
                <a:gd name="connsiteY43" fmla="*/ 127810 h 158250"/>
                <a:gd name="connsiteX44" fmla="*/ 141648 w 157500"/>
                <a:gd name="connsiteY44" fmla="*/ 119541 h 158250"/>
                <a:gd name="connsiteX45" fmla="*/ 135497 w 157500"/>
                <a:gd name="connsiteY45" fmla="*/ 106517 h 158250"/>
                <a:gd name="connsiteX46" fmla="*/ 138143 w 157500"/>
                <a:gd name="connsiteY46" fmla="*/ 100060 h 158250"/>
                <a:gd name="connsiteX47" fmla="*/ 151672 w 157500"/>
                <a:gd name="connsiteY47" fmla="*/ 95225 h 158250"/>
                <a:gd name="connsiteX48" fmla="*/ 156854 w 157500"/>
                <a:gd name="connsiteY48" fmla="*/ 88721 h 158250"/>
                <a:gd name="connsiteX49" fmla="*/ 157500 w 157500"/>
                <a:gd name="connsiteY49" fmla="*/ 79122 h 158250"/>
                <a:gd name="connsiteX50" fmla="*/ 156870 w 157500"/>
                <a:gd name="connsiteY50" fmla="*/ 69524 h 158250"/>
                <a:gd name="connsiteX51" fmla="*/ 151688 w 157500"/>
                <a:gd name="connsiteY51" fmla="*/ 63012 h 158250"/>
                <a:gd name="connsiteX52" fmla="*/ 141671 w 157500"/>
                <a:gd name="connsiteY52" fmla="*/ 82010 h 158250"/>
                <a:gd name="connsiteX53" fmla="*/ 129189 w 157500"/>
                <a:gd name="connsiteY53" fmla="*/ 86465 h 158250"/>
                <a:gd name="connsiteX54" fmla="*/ 124236 w 157500"/>
                <a:gd name="connsiteY54" fmla="*/ 91807 h 158250"/>
                <a:gd name="connsiteX55" fmla="*/ 119865 w 157500"/>
                <a:gd name="connsiteY55" fmla="*/ 102465 h 158250"/>
                <a:gd name="connsiteX56" fmla="*/ 119606 w 157500"/>
                <a:gd name="connsiteY56" fmla="*/ 109753 h 158250"/>
                <a:gd name="connsiteX57" fmla="*/ 125260 w 157500"/>
                <a:gd name="connsiteY57" fmla="*/ 121725 h 158250"/>
                <a:gd name="connsiteX58" fmla="*/ 121157 w 157500"/>
                <a:gd name="connsiteY58" fmla="*/ 125848 h 158250"/>
                <a:gd name="connsiteX59" fmla="*/ 109242 w 157500"/>
                <a:gd name="connsiteY59" fmla="*/ 120166 h 158250"/>
                <a:gd name="connsiteX60" fmla="*/ 101989 w 157500"/>
                <a:gd name="connsiteY60" fmla="*/ 120427 h 158250"/>
                <a:gd name="connsiteX61" fmla="*/ 91389 w 157500"/>
                <a:gd name="connsiteY61" fmla="*/ 124819 h 158250"/>
                <a:gd name="connsiteX62" fmla="*/ 86066 w 157500"/>
                <a:gd name="connsiteY62" fmla="*/ 129796 h 158250"/>
                <a:gd name="connsiteX63" fmla="*/ 81632 w 157500"/>
                <a:gd name="connsiteY63" fmla="*/ 142338 h 158250"/>
                <a:gd name="connsiteX64" fmla="*/ 75884 w 157500"/>
                <a:gd name="connsiteY64" fmla="*/ 142338 h 158250"/>
                <a:gd name="connsiteX65" fmla="*/ 71450 w 157500"/>
                <a:gd name="connsiteY65" fmla="*/ 129796 h 158250"/>
                <a:gd name="connsiteX66" fmla="*/ 66134 w 157500"/>
                <a:gd name="connsiteY66" fmla="*/ 124819 h 158250"/>
                <a:gd name="connsiteX67" fmla="*/ 55527 w 157500"/>
                <a:gd name="connsiteY67" fmla="*/ 120427 h 158250"/>
                <a:gd name="connsiteX68" fmla="*/ 48274 w 157500"/>
                <a:gd name="connsiteY68" fmla="*/ 120166 h 158250"/>
                <a:gd name="connsiteX69" fmla="*/ 36359 w 157500"/>
                <a:gd name="connsiteY69" fmla="*/ 125848 h 158250"/>
                <a:gd name="connsiteX70" fmla="*/ 32256 w 157500"/>
                <a:gd name="connsiteY70" fmla="*/ 121725 h 158250"/>
                <a:gd name="connsiteX71" fmla="*/ 37910 w 157500"/>
                <a:gd name="connsiteY71" fmla="*/ 109753 h 158250"/>
                <a:gd name="connsiteX72" fmla="*/ 37650 w 157500"/>
                <a:gd name="connsiteY72" fmla="*/ 102465 h 158250"/>
                <a:gd name="connsiteX73" fmla="*/ 33280 w 157500"/>
                <a:gd name="connsiteY73" fmla="*/ 91814 h 158250"/>
                <a:gd name="connsiteX74" fmla="*/ 28326 w 157500"/>
                <a:gd name="connsiteY74" fmla="*/ 86465 h 158250"/>
                <a:gd name="connsiteX75" fmla="*/ 15845 w 157500"/>
                <a:gd name="connsiteY75" fmla="*/ 82010 h 158250"/>
                <a:gd name="connsiteX76" fmla="*/ 15750 w 157500"/>
                <a:gd name="connsiteY76" fmla="*/ 79122 h 158250"/>
                <a:gd name="connsiteX77" fmla="*/ 15829 w 157500"/>
                <a:gd name="connsiteY77" fmla="*/ 76234 h 158250"/>
                <a:gd name="connsiteX78" fmla="*/ 28311 w 157500"/>
                <a:gd name="connsiteY78" fmla="*/ 71771 h 158250"/>
                <a:gd name="connsiteX79" fmla="*/ 33256 w 157500"/>
                <a:gd name="connsiteY79" fmla="*/ 66430 h 158250"/>
                <a:gd name="connsiteX80" fmla="*/ 37635 w 157500"/>
                <a:gd name="connsiteY80" fmla="*/ 55772 h 158250"/>
                <a:gd name="connsiteX81" fmla="*/ 37895 w 157500"/>
                <a:gd name="connsiteY81" fmla="*/ 48484 h 158250"/>
                <a:gd name="connsiteX82" fmla="*/ 32240 w 157500"/>
                <a:gd name="connsiteY82" fmla="*/ 36512 h 158250"/>
                <a:gd name="connsiteX83" fmla="*/ 36343 w 157500"/>
                <a:gd name="connsiteY83" fmla="*/ 32389 h 158250"/>
                <a:gd name="connsiteX84" fmla="*/ 48258 w 157500"/>
                <a:gd name="connsiteY84" fmla="*/ 38071 h 158250"/>
                <a:gd name="connsiteX85" fmla="*/ 55511 w 157500"/>
                <a:gd name="connsiteY85" fmla="*/ 37809 h 158250"/>
                <a:gd name="connsiteX86" fmla="*/ 66111 w 157500"/>
                <a:gd name="connsiteY86" fmla="*/ 33418 h 158250"/>
                <a:gd name="connsiteX87" fmla="*/ 71434 w 157500"/>
                <a:gd name="connsiteY87" fmla="*/ 28441 h 158250"/>
                <a:gd name="connsiteX88" fmla="*/ 75868 w 157500"/>
                <a:gd name="connsiteY88" fmla="*/ 15899 h 158250"/>
                <a:gd name="connsiteX89" fmla="*/ 81616 w 157500"/>
                <a:gd name="connsiteY89" fmla="*/ 15899 h 158250"/>
                <a:gd name="connsiteX90" fmla="*/ 86050 w 157500"/>
                <a:gd name="connsiteY90" fmla="*/ 28441 h 158250"/>
                <a:gd name="connsiteX91" fmla="*/ 91366 w 157500"/>
                <a:gd name="connsiteY91" fmla="*/ 33418 h 158250"/>
                <a:gd name="connsiteX92" fmla="*/ 101973 w 157500"/>
                <a:gd name="connsiteY92" fmla="*/ 37809 h 158250"/>
                <a:gd name="connsiteX93" fmla="*/ 109226 w 157500"/>
                <a:gd name="connsiteY93" fmla="*/ 38071 h 158250"/>
                <a:gd name="connsiteX94" fmla="*/ 121141 w 157500"/>
                <a:gd name="connsiteY94" fmla="*/ 32389 h 158250"/>
                <a:gd name="connsiteX95" fmla="*/ 125244 w 157500"/>
                <a:gd name="connsiteY95" fmla="*/ 36512 h 158250"/>
                <a:gd name="connsiteX96" fmla="*/ 119590 w 157500"/>
                <a:gd name="connsiteY96" fmla="*/ 48484 h 158250"/>
                <a:gd name="connsiteX97" fmla="*/ 119850 w 157500"/>
                <a:gd name="connsiteY97" fmla="*/ 55772 h 158250"/>
                <a:gd name="connsiteX98" fmla="*/ 124220 w 157500"/>
                <a:gd name="connsiteY98" fmla="*/ 66422 h 158250"/>
                <a:gd name="connsiteX99" fmla="*/ 129174 w 157500"/>
                <a:gd name="connsiteY99" fmla="*/ 71771 h 158250"/>
                <a:gd name="connsiteX100" fmla="*/ 141655 w 157500"/>
                <a:gd name="connsiteY100" fmla="*/ 76226 h 158250"/>
                <a:gd name="connsiteX101" fmla="*/ 141750 w 157500"/>
                <a:gd name="connsiteY101" fmla="*/ 79122 h 158250"/>
                <a:gd name="connsiteX102" fmla="*/ 141671 w 157500"/>
                <a:gd name="connsiteY102" fmla="*/ 82010 h 15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57500" h="158250">
                  <a:moveTo>
                    <a:pt x="151688" y="63012"/>
                  </a:moveTo>
                  <a:lnTo>
                    <a:pt x="138159" y="58185"/>
                  </a:lnTo>
                  <a:cubicBezTo>
                    <a:pt x="137387" y="55977"/>
                    <a:pt x="136505" y="53817"/>
                    <a:pt x="135505" y="51720"/>
                  </a:cubicBezTo>
                  <a:lnTo>
                    <a:pt x="141655" y="38704"/>
                  </a:lnTo>
                  <a:cubicBezTo>
                    <a:pt x="142939" y="35997"/>
                    <a:pt x="142585" y="32801"/>
                    <a:pt x="140742" y="30443"/>
                  </a:cubicBezTo>
                  <a:cubicBezTo>
                    <a:pt x="136805" y="25386"/>
                    <a:pt x="132253" y="20805"/>
                    <a:pt x="127205" y="16833"/>
                  </a:cubicBezTo>
                  <a:cubicBezTo>
                    <a:pt x="124850" y="14981"/>
                    <a:pt x="121653" y="14633"/>
                    <a:pt x="118976" y="15915"/>
                  </a:cubicBezTo>
                  <a:lnTo>
                    <a:pt x="106013" y="22095"/>
                  </a:lnTo>
                  <a:cubicBezTo>
                    <a:pt x="103934" y="21098"/>
                    <a:pt x="101784" y="20203"/>
                    <a:pt x="99587" y="19436"/>
                  </a:cubicBezTo>
                  <a:lnTo>
                    <a:pt x="94776" y="5842"/>
                  </a:lnTo>
                  <a:cubicBezTo>
                    <a:pt x="93776" y="3017"/>
                    <a:pt x="91263" y="999"/>
                    <a:pt x="88302" y="635"/>
                  </a:cubicBezTo>
                  <a:cubicBezTo>
                    <a:pt x="81286" y="-212"/>
                    <a:pt x="76206" y="-212"/>
                    <a:pt x="69190" y="635"/>
                  </a:cubicBezTo>
                  <a:cubicBezTo>
                    <a:pt x="66229" y="991"/>
                    <a:pt x="63717" y="3009"/>
                    <a:pt x="62717" y="5842"/>
                  </a:cubicBezTo>
                  <a:lnTo>
                    <a:pt x="57913" y="19436"/>
                  </a:lnTo>
                  <a:cubicBezTo>
                    <a:pt x="55716" y="20211"/>
                    <a:pt x="53566" y="21098"/>
                    <a:pt x="51479" y="22102"/>
                  </a:cubicBezTo>
                  <a:lnTo>
                    <a:pt x="38524" y="15923"/>
                  </a:lnTo>
                  <a:cubicBezTo>
                    <a:pt x="35847" y="14641"/>
                    <a:pt x="32658" y="14997"/>
                    <a:pt x="30303" y="16840"/>
                  </a:cubicBezTo>
                  <a:cubicBezTo>
                    <a:pt x="25271" y="20797"/>
                    <a:pt x="20711" y="25370"/>
                    <a:pt x="16758" y="30443"/>
                  </a:cubicBezTo>
                  <a:cubicBezTo>
                    <a:pt x="14923" y="32801"/>
                    <a:pt x="14569" y="36005"/>
                    <a:pt x="15845" y="38712"/>
                  </a:cubicBezTo>
                  <a:lnTo>
                    <a:pt x="21995" y="51736"/>
                  </a:lnTo>
                  <a:cubicBezTo>
                    <a:pt x="21003" y="53825"/>
                    <a:pt x="20113" y="55985"/>
                    <a:pt x="19349" y="58193"/>
                  </a:cubicBezTo>
                  <a:lnTo>
                    <a:pt x="5820" y="63028"/>
                  </a:lnTo>
                  <a:cubicBezTo>
                    <a:pt x="3008" y="64033"/>
                    <a:pt x="1000" y="66557"/>
                    <a:pt x="638" y="69532"/>
                  </a:cubicBezTo>
                  <a:cubicBezTo>
                    <a:pt x="205" y="73037"/>
                    <a:pt x="0" y="76179"/>
                    <a:pt x="0" y="79122"/>
                  </a:cubicBezTo>
                  <a:cubicBezTo>
                    <a:pt x="0" y="82066"/>
                    <a:pt x="205" y="85199"/>
                    <a:pt x="630" y="88721"/>
                  </a:cubicBezTo>
                  <a:cubicBezTo>
                    <a:pt x="984" y="91696"/>
                    <a:pt x="2993" y="94220"/>
                    <a:pt x="5812" y="95225"/>
                  </a:cubicBezTo>
                  <a:lnTo>
                    <a:pt x="19341" y="100052"/>
                  </a:lnTo>
                  <a:cubicBezTo>
                    <a:pt x="20113" y="102259"/>
                    <a:pt x="20995" y="104420"/>
                    <a:pt x="21995" y="106517"/>
                  </a:cubicBezTo>
                  <a:lnTo>
                    <a:pt x="15845" y="119533"/>
                  </a:lnTo>
                  <a:cubicBezTo>
                    <a:pt x="14561" y="122239"/>
                    <a:pt x="14915" y="125436"/>
                    <a:pt x="16758" y="127794"/>
                  </a:cubicBezTo>
                  <a:cubicBezTo>
                    <a:pt x="20695" y="132850"/>
                    <a:pt x="25247" y="137432"/>
                    <a:pt x="30295" y="141404"/>
                  </a:cubicBezTo>
                  <a:cubicBezTo>
                    <a:pt x="32642" y="143248"/>
                    <a:pt x="35839" y="143604"/>
                    <a:pt x="38524" y="142322"/>
                  </a:cubicBezTo>
                  <a:lnTo>
                    <a:pt x="51487" y="136142"/>
                  </a:lnTo>
                  <a:cubicBezTo>
                    <a:pt x="53566" y="137139"/>
                    <a:pt x="55716" y="138033"/>
                    <a:pt x="57913" y="138801"/>
                  </a:cubicBezTo>
                  <a:lnTo>
                    <a:pt x="62724" y="152395"/>
                  </a:lnTo>
                  <a:cubicBezTo>
                    <a:pt x="63724" y="155220"/>
                    <a:pt x="66237" y="157238"/>
                    <a:pt x="69198" y="157602"/>
                  </a:cubicBezTo>
                  <a:cubicBezTo>
                    <a:pt x="72702" y="158045"/>
                    <a:pt x="75820" y="158251"/>
                    <a:pt x="78750" y="158251"/>
                  </a:cubicBezTo>
                  <a:cubicBezTo>
                    <a:pt x="81680" y="158251"/>
                    <a:pt x="84798" y="158045"/>
                    <a:pt x="88302" y="157617"/>
                  </a:cubicBezTo>
                  <a:cubicBezTo>
                    <a:pt x="91263" y="157261"/>
                    <a:pt x="93776" y="155244"/>
                    <a:pt x="94776" y="152411"/>
                  </a:cubicBezTo>
                  <a:lnTo>
                    <a:pt x="99579" y="138817"/>
                  </a:lnTo>
                  <a:cubicBezTo>
                    <a:pt x="101777" y="138041"/>
                    <a:pt x="103926" y="137155"/>
                    <a:pt x="106013" y="136150"/>
                  </a:cubicBezTo>
                  <a:lnTo>
                    <a:pt x="118968" y="142330"/>
                  </a:lnTo>
                  <a:cubicBezTo>
                    <a:pt x="121653" y="143620"/>
                    <a:pt x="124850" y="143272"/>
                    <a:pt x="127189" y="141412"/>
                  </a:cubicBezTo>
                  <a:cubicBezTo>
                    <a:pt x="132221" y="137456"/>
                    <a:pt x="136781" y="132882"/>
                    <a:pt x="140734" y="127810"/>
                  </a:cubicBezTo>
                  <a:cubicBezTo>
                    <a:pt x="142569" y="125452"/>
                    <a:pt x="142923" y="122247"/>
                    <a:pt x="141648" y="119541"/>
                  </a:cubicBezTo>
                  <a:lnTo>
                    <a:pt x="135497" y="106517"/>
                  </a:lnTo>
                  <a:cubicBezTo>
                    <a:pt x="136490" y="104428"/>
                    <a:pt x="137379" y="102267"/>
                    <a:pt x="138143" y="100060"/>
                  </a:cubicBezTo>
                  <a:lnTo>
                    <a:pt x="151672" y="95225"/>
                  </a:lnTo>
                  <a:cubicBezTo>
                    <a:pt x="154484" y="94220"/>
                    <a:pt x="156492" y="91696"/>
                    <a:pt x="156854" y="88721"/>
                  </a:cubicBezTo>
                  <a:cubicBezTo>
                    <a:pt x="157295" y="85199"/>
                    <a:pt x="157500" y="82066"/>
                    <a:pt x="157500" y="79122"/>
                  </a:cubicBezTo>
                  <a:cubicBezTo>
                    <a:pt x="157500" y="76179"/>
                    <a:pt x="157295" y="73045"/>
                    <a:pt x="156870" y="69524"/>
                  </a:cubicBezTo>
                  <a:cubicBezTo>
                    <a:pt x="156516" y="66541"/>
                    <a:pt x="154507" y="64025"/>
                    <a:pt x="151688" y="63012"/>
                  </a:cubicBezTo>
                  <a:close/>
                  <a:moveTo>
                    <a:pt x="141671" y="82010"/>
                  </a:moveTo>
                  <a:lnTo>
                    <a:pt x="129189" y="86465"/>
                  </a:lnTo>
                  <a:cubicBezTo>
                    <a:pt x="126772" y="87328"/>
                    <a:pt x="124921" y="89322"/>
                    <a:pt x="124236" y="91807"/>
                  </a:cubicBezTo>
                  <a:cubicBezTo>
                    <a:pt x="123204" y="95565"/>
                    <a:pt x="121732" y="99150"/>
                    <a:pt x="119865" y="102465"/>
                  </a:cubicBezTo>
                  <a:cubicBezTo>
                    <a:pt x="118605" y="104704"/>
                    <a:pt x="118511" y="107426"/>
                    <a:pt x="119606" y="109753"/>
                  </a:cubicBezTo>
                  <a:lnTo>
                    <a:pt x="125260" y="121725"/>
                  </a:lnTo>
                  <a:cubicBezTo>
                    <a:pt x="123953" y="123165"/>
                    <a:pt x="122582" y="124542"/>
                    <a:pt x="121157" y="125848"/>
                  </a:cubicBezTo>
                  <a:lnTo>
                    <a:pt x="109242" y="120166"/>
                  </a:lnTo>
                  <a:cubicBezTo>
                    <a:pt x="106943" y="119066"/>
                    <a:pt x="104226" y="119161"/>
                    <a:pt x="101989" y="120427"/>
                  </a:cubicBezTo>
                  <a:cubicBezTo>
                    <a:pt x="98682" y="122310"/>
                    <a:pt x="95114" y="123782"/>
                    <a:pt x="91389" y="124819"/>
                  </a:cubicBezTo>
                  <a:cubicBezTo>
                    <a:pt x="88917" y="125507"/>
                    <a:pt x="86932" y="127367"/>
                    <a:pt x="86066" y="129796"/>
                  </a:cubicBezTo>
                  <a:lnTo>
                    <a:pt x="81632" y="142338"/>
                  </a:lnTo>
                  <a:cubicBezTo>
                    <a:pt x="79727" y="142441"/>
                    <a:pt x="77789" y="142441"/>
                    <a:pt x="75884" y="142338"/>
                  </a:cubicBezTo>
                  <a:lnTo>
                    <a:pt x="71450" y="129796"/>
                  </a:lnTo>
                  <a:cubicBezTo>
                    <a:pt x="70592" y="127367"/>
                    <a:pt x="68607" y="125507"/>
                    <a:pt x="66134" y="124819"/>
                  </a:cubicBezTo>
                  <a:cubicBezTo>
                    <a:pt x="62394" y="123782"/>
                    <a:pt x="58826" y="122303"/>
                    <a:pt x="55527" y="120427"/>
                  </a:cubicBezTo>
                  <a:cubicBezTo>
                    <a:pt x="53298" y="119169"/>
                    <a:pt x="50597" y="119074"/>
                    <a:pt x="48274" y="120166"/>
                  </a:cubicBezTo>
                  <a:lnTo>
                    <a:pt x="36359" y="125848"/>
                  </a:lnTo>
                  <a:cubicBezTo>
                    <a:pt x="34926" y="124534"/>
                    <a:pt x="33555" y="123157"/>
                    <a:pt x="32256" y="121725"/>
                  </a:cubicBezTo>
                  <a:lnTo>
                    <a:pt x="37910" y="109753"/>
                  </a:lnTo>
                  <a:cubicBezTo>
                    <a:pt x="39013" y="107426"/>
                    <a:pt x="38910" y="104704"/>
                    <a:pt x="37650" y="102465"/>
                  </a:cubicBezTo>
                  <a:cubicBezTo>
                    <a:pt x="35776" y="99142"/>
                    <a:pt x="34311" y="95557"/>
                    <a:pt x="33280" y="91814"/>
                  </a:cubicBezTo>
                  <a:cubicBezTo>
                    <a:pt x="32595" y="89330"/>
                    <a:pt x="30744" y="87336"/>
                    <a:pt x="28326" y="86465"/>
                  </a:cubicBezTo>
                  <a:lnTo>
                    <a:pt x="15845" y="82010"/>
                  </a:lnTo>
                  <a:cubicBezTo>
                    <a:pt x="15782" y="81053"/>
                    <a:pt x="15750" y="80096"/>
                    <a:pt x="15750" y="79122"/>
                  </a:cubicBezTo>
                  <a:cubicBezTo>
                    <a:pt x="15750" y="78149"/>
                    <a:pt x="15782" y="77184"/>
                    <a:pt x="15829" y="76234"/>
                  </a:cubicBezTo>
                  <a:lnTo>
                    <a:pt x="28311" y="71771"/>
                  </a:lnTo>
                  <a:cubicBezTo>
                    <a:pt x="30728" y="70909"/>
                    <a:pt x="32579" y="68915"/>
                    <a:pt x="33256" y="66430"/>
                  </a:cubicBezTo>
                  <a:cubicBezTo>
                    <a:pt x="34296" y="62664"/>
                    <a:pt x="35768" y="59087"/>
                    <a:pt x="37635" y="55772"/>
                  </a:cubicBezTo>
                  <a:cubicBezTo>
                    <a:pt x="38895" y="53532"/>
                    <a:pt x="38989" y="50810"/>
                    <a:pt x="37895" y="48484"/>
                  </a:cubicBezTo>
                  <a:lnTo>
                    <a:pt x="32240" y="36512"/>
                  </a:lnTo>
                  <a:cubicBezTo>
                    <a:pt x="33547" y="35072"/>
                    <a:pt x="34918" y="33695"/>
                    <a:pt x="36343" y="32389"/>
                  </a:cubicBezTo>
                  <a:lnTo>
                    <a:pt x="48258" y="38071"/>
                  </a:lnTo>
                  <a:cubicBezTo>
                    <a:pt x="50573" y="39178"/>
                    <a:pt x="53282" y="39083"/>
                    <a:pt x="55511" y="37809"/>
                  </a:cubicBezTo>
                  <a:cubicBezTo>
                    <a:pt x="58818" y="35926"/>
                    <a:pt x="62386" y="34454"/>
                    <a:pt x="66111" y="33418"/>
                  </a:cubicBezTo>
                  <a:cubicBezTo>
                    <a:pt x="68583" y="32729"/>
                    <a:pt x="70568" y="30870"/>
                    <a:pt x="71434" y="28441"/>
                  </a:cubicBezTo>
                  <a:lnTo>
                    <a:pt x="75868" y="15899"/>
                  </a:lnTo>
                  <a:cubicBezTo>
                    <a:pt x="77773" y="15796"/>
                    <a:pt x="79711" y="15796"/>
                    <a:pt x="81616" y="15899"/>
                  </a:cubicBezTo>
                  <a:lnTo>
                    <a:pt x="86050" y="28441"/>
                  </a:lnTo>
                  <a:cubicBezTo>
                    <a:pt x="86908" y="30870"/>
                    <a:pt x="88893" y="32729"/>
                    <a:pt x="91366" y="33418"/>
                  </a:cubicBezTo>
                  <a:cubicBezTo>
                    <a:pt x="95106" y="34454"/>
                    <a:pt x="98674" y="35934"/>
                    <a:pt x="101973" y="37809"/>
                  </a:cubicBezTo>
                  <a:cubicBezTo>
                    <a:pt x="104210" y="39083"/>
                    <a:pt x="106911" y="39178"/>
                    <a:pt x="109226" y="38071"/>
                  </a:cubicBezTo>
                  <a:lnTo>
                    <a:pt x="121141" y="32389"/>
                  </a:lnTo>
                  <a:cubicBezTo>
                    <a:pt x="122574" y="33703"/>
                    <a:pt x="123945" y="35080"/>
                    <a:pt x="125244" y="36512"/>
                  </a:cubicBezTo>
                  <a:lnTo>
                    <a:pt x="119590" y="48484"/>
                  </a:lnTo>
                  <a:cubicBezTo>
                    <a:pt x="118487" y="50810"/>
                    <a:pt x="118590" y="53532"/>
                    <a:pt x="119850" y="55772"/>
                  </a:cubicBezTo>
                  <a:cubicBezTo>
                    <a:pt x="121724" y="59095"/>
                    <a:pt x="123189" y="62679"/>
                    <a:pt x="124220" y="66422"/>
                  </a:cubicBezTo>
                  <a:cubicBezTo>
                    <a:pt x="124905" y="68907"/>
                    <a:pt x="126756" y="70901"/>
                    <a:pt x="129174" y="71771"/>
                  </a:cubicBezTo>
                  <a:lnTo>
                    <a:pt x="141655" y="76226"/>
                  </a:lnTo>
                  <a:cubicBezTo>
                    <a:pt x="141718" y="77192"/>
                    <a:pt x="141750" y="78149"/>
                    <a:pt x="141750" y="79122"/>
                  </a:cubicBezTo>
                  <a:cubicBezTo>
                    <a:pt x="141750" y="80096"/>
                    <a:pt x="141718" y="81053"/>
                    <a:pt x="141671" y="82010"/>
                  </a:cubicBezTo>
                  <a:close/>
                </a:path>
              </a:pathLst>
            </a:custGeom>
            <a:grpFill/>
            <a:ln w="7739" cap="flat">
              <a:noFill/>
              <a:prstDash val="solid"/>
              <a:miter/>
            </a:ln>
          </p:spPr>
          <p:txBody>
            <a:bodyPr rtlCol="0" anchor="ctr"/>
            <a:lstStyle/>
            <a:p>
              <a:endParaRPr lang="en-US"/>
            </a:p>
          </p:txBody>
        </p:sp>
        <p:sp>
          <p:nvSpPr>
            <p:cNvPr id="72" name="Picture Placeholder 26">
              <a:extLst>
                <a:ext uri="{FF2B5EF4-FFF2-40B4-BE49-F238E27FC236}">
                  <a16:creationId xmlns:a16="http://schemas.microsoft.com/office/drawing/2014/main" id="{88E1EE32-BCAC-4564-A444-FD4B4F1756C0}"/>
                </a:ext>
              </a:extLst>
            </p:cNvPr>
            <p:cNvSpPr/>
            <p:nvPr/>
          </p:nvSpPr>
          <p:spPr>
            <a:xfrm>
              <a:off x="1895122" y="2039620"/>
              <a:ext cx="173250" cy="174082"/>
            </a:xfrm>
            <a:custGeom>
              <a:avLst/>
              <a:gdLst>
                <a:gd name="connsiteX0" fmla="*/ 86625 w 173250"/>
                <a:gd name="connsiteY0" fmla="*/ 174082 h 174082"/>
                <a:gd name="connsiteX1" fmla="*/ 173250 w 173250"/>
                <a:gd name="connsiteY1" fmla="*/ 87041 h 174082"/>
                <a:gd name="connsiteX2" fmla="*/ 86625 w 173250"/>
                <a:gd name="connsiteY2" fmla="*/ 0 h 174082"/>
                <a:gd name="connsiteX3" fmla="*/ 0 w 173250"/>
                <a:gd name="connsiteY3" fmla="*/ 87041 h 174082"/>
                <a:gd name="connsiteX4" fmla="*/ 86625 w 173250"/>
                <a:gd name="connsiteY4" fmla="*/ 174082 h 174082"/>
                <a:gd name="connsiteX5" fmla="*/ 86625 w 173250"/>
                <a:gd name="connsiteY5" fmla="*/ 15826 h 174082"/>
                <a:gd name="connsiteX6" fmla="*/ 157500 w 173250"/>
                <a:gd name="connsiteY6" fmla="*/ 87041 h 174082"/>
                <a:gd name="connsiteX7" fmla="*/ 86625 w 173250"/>
                <a:gd name="connsiteY7" fmla="*/ 158256 h 174082"/>
                <a:gd name="connsiteX8" fmla="*/ 15750 w 173250"/>
                <a:gd name="connsiteY8" fmla="*/ 87041 h 174082"/>
                <a:gd name="connsiteX9" fmla="*/ 86625 w 173250"/>
                <a:gd name="connsiteY9" fmla="*/ 15826 h 17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250" h="174082">
                  <a:moveTo>
                    <a:pt x="86625" y="174082"/>
                  </a:moveTo>
                  <a:cubicBezTo>
                    <a:pt x="134387" y="174082"/>
                    <a:pt x="173250" y="135032"/>
                    <a:pt x="173250" y="87041"/>
                  </a:cubicBezTo>
                  <a:cubicBezTo>
                    <a:pt x="173250" y="39050"/>
                    <a:pt x="134387" y="0"/>
                    <a:pt x="86625" y="0"/>
                  </a:cubicBezTo>
                  <a:cubicBezTo>
                    <a:pt x="38863" y="0"/>
                    <a:pt x="0" y="39050"/>
                    <a:pt x="0" y="87041"/>
                  </a:cubicBezTo>
                  <a:cubicBezTo>
                    <a:pt x="0" y="135032"/>
                    <a:pt x="38863" y="174082"/>
                    <a:pt x="86625" y="174082"/>
                  </a:cubicBezTo>
                  <a:close/>
                  <a:moveTo>
                    <a:pt x="86625" y="15826"/>
                  </a:moveTo>
                  <a:cubicBezTo>
                    <a:pt x="125701" y="15826"/>
                    <a:pt x="157500" y="47778"/>
                    <a:pt x="157500" y="87041"/>
                  </a:cubicBezTo>
                  <a:cubicBezTo>
                    <a:pt x="157500" y="126305"/>
                    <a:pt x="125701" y="158256"/>
                    <a:pt x="86625" y="158256"/>
                  </a:cubicBezTo>
                  <a:cubicBezTo>
                    <a:pt x="47549" y="158256"/>
                    <a:pt x="15750" y="126305"/>
                    <a:pt x="15750" y="87041"/>
                  </a:cubicBezTo>
                  <a:cubicBezTo>
                    <a:pt x="15750" y="47778"/>
                    <a:pt x="47549" y="15826"/>
                    <a:pt x="86625" y="15826"/>
                  </a:cubicBezTo>
                  <a:close/>
                </a:path>
              </a:pathLst>
            </a:custGeom>
            <a:grpFill/>
            <a:ln w="7739" cap="flat">
              <a:noFill/>
              <a:prstDash val="solid"/>
              <a:miter/>
            </a:ln>
          </p:spPr>
          <p:txBody>
            <a:bodyPr rtlCol="0" anchor="ctr"/>
            <a:lstStyle/>
            <a:p>
              <a:endParaRPr lang="en-US"/>
            </a:p>
          </p:txBody>
        </p:sp>
        <p:sp>
          <p:nvSpPr>
            <p:cNvPr id="73" name="Picture Placeholder 26">
              <a:extLst>
                <a:ext uri="{FF2B5EF4-FFF2-40B4-BE49-F238E27FC236}">
                  <a16:creationId xmlns:a16="http://schemas.microsoft.com/office/drawing/2014/main" id="{88E1EE32-BCAC-4564-A444-FD4B4F1756C0}"/>
                </a:ext>
              </a:extLst>
            </p:cNvPr>
            <p:cNvSpPr/>
            <p:nvPr/>
          </p:nvSpPr>
          <p:spPr>
            <a:xfrm>
              <a:off x="1824420" y="1899508"/>
              <a:ext cx="196703" cy="105612"/>
            </a:xfrm>
            <a:custGeom>
              <a:avLst/>
              <a:gdLst>
                <a:gd name="connsiteX0" fmla="*/ 0 w 196703"/>
                <a:gd name="connsiteY0" fmla="*/ 95476 h 105612"/>
                <a:gd name="connsiteX1" fmla="*/ 12096 w 196703"/>
                <a:gd name="connsiteY1" fmla="*/ 105612 h 105612"/>
                <a:gd name="connsiteX2" fmla="*/ 157327 w 196703"/>
                <a:gd name="connsiteY2" fmla="*/ 37246 h 105612"/>
                <a:gd name="connsiteX3" fmla="*/ 169336 w 196703"/>
                <a:gd name="connsiteY3" fmla="*/ 37728 h 105612"/>
                <a:gd name="connsiteX4" fmla="*/ 159634 w 196703"/>
                <a:gd name="connsiteY4" fmla="*/ 47477 h 105612"/>
                <a:gd name="connsiteX5" fmla="*/ 170769 w 196703"/>
                <a:gd name="connsiteY5" fmla="*/ 58666 h 105612"/>
                <a:gd name="connsiteX6" fmla="*/ 194394 w 196703"/>
                <a:gd name="connsiteY6" fmla="*/ 34927 h 105612"/>
                <a:gd name="connsiteX7" fmla="*/ 194394 w 196703"/>
                <a:gd name="connsiteY7" fmla="*/ 23738 h 105612"/>
                <a:gd name="connsiteX8" fmla="*/ 170769 w 196703"/>
                <a:gd name="connsiteY8" fmla="*/ 0 h 105612"/>
                <a:gd name="connsiteX9" fmla="*/ 159634 w 196703"/>
                <a:gd name="connsiteY9" fmla="*/ 11189 h 105612"/>
                <a:gd name="connsiteX10" fmla="*/ 170336 w 196703"/>
                <a:gd name="connsiteY10" fmla="*/ 21942 h 105612"/>
                <a:gd name="connsiteX11" fmla="*/ 157327 w 196703"/>
                <a:gd name="connsiteY11" fmla="*/ 21420 h 105612"/>
                <a:gd name="connsiteX12" fmla="*/ 0 w 196703"/>
                <a:gd name="connsiteY12" fmla="*/ 95476 h 10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703" h="105612">
                  <a:moveTo>
                    <a:pt x="0" y="95476"/>
                  </a:moveTo>
                  <a:lnTo>
                    <a:pt x="12096" y="105612"/>
                  </a:lnTo>
                  <a:cubicBezTo>
                    <a:pt x="48156" y="62163"/>
                    <a:pt x="101084" y="37246"/>
                    <a:pt x="157327" y="37246"/>
                  </a:cubicBezTo>
                  <a:cubicBezTo>
                    <a:pt x="161335" y="37246"/>
                    <a:pt x="165336" y="37475"/>
                    <a:pt x="169336" y="37728"/>
                  </a:cubicBezTo>
                  <a:lnTo>
                    <a:pt x="159634" y="47477"/>
                  </a:lnTo>
                  <a:lnTo>
                    <a:pt x="170769" y="58666"/>
                  </a:lnTo>
                  <a:lnTo>
                    <a:pt x="194394" y="34927"/>
                  </a:lnTo>
                  <a:cubicBezTo>
                    <a:pt x="197474" y="31833"/>
                    <a:pt x="197474" y="26832"/>
                    <a:pt x="194394" y="23738"/>
                  </a:cubicBezTo>
                  <a:lnTo>
                    <a:pt x="170769" y="0"/>
                  </a:lnTo>
                  <a:lnTo>
                    <a:pt x="159634" y="11189"/>
                  </a:lnTo>
                  <a:lnTo>
                    <a:pt x="170336" y="21942"/>
                  </a:lnTo>
                  <a:cubicBezTo>
                    <a:pt x="166005" y="21665"/>
                    <a:pt x="161666" y="21420"/>
                    <a:pt x="157327" y="21420"/>
                  </a:cubicBezTo>
                  <a:cubicBezTo>
                    <a:pt x="96406" y="21420"/>
                    <a:pt x="39060" y="48411"/>
                    <a:pt x="0" y="95476"/>
                  </a:cubicBezTo>
                  <a:close/>
                </a:path>
              </a:pathLst>
            </a:custGeom>
            <a:grpFill/>
            <a:ln w="7739" cap="flat">
              <a:noFill/>
              <a:prstDash val="solid"/>
              <a:miter/>
            </a:ln>
          </p:spPr>
          <p:txBody>
            <a:bodyPr rtlCol="0" anchor="ctr"/>
            <a:lstStyle/>
            <a:p>
              <a:endParaRPr lang="en-US"/>
            </a:p>
          </p:txBody>
        </p:sp>
        <p:sp>
          <p:nvSpPr>
            <p:cNvPr id="74" name="Picture Placeholder 26">
              <a:extLst>
                <a:ext uri="{FF2B5EF4-FFF2-40B4-BE49-F238E27FC236}">
                  <a16:creationId xmlns:a16="http://schemas.microsoft.com/office/drawing/2014/main" id="{88E1EE32-BCAC-4564-A444-FD4B4F1756C0}"/>
                </a:ext>
              </a:extLst>
            </p:cNvPr>
            <p:cNvSpPr/>
            <p:nvPr/>
          </p:nvSpPr>
          <p:spPr>
            <a:xfrm>
              <a:off x="2107747" y="1865538"/>
              <a:ext cx="78750" cy="79128"/>
            </a:xfrm>
            <a:custGeom>
              <a:avLst/>
              <a:gdLst>
                <a:gd name="connsiteX0" fmla="*/ 39375 w 78750"/>
                <a:gd name="connsiteY0" fmla="*/ 0 h 79128"/>
                <a:gd name="connsiteX1" fmla="*/ 0 w 78750"/>
                <a:gd name="connsiteY1" fmla="*/ 39564 h 79128"/>
                <a:gd name="connsiteX2" fmla="*/ 39375 w 78750"/>
                <a:gd name="connsiteY2" fmla="*/ 79128 h 79128"/>
                <a:gd name="connsiteX3" fmla="*/ 78750 w 78750"/>
                <a:gd name="connsiteY3" fmla="*/ 39564 h 79128"/>
                <a:gd name="connsiteX4" fmla="*/ 39375 w 78750"/>
                <a:gd name="connsiteY4" fmla="*/ 0 h 79128"/>
                <a:gd name="connsiteX5" fmla="*/ 39375 w 78750"/>
                <a:gd name="connsiteY5" fmla="*/ 63303 h 79128"/>
                <a:gd name="connsiteX6" fmla="*/ 15750 w 78750"/>
                <a:gd name="connsiteY6" fmla="*/ 39564 h 79128"/>
                <a:gd name="connsiteX7" fmla="*/ 39375 w 78750"/>
                <a:gd name="connsiteY7" fmla="*/ 15826 h 79128"/>
                <a:gd name="connsiteX8" fmla="*/ 63000 w 78750"/>
                <a:gd name="connsiteY8" fmla="*/ 39564 h 79128"/>
                <a:gd name="connsiteX9" fmla="*/ 39375 w 78750"/>
                <a:gd name="connsiteY9" fmla="*/ 63303 h 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50" h="79128">
                  <a:moveTo>
                    <a:pt x="39375" y="0"/>
                  </a:moveTo>
                  <a:cubicBezTo>
                    <a:pt x="17664" y="0"/>
                    <a:pt x="0" y="17748"/>
                    <a:pt x="0" y="39564"/>
                  </a:cubicBezTo>
                  <a:cubicBezTo>
                    <a:pt x="0" y="61380"/>
                    <a:pt x="17664" y="79128"/>
                    <a:pt x="39375" y="79128"/>
                  </a:cubicBezTo>
                  <a:cubicBezTo>
                    <a:pt x="61086" y="79128"/>
                    <a:pt x="78750" y="61380"/>
                    <a:pt x="78750" y="39564"/>
                  </a:cubicBezTo>
                  <a:cubicBezTo>
                    <a:pt x="78750" y="17748"/>
                    <a:pt x="61086" y="0"/>
                    <a:pt x="39375" y="0"/>
                  </a:cubicBezTo>
                  <a:close/>
                  <a:moveTo>
                    <a:pt x="39375" y="63303"/>
                  </a:moveTo>
                  <a:cubicBezTo>
                    <a:pt x="26350" y="63303"/>
                    <a:pt x="15750" y="52652"/>
                    <a:pt x="15750" y="39564"/>
                  </a:cubicBezTo>
                  <a:cubicBezTo>
                    <a:pt x="15750" y="26476"/>
                    <a:pt x="26350" y="15826"/>
                    <a:pt x="39375" y="15826"/>
                  </a:cubicBezTo>
                  <a:cubicBezTo>
                    <a:pt x="52400" y="15826"/>
                    <a:pt x="63000" y="26476"/>
                    <a:pt x="63000" y="39564"/>
                  </a:cubicBezTo>
                  <a:cubicBezTo>
                    <a:pt x="63000" y="52652"/>
                    <a:pt x="52400" y="63303"/>
                    <a:pt x="39375" y="63303"/>
                  </a:cubicBezTo>
                  <a:close/>
                </a:path>
              </a:pathLst>
            </a:custGeom>
            <a:grpFill/>
            <a:ln w="7739" cap="flat">
              <a:noFill/>
              <a:prstDash val="solid"/>
              <a:miter/>
            </a:ln>
          </p:spPr>
          <p:txBody>
            <a:bodyPr rtlCol="0" anchor="ctr"/>
            <a:lstStyle/>
            <a:p>
              <a:endParaRPr lang="en-US"/>
            </a:p>
          </p:txBody>
        </p:sp>
        <p:sp>
          <p:nvSpPr>
            <p:cNvPr id="75" name="Picture Placeholder 26">
              <a:extLst>
                <a:ext uri="{FF2B5EF4-FFF2-40B4-BE49-F238E27FC236}">
                  <a16:creationId xmlns:a16="http://schemas.microsoft.com/office/drawing/2014/main" id="{88E1EE32-BCAC-4564-A444-FD4B4F1756C0}"/>
                </a:ext>
              </a:extLst>
            </p:cNvPr>
            <p:cNvSpPr/>
            <p:nvPr/>
          </p:nvSpPr>
          <p:spPr>
            <a:xfrm>
              <a:off x="2186497" y="2055446"/>
              <a:ext cx="63000" cy="63302"/>
            </a:xfrm>
            <a:custGeom>
              <a:avLst/>
              <a:gdLst>
                <a:gd name="connsiteX0" fmla="*/ 31500 w 63000"/>
                <a:gd name="connsiteY0" fmla="*/ 0 h 63302"/>
                <a:gd name="connsiteX1" fmla="*/ 0 w 63000"/>
                <a:gd name="connsiteY1" fmla="*/ 31651 h 63302"/>
                <a:gd name="connsiteX2" fmla="*/ 31500 w 63000"/>
                <a:gd name="connsiteY2" fmla="*/ 63303 h 63302"/>
                <a:gd name="connsiteX3" fmla="*/ 63000 w 63000"/>
                <a:gd name="connsiteY3" fmla="*/ 31651 h 63302"/>
                <a:gd name="connsiteX4" fmla="*/ 31500 w 63000"/>
                <a:gd name="connsiteY4" fmla="*/ 0 h 63302"/>
                <a:gd name="connsiteX5" fmla="*/ 31500 w 63000"/>
                <a:gd name="connsiteY5" fmla="*/ 47477 h 63302"/>
                <a:gd name="connsiteX6" fmla="*/ 15750 w 63000"/>
                <a:gd name="connsiteY6" fmla="*/ 31651 h 63302"/>
                <a:gd name="connsiteX7" fmla="*/ 31500 w 63000"/>
                <a:gd name="connsiteY7" fmla="*/ 15826 h 63302"/>
                <a:gd name="connsiteX8" fmla="*/ 47250 w 63000"/>
                <a:gd name="connsiteY8" fmla="*/ 31651 h 63302"/>
                <a:gd name="connsiteX9" fmla="*/ 31500 w 63000"/>
                <a:gd name="connsiteY9" fmla="*/ 47477 h 6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000" h="63302">
                  <a:moveTo>
                    <a:pt x="31500" y="0"/>
                  </a:moveTo>
                  <a:cubicBezTo>
                    <a:pt x="14128" y="0"/>
                    <a:pt x="0" y="14196"/>
                    <a:pt x="0" y="31651"/>
                  </a:cubicBezTo>
                  <a:cubicBezTo>
                    <a:pt x="0" y="49107"/>
                    <a:pt x="14128" y="63303"/>
                    <a:pt x="31500" y="63303"/>
                  </a:cubicBezTo>
                  <a:cubicBezTo>
                    <a:pt x="48872" y="63303"/>
                    <a:pt x="63000" y="49107"/>
                    <a:pt x="63000" y="31651"/>
                  </a:cubicBezTo>
                  <a:cubicBezTo>
                    <a:pt x="63000" y="14196"/>
                    <a:pt x="48872" y="0"/>
                    <a:pt x="31500" y="0"/>
                  </a:cubicBezTo>
                  <a:close/>
                  <a:moveTo>
                    <a:pt x="31500" y="47477"/>
                  </a:moveTo>
                  <a:cubicBezTo>
                    <a:pt x="22814" y="47477"/>
                    <a:pt x="15750" y="40379"/>
                    <a:pt x="15750" y="31651"/>
                  </a:cubicBezTo>
                  <a:cubicBezTo>
                    <a:pt x="15750" y="22923"/>
                    <a:pt x="22814" y="15826"/>
                    <a:pt x="31500" y="15826"/>
                  </a:cubicBezTo>
                  <a:cubicBezTo>
                    <a:pt x="40186" y="15826"/>
                    <a:pt x="47250" y="22923"/>
                    <a:pt x="47250" y="31651"/>
                  </a:cubicBezTo>
                  <a:cubicBezTo>
                    <a:pt x="47250" y="40379"/>
                    <a:pt x="40186" y="47477"/>
                    <a:pt x="31500" y="47477"/>
                  </a:cubicBezTo>
                  <a:close/>
                </a:path>
              </a:pathLst>
            </a:custGeom>
            <a:grpFill/>
            <a:ln w="7739" cap="flat">
              <a:noFill/>
              <a:prstDash val="solid"/>
              <a:miter/>
            </a:ln>
          </p:spPr>
          <p:txBody>
            <a:bodyPr rtlCol="0" anchor="ctr"/>
            <a:lstStyle/>
            <a:p>
              <a:endParaRPr lang="en-US"/>
            </a:p>
          </p:txBody>
        </p:sp>
        <p:sp>
          <p:nvSpPr>
            <p:cNvPr id="76" name="Picture Placeholder 26">
              <a:extLst>
                <a:ext uri="{FF2B5EF4-FFF2-40B4-BE49-F238E27FC236}">
                  <a16:creationId xmlns:a16="http://schemas.microsoft.com/office/drawing/2014/main" id="{88E1EE32-BCAC-4564-A444-FD4B4F1756C0}"/>
                </a:ext>
              </a:extLst>
            </p:cNvPr>
            <p:cNvSpPr/>
            <p:nvPr/>
          </p:nvSpPr>
          <p:spPr>
            <a:xfrm>
              <a:off x="2233896" y="1825973"/>
              <a:ext cx="56518" cy="163210"/>
            </a:xfrm>
            <a:custGeom>
              <a:avLst/>
              <a:gdLst>
                <a:gd name="connsiteX0" fmla="*/ 56519 w 56518"/>
                <a:gd name="connsiteY0" fmla="*/ 8072 h 163210"/>
                <a:gd name="connsiteX1" fmla="*/ 17144 w 56518"/>
                <a:gd name="connsiteY1" fmla="*/ 159 h 163210"/>
                <a:gd name="connsiteX2" fmla="*/ 7875 w 56518"/>
                <a:gd name="connsiteY2" fmla="*/ 6363 h 163210"/>
                <a:gd name="connsiteX3" fmla="*/ 0 w 56518"/>
                <a:gd name="connsiteY3" fmla="*/ 45927 h 163210"/>
                <a:gd name="connsiteX4" fmla="*/ 15443 w 56518"/>
                <a:gd name="connsiteY4" fmla="*/ 49036 h 163210"/>
                <a:gd name="connsiteX5" fmla="*/ 19688 w 56518"/>
                <a:gd name="connsiteY5" fmla="*/ 27735 h 163210"/>
                <a:gd name="connsiteX6" fmla="*/ 31350 w 56518"/>
                <a:gd name="connsiteY6" fmla="*/ 79129 h 163210"/>
                <a:gd name="connsiteX7" fmla="*/ 5442 w 56518"/>
                <a:gd name="connsiteY7" fmla="*/ 153312 h 163210"/>
                <a:gd name="connsiteX8" fmla="*/ 17734 w 56518"/>
                <a:gd name="connsiteY8" fmla="*/ 163211 h 163210"/>
                <a:gd name="connsiteX9" fmla="*/ 47100 w 56518"/>
                <a:gd name="connsiteY9" fmla="*/ 79129 h 163210"/>
                <a:gd name="connsiteX10" fmla="*/ 33272 w 56518"/>
                <a:gd name="connsiteY10" fmla="*/ 19537 h 163210"/>
                <a:gd name="connsiteX11" fmla="*/ 53432 w 56518"/>
                <a:gd name="connsiteY11" fmla="*/ 23589 h 16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518" h="163210">
                  <a:moveTo>
                    <a:pt x="56519" y="8072"/>
                  </a:moveTo>
                  <a:lnTo>
                    <a:pt x="17144" y="159"/>
                  </a:lnTo>
                  <a:cubicBezTo>
                    <a:pt x="12860" y="-711"/>
                    <a:pt x="8725" y="2082"/>
                    <a:pt x="7875" y="6363"/>
                  </a:cubicBezTo>
                  <a:lnTo>
                    <a:pt x="0" y="45927"/>
                  </a:lnTo>
                  <a:lnTo>
                    <a:pt x="15443" y="49036"/>
                  </a:lnTo>
                  <a:lnTo>
                    <a:pt x="19688" y="27735"/>
                  </a:lnTo>
                  <a:cubicBezTo>
                    <a:pt x="27318" y="43687"/>
                    <a:pt x="31350" y="61270"/>
                    <a:pt x="31350" y="79129"/>
                  </a:cubicBezTo>
                  <a:cubicBezTo>
                    <a:pt x="31350" y="106412"/>
                    <a:pt x="22389" y="132066"/>
                    <a:pt x="5442" y="153312"/>
                  </a:cubicBezTo>
                  <a:lnTo>
                    <a:pt x="17734" y="163211"/>
                  </a:lnTo>
                  <a:cubicBezTo>
                    <a:pt x="36674" y="139464"/>
                    <a:pt x="47100" y="109609"/>
                    <a:pt x="47100" y="79129"/>
                  </a:cubicBezTo>
                  <a:cubicBezTo>
                    <a:pt x="47100" y="58405"/>
                    <a:pt x="42336" y="37974"/>
                    <a:pt x="33272" y="19537"/>
                  </a:cubicBezTo>
                  <a:lnTo>
                    <a:pt x="53432" y="23589"/>
                  </a:lnTo>
                  <a:close/>
                </a:path>
              </a:pathLst>
            </a:custGeom>
            <a:grpFill/>
            <a:ln w="7739" cap="flat">
              <a:noFill/>
              <a:prstDash val="solid"/>
              <a:miter/>
            </a:ln>
          </p:spPr>
          <p:txBody>
            <a:bodyPr rtlCol="0" anchor="ctr"/>
            <a:lstStyle/>
            <a:p>
              <a:endParaRPr lang="en-US"/>
            </a:p>
          </p:txBody>
        </p:sp>
      </p:grpSp>
      <p:sp>
        <p:nvSpPr>
          <p:cNvPr id="78" name="Rectangle à coins arrondis 77"/>
          <p:cNvSpPr/>
          <p:nvPr/>
        </p:nvSpPr>
        <p:spPr>
          <a:xfrm>
            <a:off x="549880" y="4645266"/>
            <a:ext cx="2154387" cy="1801988"/>
          </a:xfrm>
          <a:prstGeom prst="roundRect">
            <a:avLst/>
          </a:prstGeom>
          <a:solidFill>
            <a:schemeClr val="bg2"/>
          </a:solidFill>
          <a:ln w="6350">
            <a:solidFill>
              <a:srgbClr val="11B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100" dirty="0">
              <a:solidFill>
                <a:schemeClr val="tx1"/>
              </a:solidFill>
              <a:latin typeface="Arial" panose="020B0604020202020204" pitchFamily="34" charset="0"/>
              <a:cs typeface="Arial" panose="020B0604020202020204" pitchFamily="34" charset="0"/>
            </a:endParaRPr>
          </a:p>
          <a:p>
            <a:endParaRPr lang="en-US" sz="1100" dirty="0">
              <a:solidFill>
                <a:schemeClr val="tx1"/>
              </a:solidFill>
              <a:latin typeface="Arial" panose="020B0604020202020204" pitchFamily="34" charset="0"/>
              <a:cs typeface="Arial" panose="020B0604020202020204" pitchFamily="34" charset="0"/>
            </a:endParaRPr>
          </a:p>
          <a:p>
            <a:endParaRPr lang="en-US" sz="1100" dirty="0">
              <a:solidFill>
                <a:schemeClr val="tx1"/>
              </a:solidFill>
              <a:latin typeface="Arial" panose="020B0604020202020204" pitchFamily="34" charset="0"/>
              <a:cs typeface="Arial" panose="020B0604020202020204" pitchFamily="34" charset="0"/>
            </a:endParaRPr>
          </a:p>
          <a:p>
            <a:endParaRPr lang="en-US" sz="1100" dirty="0">
              <a:solidFill>
                <a:schemeClr val="tx1"/>
              </a:solidFill>
              <a:latin typeface="Arial" panose="020B0604020202020204" pitchFamily="34" charset="0"/>
              <a:cs typeface="Arial" panose="020B0604020202020204" pitchFamily="34" charset="0"/>
            </a:endParaRPr>
          </a:p>
          <a:p>
            <a:r>
              <a:rPr lang="en-US" sz="1100" dirty="0">
                <a:solidFill>
                  <a:schemeClr val="tx1"/>
                </a:solidFill>
                <a:latin typeface="Arial" panose="020B0604020202020204" pitchFamily="34" charset="0"/>
                <a:cs typeface="Arial" panose="020B0604020202020204" pitchFamily="34" charset="0"/>
              </a:rPr>
              <a:t>Île-de-France </a:t>
            </a:r>
            <a:r>
              <a:rPr lang="en-US" sz="1100" dirty="0" err="1">
                <a:solidFill>
                  <a:schemeClr val="tx1"/>
                </a:solidFill>
                <a:latin typeface="Arial" panose="020B0604020202020204" pitchFamily="34" charset="0"/>
                <a:cs typeface="Arial" panose="020B0604020202020204" pitchFamily="34" charset="0"/>
              </a:rPr>
              <a:t>Mobilités</a:t>
            </a:r>
            <a:r>
              <a:rPr lang="en-US" sz="1100" dirty="0">
                <a:solidFill>
                  <a:schemeClr val="tx1"/>
                </a:solidFill>
                <a:latin typeface="Arial" panose="020B0604020202020204" pitchFamily="34" charset="0"/>
                <a:cs typeface="Arial" panose="020B0604020202020204" pitchFamily="34" charset="0"/>
              </a:rPr>
              <a:t>’ updated Framework </a:t>
            </a:r>
            <a:r>
              <a:rPr lang="en-US" sz="1100" b="1" dirty="0">
                <a:solidFill>
                  <a:schemeClr val="tx1"/>
                </a:solidFill>
                <a:latin typeface="Arial" panose="020B0604020202020204" pitchFamily="34" charset="0"/>
                <a:cs typeface="Arial" panose="020B0604020202020204" pitchFamily="34" charset="0"/>
              </a:rPr>
              <a:t>received a Second Party Opinion from S&amp;P Global Ratings</a:t>
            </a:r>
          </a:p>
        </p:txBody>
      </p:sp>
      <p:grpSp>
        <p:nvGrpSpPr>
          <p:cNvPr id="79" name="Group 227">
            <a:extLst>
              <a:ext uri="{FF2B5EF4-FFF2-40B4-BE49-F238E27FC236}">
                <a16:creationId xmlns:a16="http://schemas.microsoft.com/office/drawing/2014/main" id="{EBB0DA1C-66FE-443A-80C7-F4753962AD4E}"/>
              </a:ext>
            </a:extLst>
          </p:cNvPr>
          <p:cNvGrpSpPr>
            <a:grpSpLocks noChangeAspect="1"/>
          </p:cNvGrpSpPr>
          <p:nvPr/>
        </p:nvGrpSpPr>
        <p:grpSpPr>
          <a:xfrm>
            <a:off x="895616" y="4840916"/>
            <a:ext cx="409754" cy="503999"/>
            <a:chOff x="7634348" y="4302762"/>
            <a:chExt cx="409754" cy="503999"/>
          </a:xfrm>
          <a:solidFill>
            <a:srgbClr val="026613"/>
          </a:solidFill>
        </p:grpSpPr>
        <p:sp>
          <p:nvSpPr>
            <p:cNvPr id="80" name="Freeform: Shape 190">
              <a:extLst>
                <a:ext uri="{FF2B5EF4-FFF2-40B4-BE49-F238E27FC236}">
                  <a16:creationId xmlns:a16="http://schemas.microsoft.com/office/drawing/2014/main" id="{4837F9A7-1874-4B3C-9450-B3BAD291290B}"/>
                </a:ext>
              </a:extLst>
            </p:cNvPr>
            <p:cNvSpPr/>
            <p:nvPr/>
          </p:nvSpPr>
          <p:spPr>
            <a:xfrm>
              <a:off x="7837921" y="4492853"/>
              <a:ext cx="163938" cy="204280"/>
            </a:xfrm>
            <a:custGeom>
              <a:avLst/>
              <a:gdLst>
                <a:gd name="connsiteX0" fmla="*/ 159113 w 163938"/>
                <a:gd name="connsiteY0" fmla="*/ 40905 h 204280"/>
                <a:gd name="connsiteX1" fmla="*/ 159112 w 163938"/>
                <a:gd name="connsiteY1" fmla="*/ 40898 h 204280"/>
                <a:gd name="connsiteX2" fmla="*/ 149589 w 163938"/>
                <a:gd name="connsiteY2" fmla="*/ 29078 h 204280"/>
                <a:gd name="connsiteX3" fmla="*/ 81970 w 163938"/>
                <a:gd name="connsiteY3" fmla="*/ 0 h 204280"/>
                <a:gd name="connsiteX4" fmla="*/ 69882 w 163938"/>
                <a:gd name="connsiteY4" fmla="*/ 2750 h 204280"/>
                <a:gd name="connsiteX5" fmla="*/ 14352 w 163938"/>
                <a:gd name="connsiteY5" fmla="*/ 29077 h 204280"/>
                <a:gd name="connsiteX6" fmla="*/ 4824 w 163938"/>
                <a:gd name="connsiteY6" fmla="*/ 40905 h 204280"/>
                <a:gd name="connsiteX7" fmla="*/ 0 w 163938"/>
                <a:gd name="connsiteY7" fmla="*/ 78397 h 204280"/>
                <a:gd name="connsiteX8" fmla="*/ 65191 w 163938"/>
                <a:gd name="connsiteY8" fmla="*/ 198750 h 204280"/>
                <a:gd name="connsiteX9" fmla="*/ 98748 w 163938"/>
                <a:gd name="connsiteY9" fmla="*/ 198750 h 204280"/>
                <a:gd name="connsiteX10" fmla="*/ 163939 w 163938"/>
                <a:gd name="connsiteY10" fmla="*/ 78398 h 204280"/>
                <a:gd name="connsiteX11" fmla="*/ 159113 w 163938"/>
                <a:gd name="connsiteY11" fmla="*/ 40905 h 204280"/>
                <a:gd name="connsiteX12" fmla="*/ 90064 w 163938"/>
                <a:gd name="connsiteY12" fmla="*/ 186684 h 204280"/>
                <a:gd name="connsiteX13" fmla="*/ 73876 w 163938"/>
                <a:gd name="connsiteY13" fmla="*/ 186685 h 204280"/>
                <a:gd name="connsiteX14" fmla="*/ 14867 w 163938"/>
                <a:gd name="connsiteY14" fmla="*/ 78397 h 204280"/>
                <a:gd name="connsiteX15" fmla="*/ 19170 w 163938"/>
                <a:gd name="connsiteY15" fmla="*/ 44811 h 204280"/>
                <a:gd name="connsiteX16" fmla="*/ 20720 w 163938"/>
                <a:gd name="connsiteY16" fmla="*/ 42512 h 204280"/>
                <a:gd name="connsiteX17" fmla="*/ 81970 w 163938"/>
                <a:gd name="connsiteY17" fmla="*/ 14866 h 204280"/>
                <a:gd name="connsiteX18" fmla="*/ 143221 w 163938"/>
                <a:gd name="connsiteY18" fmla="*/ 42512 h 204280"/>
                <a:gd name="connsiteX19" fmla="*/ 144768 w 163938"/>
                <a:gd name="connsiteY19" fmla="*/ 44804 h 204280"/>
                <a:gd name="connsiteX20" fmla="*/ 149074 w 163938"/>
                <a:gd name="connsiteY20" fmla="*/ 78399 h 204280"/>
                <a:gd name="connsiteX21" fmla="*/ 90064 w 163938"/>
                <a:gd name="connsiteY21" fmla="*/ 186684 h 204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3938" h="204280">
                  <a:moveTo>
                    <a:pt x="159113" y="40905"/>
                  </a:moveTo>
                  <a:cubicBezTo>
                    <a:pt x="159113" y="40903"/>
                    <a:pt x="159112" y="40901"/>
                    <a:pt x="159112" y="40898"/>
                  </a:cubicBezTo>
                  <a:cubicBezTo>
                    <a:pt x="157657" y="35566"/>
                    <a:pt x="154187" y="31258"/>
                    <a:pt x="149589" y="29078"/>
                  </a:cubicBezTo>
                  <a:cubicBezTo>
                    <a:pt x="94104" y="3649"/>
                    <a:pt x="92712" y="0"/>
                    <a:pt x="81970" y="0"/>
                  </a:cubicBezTo>
                  <a:cubicBezTo>
                    <a:pt x="77799" y="0"/>
                    <a:pt x="73732" y="925"/>
                    <a:pt x="69882" y="2750"/>
                  </a:cubicBezTo>
                  <a:lnTo>
                    <a:pt x="14352" y="29077"/>
                  </a:lnTo>
                  <a:cubicBezTo>
                    <a:pt x="9753" y="31257"/>
                    <a:pt x="6281" y="35564"/>
                    <a:pt x="4824" y="40905"/>
                  </a:cubicBezTo>
                  <a:cubicBezTo>
                    <a:pt x="3023" y="47537"/>
                    <a:pt x="0" y="61228"/>
                    <a:pt x="0" y="78397"/>
                  </a:cubicBezTo>
                  <a:cubicBezTo>
                    <a:pt x="0" y="124469"/>
                    <a:pt x="20966" y="166927"/>
                    <a:pt x="65191" y="198750"/>
                  </a:cubicBezTo>
                  <a:cubicBezTo>
                    <a:pt x="75429" y="206120"/>
                    <a:pt x="88496" y="206127"/>
                    <a:pt x="98748" y="198750"/>
                  </a:cubicBezTo>
                  <a:cubicBezTo>
                    <a:pt x="143069" y="166855"/>
                    <a:pt x="163939" y="124361"/>
                    <a:pt x="163939" y="78398"/>
                  </a:cubicBezTo>
                  <a:cubicBezTo>
                    <a:pt x="163939" y="61227"/>
                    <a:pt x="160916" y="47537"/>
                    <a:pt x="159113" y="40905"/>
                  </a:cubicBezTo>
                  <a:close/>
                  <a:moveTo>
                    <a:pt x="90064" y="186684"/>
                  </a:moveTo>
                  <a:cubicBezTo>
                    <a:pt x="85017" y="190315"/>
                    <a:pt x="78936" y="190326"/>
                    <a:pt x="73876" y="186685"/>
                  </a:cubicBezTo>
                  <a:cubicBezTo>
                    <a:pt x="33602" y="157697"/>
                    <a:pt x="14867" y="119507"/>
                    <a:pt x="14867" y="78397"/>
                  </a:cubicBezTo>
                  <a:cubicBezTo>
                    <a:pt x="14867" y="62953"/>
                    <a:pt x="17564" y="50720"/>
                    <a:pt x="19170" y="44811"/>
                  </a:cubicBezTo>
                  <a:cubicBezTo>
                    <a:pt x="19531" y="43485"/>
                    <a:pt x="20230" y="42744"/>
                    <a:pt x="20720" y="42512"/>
                  </a:cubicBezTo>
                  <a:cubicBezTo>
                    <a:pt x="78799" y="15435"/>
                    <a:pt x="76769" y="14866"/>
                    <a:pt x="81970" y="14866"/>
                  </a:cubicBezTo>
                  <a:cubicBezTo>
                    <a:pt x="87136" y="14866"/>
                    <a:pt x="85196" y="15461"/>
                    <a:pt x="143221" y="42512"/>
                  </a:cubicBezTo>
                  <a:cubicBezTo>
                    <a:pt x="143708" y="42744"/>
                    <a:pt x="144406" y="43483"/>
                    <a:pt x="144768" y="44804"/>
                  </a:cubicBezTo>
                  <a:cubicBezTo>
                    <a:pt x="146377" y="50722"/>
                    <a:pt x="149074" y="62955"/>
                    <a:pt x="149074" y="78399"/>
                  </a:cubicBezTo>
                  <a:cubicBezTo>
                    <a:pt x="149073" y="119431"/>
                    <a:pt x="130408" y="157641"/>
                    <a:pt x="90064" y="186684"/>
                  </a:cubicBezTo>
                  <a:close/>
                </a:path>
              </a:pathLst>
            </a:custGeom>
            <a:grpFill/>
            <a:ln w="967" cap="flat">
              <a:noFill/>
              <a:prstDash val="solid"/>
              <a:miter/>
            </a:ln>
          </p:spPr>
          <p:txBody>
            <a:bodyPr rtlCol="0" anchor="ctr"/>
            <a:lstStyle/>
            <a:p>
              <a:endParaRPr lang="en-US"/>
            </a:p>
          </p:txBody>
        </p:sp>
        <p:sp>
          <p:nvSpPr>
            <p:cNvPr id="81" name="Freeform: Shape 191">
              <a:extLst>
                <a:ext uri="{FF2B5EF4-FFF2-40B4-BE49-F238E27FC236}">
                  <a16:creationId xmlns:a16="http://schemas.microsoft.com/office/drawing/2014/main" id="{37315FE9-78A1-44A9-9D4B-B79BF9D8E795}"/>
                </a:ext>
              </a:extLst>
            </p:cNvPr>
            <p:cNvSpPr/>
            <p:nvPr/>
          </p:nvSpPr>
          <p:spPr>
            <a:xfrm>
              <a:off x="7634348" y="4302762"/>
              <a:ext cx="409754" cy="503999"/>
            </a:xfrm>
            <a:custGeom>
              <a:avLst/>
              <a:gdLst>
                <a:gd name="connsiteX0" fmla="*/ 375339 w 409754"/>
                <a:gd name="connsiteY0" fmla="*/ 0 h 503999"/>
                <a:gd name="connsiteX1" fmla="*/ 116686 w 409754"/>
                <a:gd name="connsiteY1" fmla="*/ 0 h 503999"/>
                <a:gd name="connsiteX2" fmla="*/ 81346 w 409754"/>
                <a:gd name="connsiteY2" fmla="*/ 35339 h 503999"/>
                <a:gd name="connsiteX3" fmla="*/ 81346 w 409754"/>
                <a:gd name="connsiteY3" fmla="*/ 372887 h 503999"/>
                <a:gd name="connsiteX4" fmla="*/ 38700 w 409754"/>
                <a:gd name="connsiteY4" fmla="*/ 372887 h 503999"/>
                <a:gd name="connsiteX5" fmla="*/ 0 w 409754"/>
                <a:gd name="connsiteY5" fmla="*/ 411588 h 503999"/>
                <a:gd name="connsiteX6" fmla="*/ 0 w 409754"/>
                <a:gd name="connsiteY6" fmla="*/ 456139 h 503999"/>
                <a:gd name="connsiteX7" fmla="*/ 47857 w 409754"/>
                <a:gd name="connsiteY7" fmla="*/ 503996 h 503999"/>
                <a:gd name="connsiteX8" fmla="*/ 356721 w 409754"/>
                <a:gd name="connsiteY8" fmla="*/ 503999 h 503999"/>
                <a:gd name="connsiteX9" fmla="*/ 409755 w 409754"/>
                <a:gd name="connsiteY9" fmla="*/ 450965 h 503999"/>
                <a:gd name="connsiteX10" fmla="*/ 409755 w 409754"/>
                <a:gd name="connsiteY10" fmla="*/ 34416 h 503999"/>
                <a:gd name="connsiteX11" fmla="*/ 375339 w 409754"/>
                <a:gd name="connsiteY11" fmla="*/ 0 h 503999"/>
                <a:gd name="connsiteX12" fmla="*/ 56635 w 409754"/>
                <a:gd name="connsiteY12" fmla="*/ 488089 h 503999"/>
                <a:gd name="connsiteX13" fmla="*/ 14867 w 409754"/>
                <a:gd name="connsiteY13" fmla="*/ 456139 h 503999"/>
                <a:gd name="connsiteX14" fmla="*/ 14867 w 409754"/>
                <a:gd name="connsiteY14" fmla="*/ 411588 h 503999"/>
                <a:gd name="connsiteX15" fmla="*/ 38700 w 409754"/>
                <a:gd name="connsiteY15" fmla="*/ 387754 h 503999"/>
                <a:gd name="connsiteX16" fmla="*/ 81352 w 409754"/>
                <a:gd name="connsiteY16" fmla="*/ 387754 h 503999"/>
                <a:gd name="connsiteX17" fmla="*/ 81352 w 409754"/>
                <a:gd name="connsiteY17" fmla="*/ 387758 h 503999"/>
                <a:gd name="connsiteX18" fmla="*/ 81352 w 409754"/>
                <a:gd name="connsiteY18" fmla="*/ 387759 h 503999"/>
                <a:gd name="connsiteX19" fmla="*/ 81352 w 409754"/>
                <a:gd name="connsiteY19" fmla="*/ 387766 h 503999"/>
                <a:gd name="connsiteX20" fmla="*/ 81352 w 409754"/>
                <a:gd name="connsiteY20" fmla="*/ 387786 h 503999"/>
                <a:gd name="connsiteX21" fmla="*/ 81352 w 409754"/>
                <a:gd name="connsiteY21" fmla="*/ 387942 h 503999"/>
                <a:gd name="connsiteX22" fmla="*/ 81352 w 409754"/>
                <a:gd name="connsiteY22" fmla="*/ 387975 h 503999"/>
                <a:gd name="connsiteX23" fmla="*/ 81352 w 409754"/>
                <a:gd name="connsiteY23" fmla="*/ 387998 h 503999"/>
                <a:gd name="connsiteX24" fmla="*/ 81352 w 409754"/>
                <a:gd name="connsiteY24" fmla="*/ 388008 h 503999"/>
                <a:gd name="connsiteX25" fmla="*/ 81352 w 409754"/>
                <a:gd name="connsiteY25" fmla="*/ 388015 h 503999"/>
                <a:gd name="connsiteX26" fmla="*/ 81388 w 409754"/>
                <a:gd name="connsiteY26" fmla="*/ 456137 h 503999"/>
                <a:gd name="connsiteX27" fmla="*/ 56635 w 409754"/>
                <a:gd name="connsiteY27" fmla="*/ 488089 h 503999"/>
                <a:gd name="connsiteX28" fmla="*/ 394888 w 409754"/>
                <a:gd name="connsiteY28" fmla="*/ 450966 h 503999"/>
                <a:gd name="connsiteX29" fmla="*/ 394888 w 409754"/>
                <a:gd name="connsiteY29" fmla="*/ 450966 h 503999"/>
                <a:gd name="connsiteX30" fmla="*/ 356720 w 409754"/>
                <a:gd name="connsiteY30" fmla="*/ 489133 h 503999"/>
                <a:gd name="connsiteX31" fmla="*/ 83048 w 409754"/>
                <a:gd name="connsiteY31" fmla="*/ 489133 h 503999"/>
                <a:gd name="connsiteX32" fmla="*/ 96254 w 409754"/>
                <a:gd name="connsiteY32" fmla="*/ 443628 h 503999"/>
                <a:gd name="connsiteX33" fmla="*/ 96254 w 409754"/>
                <a:gd name="connsiteY33" fmla="*/ 380320 h 503999"/>
                <a:gd name="connsiteX34" fmla="*/ 96213 w 409754"/>
                <a:gd name="connsiteY34" fmla="*/ 379539 h 503999"/>
                <a:gd name="connsiteX35" fmla="*/ 96213 w 409754"/>
                <a:gd name="connsiteY35" fmla="*/ 35339 h 503999"/>
                <a:gd name="connsiteX36" fmla="*/ 116687 w 409754"/>
                <a:gd name="connsiteY36" fmla="*/ 14866 h 503999"/>
                <a:gd name="connsiteX37" fmla="*/ 375339 w 409754"/>
                <a:gd name="connsiteY37" fmla="*/ 14866 h 503999"/>
                <a:gd name="connsiteX38" fmla="*/ 394888 w 409754"/>
                <a:gd name="connsiteY38" fmla="*/ 34415 h 503999"/>
                <a:gd name="connsiteX39" fmla="*/ 394888 w 409754"/>
                <a:gd name="connsiteY39" fmla="*/ 450966 h 50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09754" h="503999">
                  <a:moveTo>
                    <a:pt x="375339" y="0"/>
                  </a:moveTo>
                  <a:lnTo>
                    <a:pt x="116686" y="0"/>
                  </a:lnTo>
                  <a:cubicBezTo>
                    <a:pt x="97199" y="0"/>
                    <a:pt x="81346" y="15853"/>
                    <a:pt x="81346" y="35339"/>
                  </a:cubicBezTo>
                  <a:lnTo>
                    <a:pt x="81346" y="372887"/>
                  </a:lnTo>
                  <a:lnTo>
                    <a:pt x="38700" y="372887"/>
                  </a:lnTo>
                  <a:cubicBezTo>
                    <a:pt x="17360" y="372887"/>
                    <a:pt x="0" y="390249"/>
                    <a:pt x="0" y="411588"/>
                  </a:cubicBezTo>
                  <a:lnTo>
                    <a:pt x="0" y="456139"/>
                  </a:lnTo>
                  <a:cubicBezTo>
                    <a:pt x="0" y="482528"/>
                    <a:pt x="21469" y="503996"/>
                    <a:pt x="47857" y="503996"/>
                  </a:cubicBezTo>
                  <a:cubicBezTo>
                    <a:pt x="161647" y="503996"/>
                    <a:pt x="277292" y="503995"/>
                    <a:pt x="356721" y="503999"/>
                  </a:cubicBezTo>
                  <a:cubicBezTo>
                    <a:pt x="385964" y="503999"/>
                    <a:pt x="409755" y="480208"/>
                    <a:pt x="409755" y="450965"/>
                  </a:cubicBezTo>
                  <a:lnTo>
                    <a:pt x="409755" y="34416"/>
                  </a:lnTo>
                  <a:cubicBezTo>
                    <a:pt x="409754" y="15439"/>
                    <a:pt x="394315" y="0"/>
                    <a:pt x="375339" y="0"/>
                  </a:cubicBezTo>
                  <a:close/>
                  <a:moveTo>
                    <a:pt x="56635" y="488089"/>
                  </a:moveTo>
                  <a:cubicBezTo>
                    <a:pt x="34430" y="493586"/>
                    <a:pt x="14867" y="477061"/>
                    <a:pt x="14867" y="456139"/>
                  </a:cubicBezTo>
                  <a:lnTo>
                    <a:pt x="14867" y="411588"/>
                  </a:lnTo>
                  <a:cubicBezTo>
                    <a:pt x="14867" y="398445"/>
                    <a:pt x="25558" y="387754"/>
                    <a:pt x="38700" y="387754"/>
                  </a:cubicBezTo>
                  <a:lnTo>
                    <a:pt x="81352" y="387754"/>
                  </a:lnTo>
                  <a:cubicBezTo>
                    <a:pt x="81352" y="387756"/>
                    <a:pt x="81352" y="387757"/>
                    <a:pt x="81352" y="387758"/>
                  </a:cubicBezTo>
                  <a:lnTo>
                    <a:pt x="81352" y="387759"/>
                  </a:lnTo>
                  <a:cubicBezTo>
                    <a:pt x="81352" y="387760"/>
                    <a:pt x="81352" y="387764"/>
                    <a:pt x="81352" y="387766"/>
                  </a:cubicBezTo>
                  <a:cubicBezTo>
                    <a:pt x="81352" y="387771"/>
                    <a:pt x="81352" y="387777"/>
                    <a:pt x="81352" y="387786"/>
                  </a:cubicBezTo>
                  <a:cubicBezTo>
                    <a:pt x="81352" y="387850"/>
                    <a:pt x="81352" y="387905"/>
                    <a:pt x="81352" y="387942"/>
                  </a:cubicBezTo>
                  <a:cubicBezTo>
                    <a:pt x="81352" y="387955"/>
                    <a:pt x="81352" y="387965"/>
                    <a:pt x="81352" y="387975"/>
                  </a:cubicBezTo>
                  <a:cubicBezTo>
                    <a:pt x="81352" y="387982"/>
                    <a:pt x="81352" y="387990"/>
                    <a:pt x="81352" y="387998"/>
                  </a:cubicBezTo>
                  <a:cubicBezTo>
                    <a:pt x="81352" y="388002"/>
                    <a:pt x="81352" y="388004"/>
                    <a:pt x="81352" y="388008"/>
                  </a:cubicBezTo>
                  <a:cubicBezTo>
                    <a:pt x="81352" y="388011"/>
                    <a:pt x="81352" y="388012"/>
                    <a:pt x="81352" y="388015"/>
                  </a:cubicBezTo>
                  <a:cubicBezTo>
                    <a:pt x="81353" y="389636"/>
                    <a:pt x="81359" y="400216"/>
                    <a:pt x="81388" y="456137"/>
                  </a:cubicBezTo>
                  <a:cubicBezTo>
                    <a:pt x="81388" y="471487"/>
                    <a:pt x="70852" y="484422"/>
                    <a:pt x="56635" y="488089"/>
                  </a:cubicBezTo>
                  <a:close/>
                  <a:moveTo>
                    <a:pt x="394888" y="450966"/>
                  </a:moveTo>
                  <a:lnTo>
                    <a:pt x="394888" y="450966"/>
                  </a:lnTo>
                  <a:cubicBezTo>
                    <a:pt x="394887" y="472011"/>
                    <a:pt x="377766" y="489133"/>
                    <a:pt x="356720" y="489133"/>
                  </a:cubicBezTo>
                  <a:lnTo>
                    <a:pt x="83048" y="489133"/>
                  </a:lnTo>
                  <a:cubicBezTo>
                    <a:pt x="99075" y="472303"/>
                    <a:pt x="96010" y="453314"/>
                    <a:pt x="96254" y="443628"/>
                  </a:cubicBezTo>
                  <a:lnTo>
                    <a:pt x="96254" y="380320"/>
                  </a:lnTo>
                  <a:cubicBezTo>
                    <a:pt x="96254" y="380056"/>
                    <a:pt x="96239" y="379796"/>
                    <a:pt x="96213" y="379539"/>
                  </a:cubicBezTo>
                  <a:lnTo>
                    <a:pt x="96213" y="35339"/>
                  </a:lnTo>
                  <a:cubicBezTo>
                    <a:pt x="96213" y="24050"/>
                    <a:pt x="105398" y="14866"/>
                    <a:pt x="116687" y="14866"/>
                  </a:cubicBezTo>
                  <a:lnTo>
                    <a:pt x="375339" y="14866"/>
                  </a:lnTo>
                  <a:cubicBezTo>
                    <a:pt x="386118" y="14866"/>
                    <a:pt x="394888" y="23636"/>
                    <a:pt x="394888" y="34415"/>
                  </a:cubicBezTo>
                  <a:lnTo>
                    <a:pt x="394888" y="450966"/>
                  </a:lnTo>
                  <a:close/>
                </a:path>
              </a:pathLst>
            </a:custGeom>
            <a:grpFill/>
            <a:ln w="967" cap="flat">
              <a:noFill/>
              <a:prstDash val="solid"/>
              <a:miter/>
            </a:ln>
          </p:spPr>
          <p:txBody>
            <a:bodyPr rtlCol="0" anchor="ctr"/>
            <a:lstStyle/>
            <a:p>
              <a:endParaRPr lang="en-US"/>
            </a:p>
          </p:txBody>
        </p:sp>
        <p:sp>
          <p:nvSpPr>
            <p:cNvPr id="82" name="Freeform: Shape 192">
              <a:extLst>
                <a:ext uri="{FF2B5EF4-FFF2-40B4-BE49-F238E27FC236}">
                  <a16:creationId xmlns:a16="http://schemas.microsoft.com/office/drawing/2014/main" id="{8242F6C4-80B2-453A-B81D-30D66425BF11}"/>
                </a:ext>
              </a:extLst>
            </p:cNvPr>
            <p:cNvSpPr/>
            <p:nvPr/>
          </p:nvSpPr>
          <p:spPr>
            <a:xfrm>
              <a:off x="7873352" y="4556999"/>
              <a:ext cx="93076" cy="75990"/>
            </a:xfrm>
            <a:custGeom>
              <a:avLst/>
              <a:gdLst>
                <a:gd name="connsiteX0" fmla="*/ 90309 w 93076"/>
                <a:gd name="connsiteY0" fmla="*/ 1647 h 75990"/>
                <a:gd name="connsiteX1" fmla="*/ 79857 w 93076"/>
                <a:gd name="connsiteY1" fmla="*/ 2768 h 75990"/>
                <a:gd name="connsiteX2" fmla="*/ 32358 w 93076"/>
                <a:gd name="connsiteY2" fmla="*/ 61121 h 75990"/>
                <a:gd name="connsiteX3" fmla="*/ 12552 w 93076"/>
                <a:gd name="connsiteY3" fmla="*/ 42799 h 75990"/>
                <a:gd name="connsiteX4" fmla="*/ 2043 w 93076"/>
                <a:gd name="connsiteY4" fmla="*/ 43071 h 75990"/>
                <a:gd name="connsiteX5" fmla="*/ 2316 w 93076"/>
                <a:gd name="connsiteY5" fmla="*/ 53581 h 75990"/>
                <a:gd name="connsiteX6" fmla="*/ 21300 w 93076"/>
                <a:gd name="connsiteY6" fmla="*/ 71606 h 75990"/>
                <a:gd name="connsiteX7" fmla="*/ 32294 w 93076"/>
                <a:gd name="connsiteY7" fmla="*/ 75991 h 75990"/>
                <a:gd name="connsiteX8" fmla="*/ 44704 w 93076"/>
                <a:gd name="connsiteY8" fmla="*/ 70052 h 75990"/>
                <a:gd name="connsiteX9" fmla="*/ 91429 w 93076"/>
                <a:gd name="connsiteY9" fmla="*/ 12102 h 75990"/>
                <a:gd name="connsiteX10" fmla="*/ 90309 w 93076"/>
                <a:gd name="connsiteY10" fmla="*/ 1647 h 7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076" h="75990">
                  <a:moveTo>
                    <a:pt x="90309" y="1647"/>
                  </a:moveTo>
                  <a:cubicBezTo>
                    <a:pt x="87113" y="-930"/>
                    <a:pt x="82434" y="-427"/>
                    <a:pt x="79857" y="2768"/>
                  </a:cubicBezTo>
                  <a:cubicBezTo>
                    <a:pt x="30064" y="64204"/>
                    <a:pt x="33330" y="61055"/>
                    <a:pt x="32358" y="61121"/>
                  </a:cubicBezTo>
                  <a:cubicBezTo>
                    <a:pt x="31399" y="61183"/>
                    <a:pt x="32379" y="61363"/>
                    <a:pt x="12552" y="42799"/>
                  </a:cubicBezTo>
                  <a:cubicBezTo>
                    <a:pt x="9574" y="39973"/>
                    <a:pt x="4870" y="40093"/>
                    <a:pt x="2043" y="43071"/>
                  </a:cubicBezTo>
                  <a:cubicBezTo>
                    <a:pt x="-784" y="46049"/>
                    <a:pt x="-662" y="50753"/>
                    <a:pt x="2316" y="53581"/>
                  </a:cubicBezTo>
                  <a:lnTo>
                    <a:pt x="21300" y="71606"/>
                  </a:lnTo>
                  <a:cubicBezTo>
                    <a:pt x="24266" y="74424"/>
                    <a:pt x="28224" y="75991"/>
                    <a:pt x="32294" y="75991"/>
                  </a:cubicBezTo>
                  <a:cubicBezTo>
                    <a:pt x="37008" y="75991"/>
                    <a:pt x="41629" y="73865"/>
                    <a:pt x="44704" y="70052"/>
                  </a:cubicBezTo>
                  <a:lnTo>
                    <a:pt x="91429" y="12102"/>
                  </a:lnTo>
                  <a:cubicBezTo>
                    <a:pt x="94006" y="8904"/>
                    <a:pt x="93504" y="4224"/>
                    <a:pt x="90309" y="1647"/>
                  </a:cubicBezTo>
                  <a:close/>
                </a:path>
              </a:pathLst>
            </a:custGeom>
            <a:grpFill/>
            <a:ln w="967" cap="flat">
              <a:noFill/>
              <a:prstDash val="solid"/>
              <a:miter/>
            </a:ln>
          </p:spPr>
          <p:txBody>
            <a:bodyPr rtlCol="0" anchor="ctr"/>
            <a:lstStyle/>
            <a:p>
              <a:endParaRPr lang="en-US"/>
            </a:p>
          </p:txBody>
        </p:sp>
        <p:sp>
          <p:nvSpPr>
            <p:cNvPr id="83" name="Freeform: Shape 193">
              <a:extLst>
                <a:ext uri="{FF2B5EF4-FFF2-40B4-BE49-F238E27FC236}">
                  <a16:creationId xmlns:a16="http://schemas.microsoft.com/office/drawing/2014/main" id="{F81824EE-F03F-4085-9C0B-97BC121AF745}"/>
                </a:ext>
              </a:extLst>
            </p:cNvPr>
            <p:cNvSpPr/>
            <p:nvPr/>
          </p:nvSpPr>
          <p:spPr>
            <a:xfrm>
              <a:off x="7753621" y="4359558"/>
              <a:ext cx="204170" cy="14866"/>
            </a:xfrm>
            <a:custGeom>
              <a:avLst/>
              <a:gdLst>
                <a:gd name="connsiteX0" fmla="*/ 196738 w 204170"/>
                <a:gd name="connsiteY0" fmla="*/ 0 h 14866"/>
                <a:gd name="connsiteX1" fmla="*/ 7433 w 204170"/>
                <a:gd name="connsiteY1" fmla="*/ 0 h 14866"/>
                <a:gd name="connsiteX2" fmla="*/ 0 w 204170"/>
                <a:gd name="connsiteY2" fmla="*/ 7433 h 14866"/>
                <a:gd name="connsiteX3" fmla="*/ 7433 w 204170"/>
                <a:gd name="connsiteY3" fmla="*/ 14866 h 14866"/>
                <a:gd name="connsiteX4" fmla="*/ 196737 w 204170"/>
                <a:gd name="connsiteY4" fmla="*/ 14866 h 14866"/>
                <a:gd name="connsiteX5" fmla="*/ 204170 w 204170"/>
                <a:gd name="connsiteY5" fmla="*/ 7433 h 14866"/>
                <a:gd name="connsiteX6" fmla="*/ 196738 w 204170"/>
                <a:gd name="connsiteY6" fmla="*/ 0 h 1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170" h="14866">
                  <a:moveTo>
                    <a:pt x="196738" y="0"/>
                  </a:moveTo>
                  <a:lnTo>
                    <a:pt x="7433" y="0"/>
                  </a:lnTo>
                  <a:cubicBezTo>
                    <a:pt x="3328" y="0"/>
                    <a:pt x="0" y="3327"/>
                    <a:pt x="0" y="7433"/>
                  </a:cubicBezTo>
                  <a:cubicBezTo>
                    <a:pt x="0" y="11539"/>
                    <a:pt x="3328" y="14866"/>
                    <a:pt x="7433" y="14866"/>
                  </a:cubicBezTo>
                  <a:lnTo>
                    <a:pt x="196737" y="14866"/>
                  </a:lnTo>
                  <a:cubicBezTo>
                    <a:pt x="200842" y="14866"/>
                    <a:pt x="204170" y="11539"/>
                    <a:pt x="204170" y="7433"/>
                  </a:cubicBezTo>
                  <a:cubicBezTo>
                    <a:pt x="204170" y="3327"/>
                    <a:pt x="200843" y="0"/>
                    <a:pt x="196738" y="0"/>
                  </a:cubicBezTo>
                  <a:close/>
                </a:path>
              </a:pathLst>
            </a:custGeom>
            <a:grpFill/>
            <a:ln w="967" cap="flat">
              <a:noFill/>
              <a:prstDash val="solid"/>
              <a:miter/>
            </a:ln>
          </p:spPr>
          <p:txBody>
            <a:bodyPr rtlCol="0" anchor="ctr"/>
            <a:lstStyle/>
            <a:p>
              <a:endParaRPr lang="en-US"/>
            </a:p>
          </p:txBody>
        </p:sp>
        <p:sp>
          <p:nvSpPr>
            <p:cNvPr id="84" name="Freeform: Shape 194">
              <a:extLst>
                <a:ext uri="{FF2B5EF4-FFF2-40B4-BE49-F238E27FC236}">
                  <a16:creationId xmlns:a16="http://schemas.microsoft.com/office/drawing/2014/main" id="{39728501-3A66-48E2-9393-681A7AF78061}"/>
                </a:ext>
              </a:extLst>
            </p:cNvPr>
            <p:cNvSpPr/>
            <p:nvPr/>
          </p:nvSpPr>
          <p:spPr>
            <a:xfrm>
              <a:off x="7972660" y="4359558"/>
              <a:ext cx="29199" cy="14866"/>
            </a:xfrm>
            <a:custGeom>
              <a:avLst/>
              <a:gdLst>
                <a:gd name="connsiteX0" fmla="*/ 21767 w 29199"/>
                <a:gd name="connsiteY0" fmla="*/ 0 h 14866"/>
                <a:gd name="connsiteX1" fmla="*/ 7433 w 29199"/>
                <a:gd name="connsiteY1" fmla="*/ 0 h 14866"/>
                <a:gd name="connsiteX2" fmla="*/ 0 w 29199"/>
                <a:gd name="connsiteY2" fmla="*/ 7433 h 14866"/>
                <a:gd name="connsiteX3" fmla="*/ 7433 w 29199"/>
                <a:gd name="connsiteY3" fmla="*/ 14866 h 14866"/>
                <a:gd name="connsiteX4" fmla="*/ 21767 w 29199"/>
                <a:gd name="connsiteY4" fmla="*/ 14866 h 14866"/>
                <a:gd name="connsiteX5" fmla="*/ 29200 w 29199"/>
                <a:gd name="connsiteY5" fmla="*/ 7433 h 14866"/>
                <a:gd name="connsiteX6" fmla="*/ 21767 w 29199"/>
                <a:gd name="connsiteY6" fmla="*/ 0 h 1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99" h="14866">
                  <a:moveTo>
                    <a:pt x="21767" y="0"/>
                  </a:moveTo>
                  <a:lnTo>
                    <a:pt x="7433" y="0"/>
                  </a:lnTo>
                  <a:cubicBezTo>
                    <a:pt x="3328" y="0"/>
                    <a:pt x="0" y="3327"/>
                    <a:pt x="0" y="7433"/>
                  </a:cubicBezTo>
                  <a:cubicBezTo>
                    <a:pt x="0" y="11539"/>
                    <a:pt x="3328" y="14866"/>
                    <a:pt x="7433" y="14866"/>
                  </a:cubicBezTo>
                  <a:lnTo>
                    <a:pt x="21767" y="14866"/>
                  </a:lnTo>
                  <a:cubicBezTo>
                    <a:pt x="25871" y="14866"/>
                    <a:pt x="29200" y="11539"/>
                    <a:pt x="29200" y="7433"/>
                  </a:cubicBezTo>
                  <a:cubicBezTo>
                    <a:pt x="29200" y="3327"/>
                    <a:pt x="25872" y="0"/>
                    <a:pt x="21767" y="0"/>
                  </a:cubicBezTo>
                  <a:close/>
                </a:path>
              </a:pathLst>
            </a:custGeom>
            <a:grpFill/>
            <a:ln w="967" cap="flat">
              <a:noFill/>
              <a:prstDash val="solid"/>
              <a:miter/>
            </a:ln>
          </p:spPr>
          <p:txBody>
            <a:bodyPr rtlCol="0" anchor="ctr"/>
            <a:lstStyle/>
            <a:p>
              <a:endParaRPr lang="en-US"/>
            </a:p>
          </p:txBody>
        </p:sp>
        <p:sp>
          <p:nvSpPr>
            <p:cNvPr id="85" name="Freeform: Shape 195">
              <a:extLst>
                <a:ext uri="{FF2B5EF4-FFF2-40B4-BE49-F238E27FC236}">
                  <a16:creationId xmlns:a16="http://schemas.microsoft.com/office/drawing/2014/main" id="{15B2E3DA-9454-410A-A105-78E9D65F9B12}"/>
                </a:ext>
              </a:extLst>
            </p:cNvPr>
            <p:cNvSpPr/>
            <p:nvPr/>
          </p:nvSpPr>
          <p:spPr>
            <a:xfrm>
              <a:off x="7810573" y="4734021"/>
              <a:ext cx="191285" cy="14866"/>
            </a:xfrm>
            <a:custGeom>
              <a:avLst/>
              <a:gdLst>
                <a:gd name="connsiteX0" fmla="*/ 183853 w 191285"/>
                <a:gd name="connsiteY0" fmla="*/ 0 h 14866"/>
                <a:gd name="connsiteX1" fmla="*/ 7433 w 191285"/>
                <a:gd name="connsiteY1" fmla="*/ 0 h 14866"/>
                <a:gd name="connsiteX2" fmla="*/ 0 w 191285"/>
                <a:gd name="connsiteY2" fmla="*/ 7433 h 14866"/>
                <a:gd name="connsiteX3" fmla="*/ 7433 w 191285"/>
                <a:gd name="connsiteY3" fmla="*/ 14866 h 14866"/>
                <a:gd name="connsiteX4" fmla="*/ 183853 w 191285"/>
                <a:gd name="connsiteY4" fmla="*/ 14866 h 14866"/>
                <a:gd name="connsiteX5" fmla="*/ 191286 w 191285"/>
                <a:gd name="connsiteY5" fmla="*/ 7433 h 14866"/>
                <a:gd name="connsiteX6" fmla="*/ 183853 w 191285"/>
                <a:gd name="connsiteY6" fmla="*/ 0 h 1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285" h="14866">
                  <a:moveTo>
                    <a:pt x="183853" y="0"/>
                  </a:moveTo>
                  <a:lnTo>
                    <a:pt x="7433" y="0"/>
                  </a:lnTo>
                  <a:cubicBezTo>
                    <a:pt x="3328" y="0"/>
                    <a:pt x="0" y="3327"/>
                    <a:pt x="0" y="7433"/>
                  </a:cubicBezTo>
                  <a:cubicBezTo>
                    <a:pt x="0" y="11539"/>
                    <a:pt x="3328" y="14866"/>
                    <a:pt x="7433" y="14866"/>
                  </a:cubicBezTo>
                  <a:lnTo>
                    <a:pt x="183853" y="14866"/>
                  </a:lnTo>
                  <a:cubicBezTo>
                    <a:pt x="187958" y="14866"/>
                    <a:pt x="191286" y="11539"/>
                    <a:pt x="191286" y="7433"/>
                  </a:cubicBezTo>
                  <a:cubicBezTo>
                    <a:pt x="191287" y="3327"/>
                    <a:pt x="187959" y="0"/>
                    <a:pt x="183853" y="0"/>
                  </a:cubicBezTo>
                  <a:close/>
                </a:path>
              </a:pathLst>
            </a:custGeom>
            <a:grpFill/>
            <a:ln w="967" cap="flat">
              <a:noFill/>
              <a:prstDash val="solid"/>
              <a:miter/>
            </a:ln>
          </p:spPr>
          <p:txBody>
            <a:bodyPr rtlCol="0" anchor="ctr"/>
            <a:lstStyle/>
            <a:p>
              <a:endParaRPr lang="en-US"/>
            </a:p>
          </p:txBody>
        </p:sp>
        <p:sp>
          <p:nvSpPr>
            <p:cNvPr id="86" name="Freeform: Shape 196">
              <a:extLst>
                <a:ext uri="{FF2B5EF4-FFF2-40B4-BE49-F238E27FC236}">
                  <a16:creationId xmlns:a16="http://schemas.microsoft.com/office/drawing/2014/main" id="{67BB7D33-BB02-4EDB-91E3-42573089D73F}"/>
                </a:ext>
              </a:extLst>
            </p:cNvPr>
            <p:cNvSpPr/>
            <p:nvPr/>
          </p:nvSpPr>
          <p:spPr>
            <a:xfrm>
              <a:off x="7753622" y="4734021"/>
              <a:ext cx="42083" cy="14866"/>
            </a:xfrm>
            <a:custGeom>
              <a:avLst/>
              <a:gdLst>
                <a:gd name="connsiteX0" fmla="*/ 34651 w 42083"/>
                <a:gd name="connsiteY0" fmla="*/ 0 h 14866"/>
                <a:gd name="connsiteX1" fmla="*/ 7433 w 42083"/>
                <a:gd name="connsiteY1" fmla="*/ 0 h 14866"/>
                <a:gd name="connsiteX2" fmla="*/ 0 w 42083"/>
                <a:gd name="connsiteY2" fmla="*/ 7433 h 14866"/>
                <a:gd name="connsiteX3" fmla="*/ 7433 w 42083"/>
                <a:gd name="connsiteY3" fmla="*/ 14866 h 14866"/>
                <a:gd name="connsiteX4" fmla="*/ 34651 w 42083"/>
                <a:gd name="connsiteY4" fmla="*/ 14866 h 14866"/>
                <a:gd name="connsiteX5" fmla="*/ 42084 w 42083"/>
                <a:gd name="connsiteY5" fmla="*/ 7433 h 14866"/>
                <a:gd name="connsiteX6" fmla="*/ 34651 w 42083"/>
                <a:gd name="connsiteY6" fmla="*/ 0 h 1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3" h="14866">
                  <a:moveTo>
                    <a:pt x="34651" y="0"/>
                  </a:moveTo>
                  <a:lnTo>
                    <a:pt x="7433" y="0"/>
                  </a:lnTo>
                  <a:cubicBezTo>
                    <a:pt x="3328" y="0"/>
                    <a:pt x="0" y="3327"/>
                    <a:pt x="0" y="7433"/>
                  </a:cubicBezTo>
                  <a:cubicBezTo>
                    <a:pt x="0" y="11539"/>
                    <a:pt x="3328" y="14866"/>
                    <a:pt x="7433" y="14866"/>
                  </a:cubicBezTo>
                  <a:lnTo>
                    <a:pt x="34651" y="14866"/>
                  </a:lnTo>
                  <a:cubicBezTo>
                    <a:pt x="38756" y="14866"/>
                    <a:pt x="42084" y="11539"/>
                    <a:pt x="42084" y="7433"/>
                  </a:cubicBezTo>
                  <a:cubicBezTo>
                    <a:pt x="42084" y="3327"/>
                    <a:pt x="38756" y="0"/>
                    <a:pt x="34651" y="0"/>
                  </a:cubicBezTo>
                  <a:close/>
                </a:path>
              </a:pathLst>
            </a:custGeom>
            <a:grpFill/>
            <a:ln w="967" cap="flat">
              <a:noFill/>
              <a:prstDash val="solid"/>
              <a:miter/>
            </a:ln>
          </p:spPr>
          <p:txBody>
            <a:bodyPr rtlCol="0" anchor="ctr"/>
            <a:lstStyle/>
            <a:p>
              <a:endParaRPr lang="en-US"/>
            </a:p>
          </p:txBody>
        </p:sp>
        <p:sp>
          <p:nvSpPr>
            <p:cNvPr id="87" name="Freeform: Shape 197">
              <a:extLst>
                <a:ext uri="{FF2B5EF4-FFF2-40B4-BE49-F238E27FC236}">
                  <a16:creationId xmlns:a16="http://schemas.microsoft.com/office/drawing/2014/main" id="{52B6DE4F-76DE-4EAF-A652-F740FC24C3C8}"/>
                </a:ext>
              </a:extLst>
            </p:cNvPr>
            <p:cNvSpPr/>
            <p:nvPr/>
          </p:nvSpPr>
          <p:spPr>
            <a:xfrm>
              <a:off x="7753621" y="4413075"/>
              <a:ext cx="248237" cy="14866"/>
            </a:xfrm>
            <a:custGeom>
              <a:avLst/>
              <a:gdLst>
                <a:gd name="connsiteX0" fmla="*/ 240805 w 248237"/>
                <a:gd name="connsiteY0" fmla="*/ 0 h 14866"/>
                <a:gd name="connsiteX1" fmla="*/ 7433 w 248237"/>
                <a:gd name="connsiteY1" fmla="*/ 0 h 14866"/>
                <a:gd name="connsiteX2" fmla="*/ 0 w 248237"/>
                <a:gd name="connsiteY2" fmla="*/ 7433 h 14866"/>
                <a:gd name="connsiteX3" fmla="*/ 7433 w 248237"/>
                <a:gd name="connsiteY3" fmla="*/ 14866 h 14866"/>
                <a:gd name="connsiteX4" fmla="*/ 240805 w 248237"/>
                <a:gd name="connsiteY4" fmla="*/ 14866 h 14866"/>
                <a:gd name="connsiteX5" fmla="*/ 248238 w 248237"/>
                <a:gd name="connsiteY5" fmla="*/ 7433 h 14866"/>
                <a:gd name="connsiteX6" fmla="*/ 240805 w 248237"/>
                <a:gd name="connsiteY6" fmla="*/ 0 h 1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237" h="14866">
                  <a:moveTo>
                    <a:pt x="240805" y="0"/>
                  </a:moveTo>
                  <a:lnTo>
                    <a:pt x="7433" y="0"/>
                  </a:lnTo>
                  <a:cubicBezTo>
                    <a:pt x="3328" y="0"/>
                    <a:pt x="0" y="3327"/>
                    <a:pt x="0" y="7433"/>
                  </a:cubicBezTo>
                  <a:cubicBezTo>
                    <a:pt x="0" y="11539"/>
                    <a:pt x="3328" y="14866"/>
                    <a:pt x="7433" y="14866"/>
                  </a:cubicBezTo>
                  <a:lnTo>
                    <a:pt x="240805" y="14866"/>
                  </a:lnTo>
                  <a:cubicBezTo>
                    <a:pt x="244910" y="14866"/>
                    <a:pt x="248238" y="11539"/>
                    <a:pt x="248238" y="7433"/>
                  </a:cubicBezTo>
                  <a:cubicBezTo>
                    <a:pt x="248239" y="3327"/>
                    <a:pt x="244911" y="0"/>
                    <a:pt x="240805" y="0"/>
                  </a:cubicBezTo>
                  <a:close/>
                </a:path>
              </a:pathLst>
            </a:custGeom>
            <a:grpFill/>
            <a:ln w="967" cap="flat">
              <a:noFill/>
              <a:prstDash val="solid"/>
              <a:miter/>
            </a:ln>
          </p:spPr>
          <p:txBody>
            <a:bodyPr rtlCol="0" anchor="ctr"/>
            <a:lstStyle/>
            <a:p>
              <a:endParaRPr lang="en-US"/>
            </a:p>
          </p:txBody>
        </p:sp>
        <p:sp>
          <p:nvSpPr>
            <p:cNvPr id="88" name="Freeform: Shape 198">
              <a:extLst>
                <a:ext uri="{FF2B5EF4-FFF2-40B4-BE49-F238E27FC236}">
                  <a16:creationId xmlns:a16="http://schemas.microsoft.com/office/drawing/2014/main" id="{01C8F717-BDE9-4975-AF12-73FF51D4A596}"/>
                </a:ext>
              </a:extLst>
            </p:cNvPr>
            <p:cNvSpPr/>
            <p:nvPr/>
          </p:nvSpPr>
          <p:spPr>
            <a:xfrm>
              <a:off x="7851209" y="4466593"/>
              <a:ext cx="150649" cy="14866"/>
            </a:xfrm>
            <a:custGeom>
              <a:avLst/>
              <a:gdLst>
                <a:gd name="connsiteX0" fmla="*/ 143217 w 150649"/>
                <a:gd name="connsiteY0" fmla="*/ 0 h 14866"/>
                <a:gd name="connsiteX1" fmla="*/ 7433 w 150649"/>
                <a:gd name="connsiteY1" fmla="*/ 0 h 14866"/>
                <a:gd name="connsiteX2" fmla="*/ 0 w 150649"/>
                <a:gd name="connsiteY2" fmla="*/ 7433 h 14866"/>
                <a:gd name="connsiteX3" fmla="*/ 7433 w 150649"/>
                <a:gd name="connsiteY3" fmla="*/ 14866 h 14866"/>
                <a:gd name="connsiteX4" fmla="*/ 143217 w 150649"/>
                <a:gd name="connsiteY4" fmla="*/ 14866 h 14866"/>
                <a:gd name="connsiteX5" fmla="*/ 150650 w 150649"/>
                <a:gd name="connsiteY5" fmla="*/ 7433 h 14866"/>
                <a:gd name="connsiteX6" fmla="*/ 143217 w 150649"/>
                <a:gd name="connsiteY6" fmla="*/ 0 h 1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9" h="14866">
                  <a:moveTo>
                    <a:pt x="143217" y="0"/>
                  </a:moveTo>
                  <a:lnTo>
                    <a:pt x="7433" y="0"/>
                  </a:lnTo>
                  <a:cubicBezTo>
                    <a:pt x="3328" y="0"/>
                    <a:pt x="0" y="3327"/>
                    <a:pt x="0" y="7433"/>
                  </a:cubicBezTo>
                  <a:cubicBezTo>
                    <a:pt x="0" y="11539"/>
                    <a:pt x="3328" y="14866"/>
                    <a:pt x="7433" y="14866"/>
                  </a:cubicBezTo>
                  <a:lnTo>
                    <a:pt x="143217" y="14866"/>
                  </a:lnTo>
                  <a:cubicBezTo>
                    <a:pt x="147322" y="14866"/>
                    <a:pt x="150650" y="11539"/>
                    <a:pt x="150650" y="7433"/>
                  </a:cubicBezTo>
                  <a:cubicBezTo>
                    <a:pt x="150650" y="3327"/>
                    <a:pt x="147323" y="0"/>
                    <a:pt x="143217" y="0"/>
                  </a:cubicBezTo>
                  <a:close/>
                </a:path>
              </a:pathLst>
            </a:custGeom>
            <a:grpFill/>
            <a:ln w="967" cap="flat">
              <a:noFill/>
              <a:prstDash val="solid"/>
              <a:miter/>
            </a:ln>
          </p:spPr>
          <p:txBody>
            <a:bodyPr rtlCol="0" anchor="ctr"/>
            <a:lstStyle/>
            <a:p>
              <a:endParaRPr lang="en-US"/>
            </a:p>
          </p:txBody>
        </p:sp>
        <p:sp>
          <p:nvSpPr>
            <p:cNvPr id="89" name="Freeform: Shape 199">
              <a:extLst>
                <a:ext uri="{FF2B5EF4-FFF2-40B4-BE49-F238E27FC236}">
                  <a16:creationId xmlns:a16="http://schemas.microsoft.com/office/drawing/2014/main" id="{1DDD908F-B11C-4438-AD37-81A8DA0771DB}"/>
                </a:ext>
              </a:extLst>
            </p:cNvPr>
            <p:cNvSpPr/>
            <p:nvPr/>
          </p:nvSpPr>
          <p:spPr>
            <a:xfrm>
              <a:off x="7753622" y="4466593"/>
              <a:ext cx="82719" cy="14866"/>
            </a:xfrm>
            <a:custGeom>
              <a:avLst/>
              <a:gdLst>
                <a:gd name="connsiteX0" fmla="*/ 75287 w 82719"/>
                <a:gd name="connsiteY0" fmla="*/ 0 h 14866"/>
                <a:gd name="connsiteX1" fmla="*/ 7433 w 82719"/>
                <a:gd name="connsiteY1" fmla="*/ 0 h 14866"/>
                <a:gd name="connsiteX2" fmla="*/ 0 w 82719"/>
                <a:gd name="connsiteY2" fmla="*/ 7433 h 14866"/>
                <a:gd name="connsiteX3" fmla="*/ 7433 w 82719"/>
                <a:gd name="connsiteY3" fmla="*/ 14866 h 14866"/>
                <a:gd name="connsiteX4" fmla="*/ 75287 w 82719"/>
                <a:gd name="connsiteY4" fmla="*/ 14866 h 14866"/>
                <a:gd name="connsiteX5" fmla="*/ 82720 w 82719"/>
                <a:gd name="connsiteY5" fmla="*/ 7433 h 14866"/>
                <a:gd name="connsiteX6" fmla="*/ 75287 w 82719"/>
                <a:gd name="connsiteY6" fmla="*/ 0 h 1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19" h="14866">
                  <a:moveTo>
                    <a:pt x="75287" y="0"/>
                  </a:moveTo>
                  <a:lnTo>
                    <a:pt x="7433" y="0"/>
                  </a:lnTo>
                  <a:cubicBezTo>
                    <a:pt x="3328" y="0"/>
                    <a:pt x="0" y="3327"/>
                    <a:pt x="0" y="7433"/>
                  </a:cubicBezTo>
                  <a:cubicBezTo>
                    <a:pt x="0" y="11539"/>
                    <a:pt x="3328" y="14866"/>
                    <a:pt x="7433" y="14866"/>
                  </a:cubicBezTo>
                  <a:lnTo>
                    <a:pt x="75287" y="14866"/>
                  </a:lnTo>
                  <a:cubicBezTo>
                    <a:pt x="79392" y="14866"/>
                    <a:pt x="82720" y="11539"/>
                    <a:pt x="82720" y="7433"/>
                  </a:cubicBezTo>
                  <a:cubicBezTo>
                    <a:pt x="82720" y="3327"/>
                    <a:pt x="79392" y="0"/>
                    <a:pt x="75287" y="0"/>
                  </a:cubicBezTo>
                  <a:close/>
                </a:path>
              </a:pathLst>
            </a:custGeom>
            <a:grpFill/>
            <a:ln w="967" cap="flat">
              <a:noFill/>
              <a:prstDash val="solid"/>
              <a:miter/>
            </a:ln>
          </p:spPr>
          <p:txBody>
            <a:bodyPr rtlCol="0" anchor="ctr"/>
            <a:lstStyle/>
            <a:p>
              <a:endParaRPr lang="en-US"/>
            </a:p>
          </p:txBody>
        </p:sp>
        <p:sp>
          <p:nvSpPr>
            <p:cNvPr id="90" name="Freeform: Shape 200">
              <a:extLst>
                <a:ext uri="{FF2B5EF4-FFF2-40B4-BE49-F238E27FC236}">
                  <a16:creationId xmlns:a16="http://schemas.microsoft.com/office/drawing/2014/main" id="{0D2CC0B5-8B5C-474C-BAC2-2AF507EDD4A6}"/>
                </a:ext>
              </a:extLst>
            </p:cNvPr>
            <p:cNvSpPr/>
            <p:nvPr/>
          </p:nvSpPr>
          <p:spPr>
            <a:xfrm>
              <a:off x="7753621" y="4520111"/>
              <a:ext cx="69766" cy="14866"/>
            </a:xfrm>
            <a:custGeom>
              <a:avLst/>
              <a:gdLst>
                <a:gd name="connsiteX0" fmla="*/ 62334 w 69766"/>
                <a:gd name="connsiteY0" fmla="*/ 0 h 14866"/>
                <a:gd name="connsiteX1" fmla="*/ 7433 w 69766"/>
                <a:gd name="connsiteY1" fmla="*/ 0 h 14866"/>
                <a:gd name="connsiteX2" fmla="*/ 0 w 69766"/>
                <a:gd name="connsiteY2" fmla="*/ 7433 h 14866"/>
                <a:gd name="connsiteX3" fmla="*/ 7433 w 69766"/>
                <a:gd name="connsiteY3" fmla="*/ 14866 h 14866"/>
                <a:gd name="connsiteX4" fmla="*/ 62334 w 69766"/>
                <a:gd name="connsiteY4" fmla="*/ 14866 h 14866"/>
                <a:gd name="connsiteX5" fmla="*/ 69767 w 69766"/>
                <a:gd name="connsiteY5" fmla="*/ 7433 h 14866"/>
                <a:gd name="connsiteX6" fmla="*/ 62334 w 69766"/>
                <a:gd name="connsiteY6" fmla="*/ 0 h 1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766" h="14866">
                  <a:moveTo>
                    <a:pt x="62334" y="0"/>
                  </a:moveTo>
                  <a:lnTo>
                    <a:pt x="7433" y="0"/>
                  </a:lnTo>
                  <a:cubicBezTo>
                    <a:pt x="3328" y="0"/>
                    <a:pt x="0" y="3327"/>
                    <a:pt x="0" y="7433"/>
                  </a:cubicBezTo>
                  <a:cubicBezTo>
                    <a:pt x="0" y="11539"/>
                    <a:pt x="3328" y="14866"/>
                    <a:pt x="7433" y="14866"/>
                  </a:cubicBezTo>
                  <a:lnTo>
                    <a:pt x="62334" y="14866"/>
                  </a:lnTo>
                  <a:cubicBezTo>
                    <a:pt x="66438" y="14866"/>
                    <a:pt x="69767" y="11539"/>
                    <a:pt x="69767" y="7433"/>
                  </a:cubicBezTo>
                  <a:cubicBezTo>
                    <a:pt x="69767" y="3327"/>
                    <a:pt x="66438" y="0"/>
                    <a:pt x="62334" y="0"/>
                  </a:cubicBezTo>
                  <a:close/>
                </a:path>
              </a:pathLst>
            </a:custGeom>
            <a:grpFill/>
            <a:ln w="967" cap="flat">
              <a:noFill/>
              <a:prstDash val="solid"/>
              <a:miter/>
            </a:ln>
          </p:spPr>
          <p:txBody>
            <a:bodyPr rtlCol="0" anchor="ctr"/>
            <a:lstStyle/>
            <a:p>
              <a:endParaRPr lang="en-US"/>
            </a:p>
          </p:txBody>
        </p:sp>
        <p:sp>
          <p:nvSpPr>
            <p:cNvPr id="91" name="Freeform: Shape 201">
              <a:extLst>
                <a:ext uri="{FF2B5EF4-FFF2-40B4-BE49-F238E27FC236}">
                  <a16:creationId xmlns:a16="http://schemas.microsoft.com/office/drawing/2014/main" id="{7D547877-D063-4D18-917A-9605B49B4CAB}"/>
                </a:ext>
              </a:extLst>
            </p:cNvPr>
            <p:cNvSpPr/>
            <p:nvPr/>
          </p:nvSpPr>
          <p:spPr>
            <a:xfrm>
              <a:off x="7753621" y="4573629"/>
              <a:ext cx="69766" cy="14866"/>
            </a:xfrm>
            <a:custGeom>
              <a:avLst/>
              <a:gdLst>
                <a:gd name="connsiteX0" fmla="*/ 62334 w 69766"/>
                <a:gd name="connsiteY0" fmla="*/ 0 h 14866"/>
                <a:gd name="connsiteX1" fmla="*/ 7433 w 69766"/>
                <a:gd name="connsiteY1" fmla="*/ 0 h 14866"/>
                <a:gd name="connsiteX2" fmla="*/ 0 w 69766"/>
                <a:gd name="connsiteY2" fmla="*/ 7433 h 14866"/>
                <a:gd name="connsiteX3" fmla="*/ 7433 w 69766"/>
                <a:gd name="connsiteY3" fmla="*/ 14866 h 14866"/>
                <a:gd name="connsiteX4" fmla="*/ 62334 w 69766"/>
                <a:gd name="connsiteY4" fmla="*/ 14866 h 14866"/>
                <a:gd name="connsiteX5" fmla="*/ 69767 w 69766"/>
                <a:gd name="connsiteY5" fmla="*/ 7433 h 14866"/>
                <a:gd name="connsiteX6" fmla="*/ 62334 w 69766"/>
                <a:gd name="connsiteY6" fmla="*/ 0 h 1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766" h="14866">
                  <a:moveTo>
                    <a:pt x="62334" y="0"/>
                  </a:moveTo>
                  <a:lnTo>
                    <a:pt x="7433" y="0"/>
                  </a:lnTo>
                  <a:cubicBezTo>
                    <a:pt x="3328" y="0"/>
                    <a:pt x="0" y="3327"/>
                    <a:pt x="0" y="7433"/>
                  </a:cubicBezTo>
                  <a:cubicBezTo>
                    <a:pt x="0" y="11539"/>
                    <a:pt x="3328" y="14866"/>
                    <a:pt x="7433" y="14866"/>
                  </a:cubicBezTo>
                  <a:lnTo>
                    <a:pt x="62334" y="14866"/>
                  </a:lnTo>
                  <a:cubicBezTo>
                    <a:pt x="66438" y="14866"/>
                    <a:pt x="69767" y="11539"/>
                    <a:pt x="69767" y="7433"/>
                  </a:cubicBezTo>
                  <a:cubicBezTo>
                    <a:pt x="69767" y="3327"/>
                    <a:pt x="66438" y="0"/>
                    <a:pt x="62334" y="0"/>
                  </a:cubicBezTo>
                  <a:close/>
                </a:path>
              </a:pathLst>
            </a:custGeom>
            <a:grpFill/>
            <a:ln w="967" cap="flat">
              <a:noFill/>
              <a:prstDash val="solid"/>
              <a:miter/>
            </a:ln>
          </p:spPr>
          <p:txBody>
            <a:bodyPr rtlCol="0" anchor="ctr"/>
            <a:lstStyle/>
            <a:p>
              <a:endParaRPr lang="en-US"/>
            </a:p>
          </p:txBody>
        </p:sp>
        <p:sp>
          <p:nvSpPr>
            <p:cNvPr id="92" name="Freeform: Shape 202">
              <a:extLst>
                <a:ext uri="{FF2B5EF4-FFF2-40B4-BE49-F238E27FC236}">
                  <a16:creationId xmlns:a16="http://schemas.microsoft.com/office/drawing/2014/main" id="{EC179658-F566-4D09-B51B-5ED7750CBAC3}"/>
                </a:ext>
              </a:extLst>
            </p:cNvPr>
            <p:cNvSpPr/>
            <p:nvPr/>
          </p:nvSpPr>
          <p:spPr>
            <a:xfrm>
              <a:off x="7753621" y="4627148"/>
              <a:ext cx="82651" cy="14866"/>
            </a:xfrm>
            <a:custGeom>
              <a:avLst/>
              <a:gdLst>
                <a:gd name="connsiteX0" fmla="*/ 75218 w 82651"/>
                <a:gd name="connsiteY0" fmla="*/ 0 h 14866"/>
                <a:gd name="connsiteX1" fmla="*/ 7433 w 82651"/>
                <a:gd name="connsiteY1" fmla="*/ 0 h 14866"/>
                <a:gd name="connsiteX2" fmla="*/ 0 w 82651"/>
                <a:gd name="connsiteY2" fmla="*/ 7433 h 14866"/>
                <a:gd name="connsiteX3" fmla="*/ 7433 w 82651"/>
                <a:gd name="connsiteY3" fmla="*/ 14866 h 14866"/>
                <a:gd name="connsiteX4" fmla="*/ 75218 w 82651"/>
                <a:gd name="connsiteY4" fmla="*/ 14866 h 14866"/>
                <a:gd name="connsiteX5" fmla="*/ 82651 w 82651"/>
                <a:gd name="connsiteY5" fmla="*/ 7433 h 14866"/>
                <a:gd name="connsiteX6" fmla="*/ 75218 w 82651"/>
                <a:gd name="connsiteY6" fmla="*/ 0 h 1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651" h="14866">
                  <a:moveTo>
                    <a:pt x="75218" y="0"/>
                  </a:moveTo>
                  <a:lnTo>
                    <a:pt x="7433" y="0"/>
                  </a:lnTo>
                  <a:cubicBezTo>
                    <a:pt x="3328" y="0"/>
                    <a:pt x="0" y="3327"/>
                    <a:pt x="0" y="7433"/>
                  </a:cubicBezTo>
                  <a:cubicBezTo>
                    <a:pt x="0" y="11539"/>
                    <a:pt x="3328" y="14866"/>
                    <a:pt x="7433" y="14866"/>
                  </a:cubicBezTo>
                  <a:lnTo>
                    <a:pt x="75218" y="14866"/>
                  </a:lnTo>
                  <a:cubicBezTo>
                    <a:pt x="79323" y="14866"/>
                    <a:pt x="82651" y="11539"/>
                    <a:pt x="82651" y="7433"/>
                  </a:cubicBezTo>
                  <a:cubicBezTo>
                    <a:pt x="82651" y="3327"/>
                    <a:pt x="79324" y="0"/>
                    <a:pt x="75218" y="0"/>
                  </a:cubicBezTo>
                  <a:close/>
                </a:path>
              </a:pathLst>
            </a:custGeom>
            <a:grpFill/>
            <a:ln w="967" cap="flat">
              <a:noFill/>
              <a:prstDash val="solid"/>
              <a:miter/>
            </a:ln>
          </p:spPr>
          <p:txBody>
            <a:bodyPr rtlCol="0" anchor="ctr"/>
            <a:lstStyle/>
            <a:p>
              <a:endParaRPr lang="en-US"/>
            </a:p>
          </p:txBody>
        </p:sp>
        <p:sp>
          <p:nvSpPr>
            <p:cNvPr id="93" name="Freeform: Shape 203">
              <a:extLst>
                <a:ext uri="{FF2B5EF4-FFF2-40B4-BE49-F238E27FC236}">
                  <a16:creationId xmlns:a16="http://schemas.microsoft.com/office/drawing/2014/main" id="{856AC27D-15CD-46B0-B2FE-C4101018763E}"/>
                </a:ext>
              </a:extLst>
            </p:cNvPr>
            <p:cNvSpPr/>
            <p:nvPr/>
          </p:nvSpPr>
          <p:spPr>
            <a:xfrm>
              <a:off x="7753621" y="4680665"/>
              <a:ext cx="106682" cy="14866"/>
            </a:xfrm>
            <a:custGeom>
              <a:avLst/>
              <a:gdLst>
                <a:gd name="connsiteX0" fmla="*/ 99250 w 106682"/>
                <a:gd name="connsiteY0" fmla="*/ 0 h 14866"/>
                <a:gd name="connsiteX1" fmla="*/ 7433 w 106682"/>
                <a:gd name="connsiteY1" fmla="*/ 0 h 14866"/>
                <a:gd name="connsiteX2" fmla="*/ 0 w 106682"/>
                <a:gd name="connsiteY2" fmla="*/ 7433 h 14866"/>
                <a:gd name="connsiteX3" fmla="*/ 7433 w 106682"/>
                <a:gd name="connsiteY3" fmla="*/ 14866 h 14866"/>
                <a:gd name="connsiteX4" fmla="*/ 99250 w 106682"/>
                <a:gd name="connsiteY4" fmla="*/ 14866 h 14866"/>
                <a:gd name="connsiteX5" fmla="*/ 106683 w 106682"/>
                <a:gd name="connsiteY5" fmla="*/ 7433 h 14866"/>
                <a:gd name="connsiteX6" fmla="*/ 99250 w 106682"/>
                <a:gd name="connsiteY6" fmla="*/ 0 h 1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2" h="14866">
                  <a:moveTo>
                    <a:pt x="99250" y="0"/>
                  </a:moveTo>
                  <a:lnTo>
                    <a:pt x="7433" y="0"/>
                  </a:lnTo>
                  <a:cubicBezTo>
                    <a:pt x="3328" y="0"/>
                    <a:pt x="0" y="3327"/>
                    <a:pt x="0" y="7433"/>
                  </a:cubicBezTo>
                  <a:cubicBezTo>
                    <a:pt x="0" y="11539"/>
                    <a:pt x="3328" y="14866"/>
                    <a:pt x="7433" y="14866"/>
                  </a:cubicBezTo>
                  <a:lnTo>
                    <a:pt x="99250" y="14866"/>
                  </a:lnTo>
                  <a:cubicBezTo>
                    <a:pt x="103354" y="14866"/>
                    <a:pt x="106683" y="11539"/>
                    <a:pt x="106683" y="7433"/>
                  </a:cubicBezTo>
                  <a:cubicBezTo>
                    <a:pt x="106684" y="3327"/>
                    <a:pt x="103355" y="0"/>
                    <a:pt x="99250" y="0"/>
                  </a:cubicBezTo>
                  <a:close/>
                </a:path>
              </a:pathLst>
            </a:custGeom>
            <a:grpFill/>
            <a:ln w="967" cap="flat">
              <a:noFill/>
              <a:prstDash val="solid"/>
              <a:miter/>
            </a:ln>
          </p:spPr>
          <p:txBody>
            <a:bodyPr rtlCol="0" anchor="ctr"/>
            <a:lstStyle/>
            <a:p>
              <a:endParaRPr lang="en-US"/>
            </a:p>
          </p:txBody>
        </p:sp>
      </p:grpSp>
      <p:pic>
        <p:nvPicPr>
          <p:cNvPr id="1026" name="Picture 2" descr="S&amp;P Global Ratings Logo PNG Vector (SVG) Free Downlo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1343" y="4914666"/>
            <a:ext cx="933125" cy="44790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3556000" y="1906479"/>
            <a:ext cx="7943849" cy="1446550"/>
          </a:xfrm>
          <a:prstGeom prst="rect">
            <a:avLst/>
          </a:prstGeom>
          <a:ln w="6350">
            <a:noFill/>
          </a:ln>
        </p:spPr>
        <p:txBody>
          <a:bodyPr wrap="square">
            <a:spAutoFit/>
          </a:bodyPr>
          <a:lstStyle/>
          <a:p>
            <a:endParaRPr lang="en-US" sz="110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US" sz="1100" dirty="0">
                <a:latin typeface="Arial" panose="020B0604020202020204" pitchFamily="34" charset="0"/>
                <a:cs typeface="Arial" panose="020B0604020202020204" pitchFamily="34" charset="0"/>
              </a:rPr>
              <a:t>This Framework has been developed in alignment with the </a:t>
            </a:r>
            <a:r>
              <a:rPr lang="en-US" sz="1100" b="1" dirty="0">
                <a:latin typeface="Arial" panose="020B0604020202020204" pitchFamily="34" charset="0"/>
                <a:cs typeface="Arial" panose="020B0604020202020204" pitchFamily="34" charset="0"/>
              </a:rPr>
              <a:t>International Capital Markets Association (“ICMA”) </a:t>
            </a:r>
            <a:r>
              <a:rPr lang="en-US" sz="1100" dirty="0">
                <a:latin typeface="Arial" panose="020B0604020202020204" pitchFamily="34" charset="0"/>
                <a:cs typeface="Arial" panose="020B0604020202020204" pitchFamily="34" charset="0"/>
              </a:rPr>
              <a:t>Green Bond Principles of June 2021, with June 2022 Appendix 1</a:t>
            </a:r>
          </a:p>
          <a:p>
            <a:pPr marL="171450" indent="-171450">
              <a:buFont typeface="Wingdings" panose="05000000000000000000" pitchFamily="2" charset="2"/>
              <a:buChar char="q"/>
            </a:pPr>
            <a:endParaRPr lang="en-US" sz="110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US" sz="1100" dirty="0">
                <a:latin typeface="Arial" panose="020B0604020202020204" pitchFamily="34" charset="0"/>
                <a:cs typeface="Arial" panose="020B0604020202020204" pitchFamily="34" charset="0"/>
              </a:rPr>
              <a:t>The proceeds of the Green Bonds will contribute to the following EU environmental objective: </a:t>
            </a:r>
            <a:r>
              <a:rPr lang="en-US" sz="1100" b="1" dirty="0">
                <a:latin typeface="Arial" panose="020B0604020202020204" pitchFamily="34" charset="0"/>
                <a:cs typeface="Arial" panose="020B0604020202020204" pitchFamily="34" charset="0"/>
              </a:rPr>
              <a:t>Climate Change Mitigation</a:t>
            </a:r>
          </a:p>
          <a:p>
            <a:pPr marL="171450" indent="-171450">
              <a:buFont typeface="Wingdings" panose="05000000000000000000" pitchFamily="2" charset="2"/>
              <a:buChar char="q"/>
            </a:pPr>
            <a:endParaRPr lang="en-US" sz="1100" b="1"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US" sz="1100" dirty="0">
                <a:latin typeface="Arial" panose="020B0604020202020204" pitchFamily="34" charset="0"/>
                <a:cs typeface="Arial" panose="020B0604020202020204" pitchFamily="34" charset="0"/>
              </a:rPr>
              <a:t>All the following sub-categories are considered to be included in the </a:t>
            </a:r>
            <a:r>
              <a:rPr lang="en-US" sz="1100" b="1" dirty="0">
                <a:latin typeface="Arial" panose="020B0604020202020204" pitchFamily="34" charset="0"/>
                <a:cs typeface="Arial" panose="020B0604020202020204" pitchFamily="34" charset="0"/>
              </a:rPr>
              <a:t>ICMA</a:t>
            </a:r>
            <a:r>
              <a:rPr lang="en-US" sz="1100" dirty="0">
                <a:latin typeface="Arial" panose="020B0604020202020204" pitchFamily="34" charset="0"/>
                <a:cs typeface="Arial" panose="020B0604020202020204" pitchFamily="34" charset="0"/>
              </a:rPr>
              <a:t> </a:t>
            </a:r>
            <a:r>
              <a:rPr lang="en-US" sz="1100" b="1" dirty="0">
                <a:latin typeface="Arial" panose="020B0604020202020204" pitchFamily="34" charset="0"/>
                <a:cs typeface="Arial" panose="020B0604020202020204" pitchFamily="34" charset="0"/>
              </a:rPr>
              <a:t>Green Bond Principles Project Category “Clean Transportation”</a:t>
            </a:r>
          </a:p>
        </p:txBody>
      </p:sp>
      <p:pic>
        <p:nvPicPr>
          <p:cNvPr id="95" name="Picture 6" descr="Fichier:Flag of Europe.svg — Wikipé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4980" y="2530388"/>
            <a:ext cx="467520" cy="311680"/>
          </a:xfrm>
          <a:prstGeom prst="rect">
            <a:avLst/>
          </a:prstGeom>
          <a:noFill/>
          <a:extLst>
            <a:ext uri="{909E8E84-426E-40DD-AFC4-6F175D3DCCD1}">
              <a14:hiddenFill xmlns:a14="http://schemas.microsoft.com/office/drawing/2010/main">
                <a:solidFill>
                  <a:srgbClr val="FFFFFF"/>
                </a:solidFill>
              </a14:hiddenFill>
            </a:ext>
          </a:extLst>
        </p:spPr>
      </p:pic>
      <p:grpSp>
        <p:nvGrpSpPr>
          <p:cNvPr id="97" name="Group 192">
            <a:extLst>
              <a:ext uri="{FF2B5EF4-FFF2-40B4-BE49-F238E27FC236}">
                <a16:creationId xmlns:a16="http://schemas.microsoft.com/office/drawing/2014/main" id="{482B8655-6D7D-4448-8BC8-2E424ED57721}"/>
              </a:ext>
            </a:extLst>
          </p:cNvPr>
          <p:cNvGrpSpPr>
            <a:grpSpLocks noChangeAspect="1"/>
          </p:cNvGrpSpPr>
          <p:nvPr/>
        </p:nvGrpSpPr>
        <p:grpSpPr>
          <a:xfrm>
            <a:off x="3031186" y="2937156"/>
            <a:ext cx="482641" cy="325280"/>
            <a:chOff x="3004200" y="4394195"/>
            <a:chExt cx="482641" cy="325280"/>
          </a:xfrm>
          <a:solidFill>
            <a:srgbClr val="002060"/>
          </a:solidFill>
        </p:grpSpPr>
        <p:sp>
          <p:nvSpPr>
            <p:cNvPr id="98" name="Picture Placeholder 206">
              <a:extLst>
                <a:ext uri="{FF2B5EF4-FFF2-40B4-BE49-F238E27FC236}">
                  <a16:creationId xmlns:a16="http://schemas.microsoft.com/office/drawing/2014/main" id="{00CAC870-618F-49D1-BF70-C3EA89627C32}"/>
                </a:ext>
              </a:extLst>
            </p:cNvPr>
            <p:cNvSpPr/>
            <p:nvPr/>
          </p:nvSpPr>
          <p:spPr>
            <a:xfrm>
              <a:off x="3208874" y="4418488"/>
              <a:ext cx="79908" cy="80292"/>
            </a:xfrm>
            <a:custGeom>
              <a:avLst/>
              <a:gdLst>
                <a:gd name="connsiteX0" fmla="*/ 79909 w 79908"/>
                <a:gd name="connsiteY0" fmla="*/ 40247 h 80292"/>
                <a:gd name="connsiteX1" fmla="*/ 40054 w 79908"/>
                <a:gd name="connsiteY1" fmla="*/ 0 h 80292"/>
                <a:gd name="connsiteX2" fmla="*/ 0 w 79908"/>
                <a:gd name="connsiteY2" fmla="*/ 40046 h 80292"/>
                <a:gd name="connsiteX3" fmla="*/ 39854 w 79908"/>
                <a:gd name="connsiteY3" fmla="*/ 80292 h 80292"/>
                <a:gd name="connsiteX4" fmla="*/ 39957 w 79908"/>
                <a:gd name="connsiteY4" fmla="*/ 80292 h 80292"/>
                <a:gd name="connsiteX5" fmla="*/ 79909 w 79908"/>
                <a:gd name="connsiteY5" fmla="*/ 40247 h 80292"/>
                <a:gd name="connsiteX6" fmla="*/ 39957 w 79908"/>
                <a:gd name="connsiteY6" fmla="*/ 68464 h 80292"/>
                <a:gd name="connsiteX7" fmla="*/ 11974 w 79908"/>
                <a:gd name="connsiteY7" fmla="*/ 40149 h 80292"/>
                <a:gd name="connsiteX8" fmla="*/ 40153 w 79908"/>
                <a:gd name="connsiteY8" fmla="*/ 12031 h 80292"/>
                <a:gd name="connsiteX9" fmla="*/ 68137 w 79908"/>
                <a:gd name="connsiteY9" fmla="*/ 40247 h 80292"/>
                <a:gd name="connsiteX10" fmla="*/ 39957 w 79908"/>
                <a:gd name="connsiteY10" fmla="*/ 68464 h 8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08" h="80292">
                  <a:moveTo>
                    <a:pt x="79909" y="40247"/>
                  </a:moveTo>
                  <a:cubicBezTo>
                    <a:pt x="79963" y="18075"/>
                    <a:pt x="62120" y="55"/>
                    <a:pt x="40054" y="0"/>
                  </a:cubicBezTo>
                  <a:cubicBezTo>
                    <a:pt x="17988" y="-55"/>
                    <a:pt x="56" y="17874"/>
                    <a:pt x="0" y="40046"/>
                  </a:cubicBezTo>
                  <a:cubicBezTo>
                    <a:pt x="-55" y="62218"/>
                    <a:pt x="17788" y="80237"/>
                    <a:pt x="39854" y="80292"/>
                  </a:cubicBezTo>
                  <a:cubicBezTo>
                    <a:pt x="39889" y="80292"/>
                    <a:pt x="39923" y="80292"/>
                    <a:pt x="39957" y="80292"/>
                  </a:cubicBezTo>
                  <a:cubicBezTo>
                    <a:pt x="61984" y="80294"/>
                    <a:pt x="79857" y="62379"/>
                    <a:pt x="79909" y="40247"/>
                  </a:cubicBezTo>
                  <a:close/>
                  <a:moveTo>
                    <a:pt x="39957" y="68464"/>
                  </a:moveTo>
                  <a:cubicBezTo>
                    <a:pt x="24448" y="68410"/>
                    <a:pt x="11920" y="55733"/>
                    <a:pt x="11974" y="40149"/>
                  </a:cubicBezTo>
                  <a:cubicBezTo>
                    <a:pt x="12028" y="24566"/>
                    <a:pt x="24644" y="11977"/>
                    <a:pt x="40153" y="12031"/>
                  </a:cubicBezTo>
                  <a:cubicBezTo>
                    <a:pt x="55623" y="12086"/>
                    <a:pt x="68136" y="24702"/>
                    <a:pt x="68137" y="40247"/>
                  </a:cubicBezTo>
                  <a:cubicBezTo>
                    <a:pt x="68092" y="55850"/>
                    <a:pt x="55486" y="68473"/>
                    <a:pt x="39957" y="68464"/>
                  </a:cubicBezTo>
                  <a:close/>
                </a:path>
              </a:pathLst>
            </a:custGeom>
            <a:grpFill/>
            <a:ln w="967" cap="flat">
              <a:noFill/>
              <a:prstDash val="solid"/>
              <a:miter/>
            </a:ln>
          </p:spPr>
          <p:txBody>
            <a:bodyPr rtlCol="0" anchor="ctr"/>
            <a:lstStyle/>
            <a:p>
              <a:endParaRPr lang="en-US"/>
            </a:p>
          </p:txBody>
        </p:sp>
        <p:sp>
          <p:nvSpPr>
            <p:cNvPr id="99" name="Picture Placeholder 206">
              <a:extLst>
                <a:ext uri="{FF2B5EF4-FFF2-40B4-BE49-F238E27FC236}">
                  <a16:creationId xmlns:a16="http://schemas.microsoft.com/office/drawing/2014/main" id="{00CAC870-618F-49D1-BF70-C3EA89627C32}"/>
                </a:ext>
              </a:extLst>
            </p:cNvPr>
            <p:cNvSpPr/>
            <p:nvPr/>
          </p:nvSpPr>
          <p:spPr>
            <a:xfrm>
              <a:off x="3091417" y="4557922"/>
              <a:ext cx="55174" cy="55439"/>
            </a:xfrm>
            <a:custGeom>
              <a:avLst/>
              <a:gdLst>
                <a:gd name="connsiteX0" fmla="*/ 27522 w 55174"/>
                <a:gd name="connsiteY0" fmla="*/ 0 h 55439"/>
                <a:gd name="connsiteX1" fmla="*/ 0 w 55174"/>
                <a:gd name="connsiteY1" fmla="*/ 27785 h 55439"/>
                <a:gd name="connsiteX2" fmla="*/ 27652 w 55174"/>
                <a:gd name="connsiteY2" fmla="*/ 55439 h 55439"/>
                <a:gd name="connsiteX3" fmla="*/ 55174 w 55174"/>
                <a:gd name="connsiteY3" fmla="*/ 27719 h 55439"/>
                <a:gd name="connsiteX4" fmla="*/ 27522 w 55174"/>
                <a:gd name="connsiteY4" fmla="*/ 0 h 55439"/>
                <a:gd name="connsiteX5" fmla="*/ 27522 w 55174"/>
                <a:gd name="connsiteY5" fmla="*/ 43610 h 55439"/>
                <a:gd name="connsiteX6" fmla="*/ 11772 w 55174"/>
                <a:gd name="connsiteY6" fmla="*/ 27653 h 55439"/>
                <a:gd name="connsiteX7" fmla="*/ 27652 w 55174"/>
                <a:gd name="connsiteY7" fmla="*/ 11827 h 55439"/>
                <a:gd name="connsiteX8" fmla="*/ 43402 w 55174"/>
                <a:gd name="connsiteY8" fmla="*/ 27719 h 55439"/>
                <a:gd name="connsiteX9" fmla="*/ 27522 w 55174"/>
                <a:gd name="connsiteY9" fmla="*/ 43614 h 5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174" h="55439">
                  <a:moveTo>
                    <a:pt x="27522" y="0"/>
                  </a:moveTo>
                  <a:cubicBezTo>
                    <a:pt x="12287" y="35"/>
                    <a:pt x="-36" y="12476"/>
                    <a:pt x="0" y="27785"/>
                  </a:cubicBezTo>
                  <a:cubicBezTo>
                    <a:pt x="36" y="43093"/>
                    <a:pt x="12416" y="55475"/>
                    <a:pt x="27652" y="55439"/>
                  </a:cubicBezTo>
                  <a:cubicBezTo>
                    <a:pt x="42863" y="55403"/>
                    <a:pt x="55175" y="43003"/>
                    <a:pt x="55174" y="27719"/>
                  </a:cubicBezTo>
                  <a:cubicBezTo>
                    <a:pt x="55139" y="12399"/>
                    <a:pt x="42769" y="-1"/>
                    <a:pt x="27522" y="0"/>
                  </a:cubicBezTo>
                  <a:close/>
                  <a:moveTo>
                    <a:pt x="27522" y="43610"/>
                  </a:moveTo>
                  <a:cubicBezTo>
                    <a:pt x="18788" y="43574"/>
                    <a:pt x="11736" y="36430"/>
                    <a:pt x="11772" y="27653"/>
                  </a:cubicBezTo>
                  <a:cubicBezTo>
                    <a:pt x="11808" y="18877"/>
                    <a:pt x="18917" y="11792"/>
                    <a:pt x="27652" y="11827"/>
                  </a:cubicBezTo>
                  <a:cubicBezTo>
                    <a:pt x="36361" y="11864"/>
                    <a:pt x="43402" y="18968"/>
                    <a:pt x="43402" y="27719"/>
                  </a:cubicBezTo>
                  <a:cubicBezTo>
                    <a:pt x="43377" y="36510"/>
                    <a:pt x="36272" y="43622"/>
                    <a:pt x="27522" y="43614"/>
                  </a:cubicBezTo>
                  <a:close/>
                </a:path>
              </a:pathLst>
            </a:custGeom>
            <a:grpFill/>
            <a:ln w="967" cap="flat">
              <a:noFill/>
              <a:prstDash val="solid"/>
              <a:miter/>
            </a:ln>
          </p:spPr>
          <p:txBody>
            <a:bodyPr rtlCol="0" anchor="ctr"/>
            <a:lstStyle/>
            <a:p>
              <a:endParaRPr lang="en-US"/>
            </a:p>
          </p:txBody>
        </p:sp>
        <p:sp>
          <p:nvSpPr>
            <p:cNvPr id="100" name="Picture Placeholder 206">
              <a:extLst>
                <a:ext uri="{FF2B5EF4-FFF2-40B4-BE49-F238E27FC236}">
                  <a16:creationId xmlns:a16="http://schemas.microsoft.com/office/drawing/2014/main" id="{00CAC870-618F-49D1-BF70-C3EA89627C32}"/>
                </a:ext>
              </a:extLst>
            </p:cNvPr>
            <p:cNvSpPr/>
            <p:nvPr/>
          </p:nvSpPr>
          <p:spPr>
            <a:xfrm>
              <a:off x="3270041" y="4609456"/>
              <a:ext cx="47283" cy="47510"/>
            </a:xfrm>
            <a:custGeom>
              <a:avLst/>
              <a:gdLst>
                <a:gd name="connsiteX0" fmla="*/ 23589 w 47283"/>
                <a:gd name="connsiteY0" fmla="*/ 0 h 47510"/>
                <a:gd name="connsiteX1" fmla="*/ 0 w 47283"/>
                <a:gd name="connsiteY1" fmla="*/ 23808 h 47510"/>
                <a:gd name="connsiteX2" fmla="*/ 23695 w 47283"/>
                <a:gd name="connsiteY2" fmla="*/ 47510 h 47510"/>
                <a:gd name="connsiteX3" fmla="*/ 47283 w 47283"/>
                <a:gd name="connsiteY3" fmla="*/ 23755 h 47510"/>
                <a:gd name="connsiteX4" fmla="*/ 23589 w 47283"/>
                <a:gd name="connsiteY4" fmla="*/ 0 h 47510"/>
                <a:gd name="connsiteX5" fmla="*/ 23589 w 47283"/>
                <a:gd name="connsiteY5" fmla="*/ 35682 h 47510"/>
                <a:gd name="connsiteX6" fmla="*/ 11772 w 47283"/>
                <a:gd name="connsiteY6" fmla="*/ 23702 h 47510"/>
                <a:gd name="connsiteX7" fmla="*/ 23695 w 47283"/>
                <a:gd name="connsiteY7" fmla="*/ 11828 h 47510"/>
                <a:gd name="connsiteX8" fmla="*/ 35511 w 47283"/>
                <a:gd name="connsiteY8" fmla="*/ 23755 h 47510"/>
                <a:gd name="connsiteX9" fmla="*/ 23589 w 47283"/>
                <a:gd name="connsiteY9" fmla="*/ 35681 h 4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83" h="47510">
                  <a:moveTo>
                    <a:pt x="23589" y="0"/>
                  </a:moveTo>
                  <a:cubicBezTo>
                    <a:pt x="10532" y="30"/>
                    <a:pt x="-29" y="10689"/>
                    <a:pt x="0" y="23808"/>
                  </a:cubicBezTo>
                  <a:cubicBezTo>
                    <a:pt x="29" y="36928"/>
                    <a:pt x="10638" y="47540"/>
                    <a:pt x="23695" y="47510"/>
                  </a:cubicBezTo>
                  <a:cubicBezTo>
                    <a:pt x="36731" y="47481"/>
                    <a:pt x="47283" y="36854"/>
                    <a:pt x="47283" y="23755"/>
                  </a:cubicBezTo>
                  <a:cubicBezTo>
                    <a:pt x="47254" y="10627"/>
                    <a:pt x="36654" y="0"/>
                    <a:pt x="23589" y="0"/>
                  </a:cubicBezTo>
                  <a:close/>
                  <a:moveTo>
                    <a:pt x="23589" y="35682"/>
                  </a:moveTo>
                  <a:cubicBezTo>
                    <a:pt x="17033" y="35652"/>
                    <a:pt x="11742" y="30289"/>
                    <a:pt x="11772" y="23702"/>
                  </a:cubicBezTo>
                  <a:cubicBezTo>
                    <a:pt x="11801" y="17116"/>
                    <a:pt x="17139" y="11799"/>
                    <a:pt x="23695" y="11828"/>
                  </a:cubicBezTo>
                  <a:cubicBezTo>
                    <a:pt x="30229" y="11858"/>
                    <a:pt x="35511" y="17188"/>
                    <a:pt x="35511" y="23755"/>
                  </a:cubicBezTo>
                  <a:cubicBezTo>
                    <a:pt x="35489" y="30353"/>
                    <a:pt x="30155" y="35688"/>
                    <a:pt x="23589" y="35681"/>
                  </a:cubicBezTo>
                  <a:close/>
                </a:path>
              </a:pathLst>
            </a:custGeom>
            <a:grpFill/>
            <a:ln w="967" cap="flat">
              <a:noFill/>
              <a:prstDash val="solid"/>
              <a:miter/>
            </a:ln>
          </p:spPr>
          <p:txBody>
            <a:bodyPr rtlCol="0" anchor="ctr"/>
            <a:lstStyle/>
            <a:p>
              <a:endParaRPr lang="en-US"/>
            </a:p>
          </p:txBody>
        </p:sp>
        <p:sp>
          <p:nvSpPr>
            <p:cNvPr id="101" name="Picture Placeholder 206">
              <a:extLst>
                <a:ext uri="{FF2B5EF4-FFF2-40B4-BE49-F238E27FC236}">
                  <a16:creationId xmlns:a16="http://schemas.microsoft.com/office/drawing/2014/main" id="{00CAC870-618F-49D1-BF70-C3EA89627C32}"/>
                </a:ext>
              </a:extLst>
            </p:cNvPr>
            <p:cNvSpPr/>
            <p:nvPr/>
          </p:nvSpPr>
          <p:spPr>
            <a:xfrm>
              <a:off x="3395802" y="4481053"/>
              <a:ext cx="47283" cy="47510"/>
            </a:xfrm>
            <a:custGeom>
              <a:avLst/>
              <a:gdLst>
                <a:gd name="connsiteX0" fmla="*/ 23695 w 47283"/>
                <a:gd name="connsiteY0" fmla="*/ 47510 h 47510"/>
                <a:gd name="connsiteX1" fmla="*/ 47283 w 47283"/>
                <a:gd name="connsiteY1" fmla="*/ 23702 h 47510"/>
                <a:gd name="connsiteX2" fmla="*/ 23589 w 47283"/>
                <a:gd name="connsiteY2" fmla="*/ 0 h 47510"/>
                <a:gd name="connsiteX3" fmla="*/ 0 w 47283"/>
                <a:gd name="connsiteY3" fmla="*/ 23755 h 47510"/>
                <a:gd name="connsiteX4" fmla="*/ 23695 w 47283"/>
                <a:gd name="connsiteY4" fmla="*/ 47510 h 47510"/>
                <a:gd name="connsiteX5" fmla="*/ 23695 w 47283"/>
                <a:gd name="connsiteY5" fmla="*/ 11828 h 47510"/>
                <a:gd name="connsiteX6" fmla="*/ 35511 w 47283"/>
                <a:gd name="connsiteY6" fmla="*/ 23808 h 47510"/>
                <a:gd name="connsiteX7" fmla="*/ 23589 w 47283"/>
                <a:gd name="connsiteY7" fmla="*/ 35682 h 47510"/>
                <a:gd name="connsiteX8" fmla="*/ 11772 w 47283"/>
                <a:gd name="connsiteY8" fmla="*/ 23755 h 47510"/>
                <a:gd name="connsiteX9" fmla="*/ 23695 w 47283"/>
                <a:gd name="connsiteY9" fmla="*/ 11828 h 4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83" h="47510">
                  <a:moveTo>
                    <a:pt x="23695" y="47510"/>
                  </a:moveTo>
                  <a:cubicBezTo>
                    <a:pt x="36751" y="47481"/>
                    <a:pt x="47312" y="36821"/>
                    <a:pt x="47283" y="23702"/>
                  </a:cubicBezTo>
                  <a:cubicBezTo>
                    <a:pt x="47254" y="10582"/>
                    <a:pt x="36645" y="-30"/>
                    <a:pt x="23589" y="0"/>
                  </a:cubicBezTo>
                  <a:cubicBezTo>
                    <a:pt x="10552" y="30"/>
                    <a:pt x="0" y="10656"/>
                    <a:pt x="0" y="23755"/>
                  </a:cubicBezTo>
                  <a:cubicBezTo>
                    <a:pt x="29" y="36884"/>
                    <a:pt x="10629" y="47510"/>
                    <a:pt x="23695" y="47510"/>
                  </a:cubicBezTo>
                  <a:close/>
                  <a:moveTo>
                    <a:pt x="23695" y="11828"/>
                  </a:moveTo>
                  <a:cubicBezTo>
                    <a:pt x="30250" y="11858"/>
                    <a:pt x="35541" y="17221"/>
                    <a:pt x="35511" y="23808"/>
                  </a:cubicBezTo>
                  <a:cubicBezTo>
                    <a:pt x="35482" y="30395"/>
                    <a:pt x="30144" y="35712"/>
                    <a:pt x="23589" y="35682"/>
                  </a:cubicBezTo>
                  <a:cubicBezTo>
                    <a:pt x="17054" y="35652"/>
                    <a:pt x="11772" y="30322"/>
                    <a:pt x="11772" y="23755"/>
                  </a:cubicBezTo>
                  <a:cubicBezTo>
                    <a:pt x="11794" y="17157"/>
                    <a:pt x="17128" y="11821"/>
                    <a:pt x="23695" y="11828"/>
                  </a:cubicBezTo>
                  <a:close/>
                </a:path>
              </a:pathLst>
            </a:custGeom>
            <a:grpFill/>
            <a:ln w="967" cap="flat">
              <a:noFill/>
              <a:prstDash val="solid"/>
              <a:miter/>
            </a:ln>
          </p:spPr>
          <p:txBody>
            <a:bodyPr rtlCol="0" anchor="ctr"/>
            <a:lstStyle/>
            <a:p>
              <a:endParaRPr lang="en-US"/>
            </a:p>
          </p:txBody>
        </p:sp>
        <p:sp>
          <p:nvSpPr>
            <p:cNvPr id="102" name="Picture Placeholder 206">
              <a:extLst>
                <a:ext uri="{FF2B5EF4-FFF2-40B4-BE49-F238E27FC236}">
                  <a16:creationId xmlns:a16="http://schemas.microsoft.com/office/drawing/2014/main" id="{00CAC870-618F-49D1-BF70-C3EA89627C32}"/>
                </a:ext>
              </a:extLst>
            </p:cNvPr>
            <p:cNvSpPr/>
            <p:nvPr/>
          </p:nvSpPr>
          <p:spPr>
            <a:xfrm>
              <a:off x="3004200" y="4394195"/>
              <a:ext cx="482641" cy="325280"/>
            </a:xfrm>
            <a:custGeom>
              <a:avLst/>
              <a:gdLst>
                <a:gd name="connsiteX0" fmla="*/ 432456 w 482641"/>
                <a:gd name="connsiteY0" fmla="*/ 157267 h 325280"/>
                <a:gd name="connsiteX1" fmla="*/ 447980 w 482641"/>
                <a:gd name="connsiteY1" fmla="*/ 136477 h 325280"/>
                <a:gd name="connsiteX2" fmla="*/ 456359 w 482641"/>
                <a:gd name="connsiteY2" fmla="*/ 109026 h 325280"/>
                <a:gd name="connsiteX3" fmla="*/ 416416 w 482641"/>
                <a:gd name="connsiteY3" fmla="*/ 70640 h 325280"/>
                <a:gd name="connsiteX4" fmla="*/ 376473 w 482641"/>
                <a:gd name="connsiteY4" fmla="*/ 109021 h 325280"/>
                <a:gd name="connsiteX5" fmla="*/ 378257 w 482641"/>
                <a:gd name="connsiteY5" fmla="*/ 123470 h 325280"/>
                <a:gd name="connsiteX6" fmla="*/ 281176 w 482641"/>
                <a:gd name="connsiteY6" fmla="*/ 125259 h 325280"/>
                <a:gd name="connsiteX7" fmla="*/ 296158 w 482641"/>
                <a:gd name="connsiteY7" fmla="*/ 105184 h 325280"/>
                <a:gd name="connsiteX8" fmla="*/ 309570 w 482641"/>
                <a:gd name="connsiteY8" fmla="*/ 61321 h 325280"/>
                <a:gd name="connsiteX9" fmla="*/ 290371 w 482641"/>
                <a:gd name="connsiteY9" fmla="*/ 18542 h 325280"/>
                <a:gd name="connsiteX10" fmla="*/ 201356 w 482641"/>
                <a:gd name="connsiteY10" fmla="*/ 18507 h 325280"/>
                <a:gd name="connsiteX11" fmla="*/ 201321 w 482641"/>
                <a:gd name="connsiteY11" fmla="*/ 18542 h 325280"/>
                <a:gd name="connsiteX12" fmla="*/ 182123 w 482641"/>
                <a:gd name="connsiteY12" fmla="*/ 61311 h 325280"/>
                <a:gd name="connsiteX13" fmla="*/ 195530 w 482641"/>
                <a:gd name="connsiteY13" fmla="*/ 105174 h 325280"/>
                <a:gd name="connsiteX14" fmla="*/ 208490 w 482641"/>
                <a:gd name="connsiteY14" fmla="*/ 122531 h 325280"/>
                <a:gd name="connsiteX15" fmla="*/ 70533 w 482641"/>
                <a:gd name="connsiteY15" fmla="*/ 123444 h 325280"/>
                <a:gd name="connsiteX16" fmla="*/ 65003 w 482641"/>
                <a:gd name="connsiteY16" fmla="*/ 127445 h 325280"/>
                <a:gd name="connsiteX17" fmla="*/ 318 w 482641"/>
                <a:gd name="connsiteY17" fmla="*/ 317454 h 325280"/>
                <a:gd name="connsiteX18" fmla="*/ 3983 w 482641"/>
                <a:gd name="connsiteY18" fmla="*/ 324963 h 325280"/>
                <a:gd name="connsiteX19" fmla="*/ 5887 w 482641"/>
                <a:gd name="connsiteY19" fmla="*/ 325281 h 325280"/>
                <a:gd name="connsiteX20" fmla="*/ 476756 w 482641"/>
                <a:gd name="connsiteY20" fmla="*/ 325281 h 325280"/>
                <a:gd name="connsiteX21" fmla="*/ 482642 w 482641"/>
                <a:gd name="connsiteY21" fmla="*/ 319367 h 325280"/>
                <a:gd name="connsiteX22" fmla="*/ 482373 w 482641"/>
                <a:gd name="connsiteY22" fmla="*/ 317601 h 325280"/>
                <a:gd name="connsiteX23" fmla="*/ 388214 w 482641"/>
                <a:gd name="connsiteY23" fmla="*/ 109797 h 325280"/>
                <a:gd name="connsiteX24" fmla="*/ 416411 w 482641"/>
                <a:gd name="connsiteY24" fmla="*/ 82468 h 325280"/>
                <a:gd name="connsiteX25" fmla="*/ 444608 w 482641"/>
                <a:gd name="connsiteY25" fmla="*/ 109812 h 325280"/>
                <a:gd name="connsiteX26" fmla="*/ 438563 w 482641"/>
                <a:gd name="connsiteY26" fmla="*/ 129372 h 325280"/>
                <a:gd name="connsiteX27" fmla="*/ 416411 w 482641"/>
                <a:gd name="connsiteY27" fmla="*/ 159042 h 325280"/>
                <a:gd name="connsiteX28" fmla="*/ 394301 w 482641"/>
                <a:gd name="connsiteY28" fmla="*/ 129432 h 325280"/>
                <a:gd name="connsiteX29" fmla="*/ 388219 w 482641"/>
                <a:gd name="connsiteY29" fmla="*/ 109797 h 325280"/>
                <a:gd name="connsiteX30" fmla="*/ 383955 w 482641"/>
                <a:gd name="connsiteY30" fmla="*/ 135191 h 325280"/>
                <a:gd name="connsiteX31" fmla="*/ 384848 w 482641"/>
                <a:gd name="connsiteY31" fmla="*/ 136472 h 325280"/>
                <a:gd name="connsiteX32" fmla="*/ 411708 w 482641"/>
                <a:gd name="connsiteY32" fmla="*/ 172450 h 325280"/>
                <a:gd name="connsiteX33" fmla="*/ 419948 w 482641"/>
                <a:gd name="connsiteY33" fmla="*/ 173633 h 325280"/>
                <a:gd name="connsiteX34" fmla="*/ 421126 w 482641"/>
                <a:gd name="connsiteY34" fmla="*/ 172450 h 325280"/>
                <a:gd name="connsiteX35" fmla="*/ 423754 w 482641"/>
                <a:gd name="connsiteY35" fmla="*/ 168931 h 325280"/>
                <a:gd name="connsiteX36" fmla="*/ 430445 w 482641"/>
                <a:gd name="connsiteY36" fmla="*/ 190426 h 325280"/>
                <a:gd name="connsiteX37" fmla="*/ 339185 w 482641"/>
                <a:gd name="connsiteY37" fmla="*/ 190447 h 325280"/>
                <a:gd name="connsiteX38" fmla="*/ 332572 w 482641"/>
                <a:gd name="connsiteY38" fmla="*/ 136144 h 325280"/>
                <a:gd name="connsiteX39" fmla="*/ 204993 w 482641"/>
                <a:gd name="connsiteY39" fmla="*/ 98138 h 325280"/>
                <a:gd name="connsiteX40" fmla="*/ 193874 w 482641"/>
                <a:gd name="connsiteY40" fmla="*/ 62094 h 325280"/>
                <a:gd name="connsiteX41" fmla="*/ 209660 w 482641"/>
                <a:gd name="connsiteY41" fmla="*/ 26897 h 325280"/>
                <a:gd name="connsiteX42" fmla="*/ 282029 w 482641"/>
                <a:gd name="connsiteY42" fmla="*/ 26886 h 325280"/>
                <a:gd name="connsiteX43" fmla="*/ 282040 w 482641"/>
                <a:gd name="connsiteY43" fmla="*/ 26897 h 325280"/>
                <a:gd name="connsiteX44" fmla="*/ 297834 w 482641"/>
                <a:gd name="connsiteY44" fmla="*/ 62111 h 325280"/>
                <a:gd name="connsiteX45" fmla="*/ 286751 w 482641"/>
                <a:gd name="connsiteY45" fmla="*/ 98080 h 325280"/>
                <a:gd name="connsiteX46" fmla="*/ 245851 w 482641"/>
                <a:gd name="connsiteY46" fmla="*/ 152855 h 325280"/>
                <a:gd name="connsiteX47" fmla="*/ 14121 w 482641"/>
                <a:gd name="connsiteY47" fmla="*/ 313453 h 325280"/>
                <a:gd name="connsiteX48" fmla="*/ 44698 w 482641"/>
                <a:gd name="connsiteY48" fmla="*/ 223632 h 325280"/>
                <a:gd name="connsiteX49" fmla="*/ 79511 w 482641"/>
                <a:gd name="connsiteY49" fmla="*/ 223525 h 325280"/>
                <a:gd name="connsiteX50" fmla="*/ 111399 w 482641"/>
                <a:gd name="connsiteY50" fmla="*/ 266231 h 325280"/>
                <a:gd name="connsiteX51" fmla="*/ 119639 w 482641"/>
                <a:gd name="connsiteY51" fmla="*/ 267414 h 325280"/>
                <a:gd name="connsiteX52" fmla="*/ 120816 w 482641"/>
                <a:gd name="connsiteY52" fmla="*/ 266231 h 325280"/>
                <a:gd name="connsiteX53" fmla="*/ 146224 w 482641"/>
                <a:gd name="connsiteY53" fmla="*/ 232199 h 325280"/>
                <a:gd name="connsiteX54" fmla="*/ 146537 w 482641"/>
                <a:gd name="connsiteY54" fmla="*/ 313453 h 325280"/>
                <a:gd name="connsiteX55" fmla="*/ 144228 w 482641"/>
                <a:gd name="connsiteY55" fmla="*/ 215166 h 325280"/>
                <a:gd name="connsiteX56" fmla="*/ 116107 w 482641"/>
                <a:gd name="connsiteY56" fmla="*/ 252827 h 325280"/>
                <a:gd name="connsiteX57" fmla="*/ 88028 w 482641"/>
                <a:gd name="connsiteY57" fmla="*/ 215224 h 325280"/>
                <a:gd name="connsiteX58" fmla="*/ 80339 w 482641"/>
                <a:gd name="connsiteY58" fmla="*/ 190366 h 325280"/>
                <a:gd name="connsiteX59" fmla="*/ 116107 w 482641"/>
                <a:gd name="connsiteY59" fmla="*/ 155736 h 325280"/>
                <a:gd name="connsiteX60" fmla="*/ 151876 w 482641"/>
                <a:gd name="connsiteY60" fmla="*/ 190383 h 325280"/>
                <a:gd name="connsiteX61" fmla="*/ 144228 w 482641"/>
                <a:gd name="connsiteY61" fmla="*/ 215166 h 325280"/>
                <a:gd name="connsiteX62" fmla="*/ 236994 w 482641"/>
                <a:gd name="connsiteY62" fmla="*/ 251453 h 325280"/>
                <a:gd name="connsiteX63" fmla="*/ 235240 w 482641"/>
                <a:gd name="connsiteY63" fmla="*/ 255667 h 325280"/>
                <a:gd name="connsiteX64" fmla="*/ 235272 w 482641"/>
                <a:gd name="connsiteY64" fmla="*/ 313453 h 325280"/>
                <a:gd name="connsiteX65" fmla="*/ 158308 w 482641"/>
                <a:gd name="connsiteY65" fmla="*/ 313453 h 325280"/>
                <a:gd name="connsiteX66" fmla="*/ 157938 w 482641"/>
                <a:gd name="connsiteY66" fmla="*/ 215486 h 325280"/>
                <a:gd name="connsiteX67" fmla="*/ 163628 w 482641"/>
                <a:gd name="connsiteY67" fmla="*/ 189596 h 325280"/>
                <a:gd name="connsiteX68" fmla="*/ 116114 w 482641"/>
                <a:gd name="connsiteY68" fmla="*/ 143907 h 325280"/>
                <a:gd name="connsiteX69" fmla="*/ 68600 w 482641"/>
                <a:gd name="connsiteY69" fmla="*/ 189586 h 325280"/>
                <a:gd name="connsiteX70" fmla="*/ 72564 w 482641"/>
                <a:gd name="connsiteY70" fmla="*/ 211718 h 325280"/>
                <a:gd name="connsiteX71" fmla="*/ 48736 w 482641"/>
                <a:gd name="connsiteY71" fmla="*/ 211791 h 325280"/>
                <a:gd name="connsiteX72" fmla="*/ 74794 w 482641"/>
                <a:gd name="connsiteY72" fmla="*/ 135245 h 325280"/>
                <a:gd name="connsiteX73" fmla="*/ 217290 w 482641"/>
                <a:gd name="connsiteY73" fmla="*/ 134306 h 325280"/>
                <a:gd name="connsiteX74" fmla="*/ 241149 w 482641"/>
                <a:gd name="connsiteY74" fmla="*/ 166260 h 325280"/>
                <a:gd name="connsiteX75" fmla="*/ 249389 w 482641"/>
                <a:gd name="connsiteY75" fmla="*/ 167443 h 325280"/>
                <a:gd name="connsiteX76" fmla="*/ 250566 w 482641"/>
                <a:gd name="connsiteY76" fmla="*/ 166260 h 325280"/>
                <a:gd name="connsiteX77" fmla="*/ 272222 w 482641"/>
                <a:gd name="connsiteY77" fmla="*/ 137250 h 325280"/>
                <a:gd name="connsiteX78" fmla="*/ 320740 w 482641"/>
                <a:gd name="connsiteY78" fmla="*/ 136356 h 325280"/>
                <a:gd name="connsiteX79" fmla="*/ 328133 w 482641"/>
                <a:gd name="connsiteY79" fmla="*/ 197074 h 325280"/>
                <a:gd name="connsiteX80" fmla="*/ 333976 w 482641"/>
                <a:gd name="connsiteY80" fmla="*/ 202270 h 325280"/>
                <a:gd name="connsiteX81" fmla="*/ 434128 w 482641"/>
                <a:gd name="connsiteY81" fmla="*/ 202247 h 325280"/>
                <a:gd name="connsiteX82" fmla="*/ 448896 w 482641"/>
                <a:gd name="connsiteY82" fmla="*/ 249686 h 325280"/>
                <a:gd name="connsiteX83" fmla="*/ 329330 w 482641"/>
                <a:gd name="connsiteY83" fmla="*/ 249890 h 325280"/>
                <a:gd name="connsiteX84" fmla="*/ 330493 w 482641"/>
                <a:gd name="connsiteY84" fmla="*/ 237428 h 325280"/>
                <a:gd name="connsiteX85" fmla="*/ 290550 w 482641"/>
                <a:gd name="connsiteY85" fmla="*/ 199042 h 325280"/>
                <a:gd name="connsiteX86" fmla="*/ 250606 w 482641"/>
                <a:gd name="connsiteY86" fmla="*/ 237419 h 325280"/>
                <a:gd name="connsiteX87" fmla="*/ 251827 w 482641"/>
                <a:gd name="connsiteY87" fmla="*/ 249910 h 325280"/>
                <a:gd name="connsiteX88" fmla="*/ 241215 w 482641"/>
                <a:gd name="connsiteY88" fmla="*/ 249752 h 325280"/>
                <a:gd name="connsiteX89" fmla="*/ 236994 w 482641"/>
                <a:gd name="connsiteY89" fmla="*/ 251453 h 325280"/>
                <a:gd name="connsiteX90" fmla="*/ 312701 w 482641"/>
                <a:gd name="connsiteY90" fmla="*/ 257774 h 325280"/>
                <a:gd name="connsiteX91" fmla="*/ 290549 w 482641"/>
                <a:gd name="connsiteY91" fmla="*/ 287443 h 325280"/>
                <a:gd name="connsiteX92" fmla="*/ 268440 w 482641"/>
                <a:gd name="connsiteY92" fmla="*/ 257834 h 325280"/>
                <a:gd name="connsiteX93" fmla="*/ 262352 w 482641"/>
                <a:gd name="connsiteY93" fmla="*/ 238200 h 325280"/>
                <a:gd name="connsiteX94" fmla="*/ 290549 w 482641"/>
                <a:gd name="connsiteY94" fmla="*/ 210872 h 325280"/>
                <a:gd name="connsiteX95" fmla="*/ 318747 w 482641"/>
                <a:gd name="connsiteY95" fmla="*/ 238217 h 325280"/>
                <a:gd name="connsiteX96" fmla="*/ 312701 w 482641"/>
                <a:gd name="connsiteY96" fmla="*/ 257775 h 325280"/>
                <a:gd name="connsiteX97" fmla="*/ 247044 w 482641"/>
                <a:gd name="connsiteY97" fmla="*/ 313453 h 325280"/>
                <a:gd name="connsiteX98" fmla="*/ 247015 w 482641"/>
                <a:gd name="connsiteY98" fmla="*/ 261668 h 325280"/>
                <a:gd name="connsiteX99" fmla="*/ 256936 w 482641"/>
                <a:gd name="connsiteY99" fmla="*/ 261815 h 325280"/>
                <a:gd name="connsiteX100" fmla="*/ 258980 w 482641"/>
                <a:gd name="connsiteY100" fmla="*/ 264871 h 325280"/>
                <a:gd name="connsiteX101" fmla="*/ 285840 w 482641"/>
                <a:gd name="connsiteY101" fmla="*/ 300849 h 325280"/>
                <a:gd name="connsiteX102" fmla="*/ 294080 w 482641"/>
                <a:gd name="connsiteY102" fmla="*/ 302031 h 325280"/>
                <a:gd name="connsiteX103" fmla="*/ 295258 w 482641"/>
                <a:gd name="connsiteY103" fmla="*/ 300849 h 325280"/>
                <a:gd name="connsiteX104" fmla="*/ 322114 w 482641"/>
                <a:gd name="connsiteY104" fmla="*/ 264882 h 325280"/>
                <a:gd name="connsiteX105" fmla="*/ 324265 w 482641"/>
                <a:gd name="connsiteY105" fmla="*/ 261728 h 325280"/>
                <a:gd name="connsiteX106" fmla="*/ 452577 w 482641"/>
                <a:gd name="connsiteY106" fmla="*/ 261509 h 325280"/>
                <a:gd name="connsiteX107" fmla="*/ 468747 w 482641"/>
                <a:gd name="connsiteY107" fmla="*/ 313453 h 3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482641" h="325280">
                  <a:moveTo>
                    <a:pt x="432456" y="157267"/>
                  </a:moveTo>
                  <a:lnTo>
                    <a:pt x="447980" y="136477"/>
                  </a:lnTo>
                  <a:cubicBezTo>
                    <a:pt x="453959" y="128633"/>
                    <a:pt x="456933" y="118890"/>
                    <a:pt x="456359" y="109026"/>
                  </a:cubicBezTo>
                  <a:cubicBezTo>
                    <a:pt x="454962" y="87502"/>
                    <a:pt x="437417" y="70640"/>
                    <a:pt x="416416" y="70640"/>
                  </a:cubicBezTo>
                  <a:cubicBezTo>
                    <a:pt x="395415" y="70640"/>
                    <a:pt x="377873" y="87502"/>
                    <a:pt x="376473" y="109021"/>
                  </a:cubicBezTo>
                  <a:cubicBezTo>
                    <a:pt x="376169" y="113907"/>
                    <a:pt x="376774" y="118807"/>
                    <a:pt x="378257" y="123470"/>
                  </a:cubicBezTo>
                  <a:lnTo>
                    <a:pt x="281176" y="125259"/>
                  </a:lnTo>
                  <a:lnTo>
                    <a:pt x="296158" y="105184"/>
                  </a:lnTo>
                  <a:cubicBezTo>
                    <a:pt x="305721" y="92653"/>
                    <a:pt x="310481" y="77085"/>
                    <a:pt x="309570" y="61321"/>
                  </a:cubicBezTo>
                  <a:cubicBezTo>
                    <a:pt x="308539" y="45195"/>
                    <a:pt x="301717" y="29993"/>
                    <a:pt x="290371" y="18542"/>
                  </a:cubicBezTo>
                  <a:cubicBezTo>
                    <a:pt x="265800" y="-6167"/>
                    <a:pt x="225947" y="-6183"/>
                    <a:pt x="201356" y="18507"/>
                  </a:cubicBezTo>
                  <a:cubicBezTo>
                    <a:pt x="201345" y="18518"/>
                    <a:pt x="201333" y="18530"/>
                    <a:pt x="201321" y="18542"/>
                  </a:cubicBezTo>
                  <a:cubicBezTo>
                    <a:pt x="189977" y="29990"/>
                    <a:pt x="183155" y="45189"/>
                    <a:pt x="182123" y="61311"/>
                  </a:cubicBezTo>
                  <a:cubicBezTo>
                    <a:pt x="181123" y="76343"/>
                    <a:pt x="185869" y="91900"/>
                    <a:pt x="195530" y="105174"/>
                  </a:cubicBezTo>
                  <a:lnTo>
                    <a:pt x="208490" y="122531"/>
                  </a:lnTo>
                  <a:lnTo>
                    <a:pt x="70533" y="123444"/>
                  </a:lnTo>
                  <a:cubicBezTo>
                    <a:pt x="68031" y="123461"/>
                    <a:pt x="65812" y="125066"/>
                    <a:pt x="65003" y="127445"/>
                  </a:cubicBezTo>
                  <a:lnTo>
                    <a:pt x="318" y="317454"/>
                  </a:lnTo>
                  <a:cubicBezTo>
                    <a:pt x="-733" y="320545"/>
                    <a:pt x="907" y="323906"/>
                    <a:pt x="3983" y="324963"/>
                  </a:cubicBezTo>
                  <a:cubicBezTo>
                    <a:pt x="4596" y="325173"/>
                    <a:pt x="5239" y="325281"/>
                    <a:pt x="5887" y="325281"/>
                  </a:cubicBezTo>
                  <a:lnTo>
                    <a:pt x="476756" y="325281"/>
                  </a:lnTo>
                  <a:cubicBezTo>
                    <a:pt x="480007" y="325281"/>
                    <a:pt x="482642" y="322632"/>
                    <a:pt x="482642" y="319367"/>
                  </a:cubicBezTo>
                  <a:cubicBezTo>
                    <a:pt x="482641" y="318767"/>
                    <a:pt x="482551" y="318173"/>
                    <a:pt x="482373" y="317601"/>
                  </a:cubicBezTo>
                  <a:close/>
                  <a:moveTo>
                    <a:pt x="388214" y="109797"/>
                  </a:moveTo>
                  <a:cubicBezTo>
                    <a:pt x="389086" y="96364"/>
                    <a:pt x="399871" y="82468"/>
                    <a:pt x="416411" y="82468"/>
                  </a:cubicBezTo>
                  <a:cubicBezTo>
                    <a:pt x="432951" y="82468"/>
                    <a:pt x="443735" y="96367"/>
                    <a:pt x="444608" y="109812"/>
                  </a:cubicBezTo>
                  <a:cubicBezTo>
                    <a:pt x="444994" y="116850"/>
                    <a:pt x="442848" y="123792"/>
                    <a:pt x="438563" y="129372"/>
                  </a:cubicBezTo>
                  <a:lnTo>
                    <a:pt x="416411" y="159042"/>
                  </a:lnTo>
                  <a:lnTo>
                    <a:pt x="394301" y="129432"/>
                  </a:lnTo>
                  <a:cubicBezTo>
                    <a:pt x="390047" y="123804"/>
                    <a:pt x="387895" y="116855"/>
                    <a:pt x="388219" y="109797"/>
                  </a:cubicBezTo>
                  <a:close/>
                  <a:moveTo>
                    <a:pt x="383955" y="135191"/>
                  </a:moveTo>
                  <a:cubicBezTo>
                    <a:pt x="384250" y="135621"/>
                    <a:pt x="384544" y="136048"/>
                    <a:pt x="384848" y="136472"/>
                  </a:cubicBezTo>
                  <a:lnTo>
                    <a:pt x="411708" y="172450"/>
                  </a:lnTo>
                  <a:cubicBezTo>
                    <a:pt x="413658" y="175063"/>
                    <a:pt x="417348" y="175592"/>
                    <a:pt x="419948" y="173633"/>
                  </a:cubicBezTo>
                  <a:cubicBezTo>
                    <a:pt x="420395" y="173297"/>
                    <a:pt x="420791" y="172898"/>
                    <a:pt x="421126" y="172450"/>
                  </a:cubicBezTo>
                  <a:lnTo>
                    <a:pt x="423754" y="168931"/>
                  </a:lnTo>
                  <a:lnTo>
                    <a:pt x="430445" y="190426"/>
                  </a:lnTo>
                  <a:lnTo>
                    <a:pt x="339185" y="190447"/>
                  </a:lnTo>
                  <a:lnTo>
                    <a:pt x="332572" y="136144"/>
                  </a:lnTo>
                  <a:close/>
                  <a:moveTo>
                    <a:pt x="204993" y="98138"/>
                  </a:moveTo>
                  <a:cubicBezTo>
                    <a:pt x="197006" y="87164"/>
                    <a:pt x="193056" y="74366"/>
                    <a:pt x="193874" y="62094"/>
                  </a:cubicBezTo>
                  <a:cubicBezTo>
                    <a:pt x="194718" y="48828"/>
                    <a:pt x="200328" y="36320"/>
                    <a:pt x="209660" y="26897"/>
                  </a:cubicBezTo>
                  <a:cubicBezTo>
                    <a:pt x="229642" y="6814"/>
                    <a:pt x="262043" y="6810"/>
                    <a:pt x="282029" y="26886"/>
                  </a:cubicBezTo>
                  <a:cubicBezTo>
                    <a:pt x="282033" y="26890"/>
                    <a:pt x="282036" y="26893"/>
                    <a:pt x="282040" y="26897"/>
                  </a:cubicBezTo>
                  <a:cubicBezTo>
                    <a:pt x="291377" y="36324"/>
                    <a:pt x="296989" y="48838"/>
                    <a:pt x="297834" y="62111"/>
                  </a:cubicBezTo>
                  <a:cubicBezTo>
                    <a:pt x="298554" y="75048"/>
                    <a:pt x="294620" y="87815"/>
                    <a:pt x="286751" y="98080"/>
                  </a:cubicBezTo>
                  <a:lnTo>
                    <a:pt x="245851" y="152855"/>
                  </a:lnTo>
                  <a:close/>
                  <a:moveTo>
                    <a:pt x="14121" y="313453"/>
                  </a:moveTo>
                  <a:lnTo>
                    <a:pt x="44698" y="223632"/>
                  </a:lnTo>
                  <a:lnTo>
                    <a:pt x="79511" y="223525"/>
                  </a:lnTo>
                  <a:lnTo>
                    <a:pt x="111399" y="266231"/>
                  </a:lnTo>
                  <a:cubicBezTo>
                    <a:pt x="113349" y="268844"/>
                    <a:pt x="117039" y="269374"/>
                    <a:pt x="119639" y="267414"/>
                  </a:cubicBezTo>
                  <a:cubicBezTo>
                    <a:pt x="120086" y="267078"/>
                    <a:pt x="120482" y="266680"/>
                    <a:pt x="120816" y="266231"/>
                  </a:cubicBezTo>
                  <a:lnTo>
                    <a:pt x="146224" y="232199"/>
                  </a:lnTo>
                  <a:lnTo>
                    <a:pt x="146537" y="313453"/>
                  </a:lnTo>
                  <a:close/>
                  <a:moveTo>
                    <a:pt x="144228" y="215166"/>
                  </a:moveTo>
                  <a:lnTo>
                    <a:pt x="116107" y="252827"/>
                  </a:lnTo>
                  <a:lnTo>
                    <a:pt x="88028" y="215224"/>
                  </a:lnTo>
                  <a:cubicBezTo>
                    <a:pt x="82508" y="207634"/>
                    <a:pt x="79776" y="198813"/>
                    <a:pt x="80339" y="190366"/>
                  </a:cubicBezTo>
                  <a:cubicBezTo>
                    <a:pt x="81444" y="173343"/>
                    <a:pt x="95126" y="155736"/>
                    <a:pt x="116107" y="155736"/>
                  </a:cubicBezTo>
                  <a:cubicBezTo>
                    <a:pt x="137088" y="155736"/>
                    <a:pt x="150770" y="173343"/>
                    <a:pt x="151876" y="190383"/>
                  </a:cubicBezTo>
                  <a:cubicBezTo>
                    <a:pt x="152368" y="199298"/>
                    <a:pt x="149653" y="208093"/>
                    <a:pt x="144228" y="215166"/>
                  </a:cubicBezTo>
                  <a:close/>
                  <a:moveTo>
                    <a:pt x="236994" y="251453"/>
                  </a:moveTo>
                  <a:cubicBezTo>
                    <a:pt x="235872" y="252565"/>
                    <a:pt x="235239" y="254083"/>
                    <a:pt x="235240" y="255667"/>
                  </a:cubicBezTo>
                  <a:lnTo>
                    <a:pt x="235272" y="313453"/>
                  </a:lnTo>
                  <a:lnTo>
                    <a:pt x="158308" y="313453"/>
                  </a:lnTo>
                  <a:lnTo>
                    <a:pt x="157938" y="215486"/>
                  </a:lnTo>
                  <a:cubicBezTo>
                    <a:pt x="162209" y="207561"/>
                    <a:pt x="164179" y="198591"/>
                    <a:pt x="163628" y="189596"/>
                  </a:cubicBezTo>
                  <a:cubicBezTo>
                    <a:pt x="161965" y="163977"/>
                    <a:pt x="141094" y="143907"/>
                    <a:pt x="116114" y="143907"/>
                  </a:cubicBezTo>
                  <a:cubicBezTo>
                    <a:pt x="91133" y="143907"/>
                    <a:pt x="70263" y="163977"/>
                    <a:pt x="68600" y="189586"/>
                  </a:cubicBezTo>
                  <a:cubicBezTo>
                    <a:pt x="68153" y="197175"/>
                    <a:pt x="69512" y="204762"/>
                    <a:pt x="72564" y="211718"/>
                  </a:cubicBezTo>
                  <a:lnTo>
                    <a:pt x="48736" y="211791"/>
                  </a:lnTo>
                  <a:lnTo>
                    <a:pt x="74794" y="135245"/>
                  </a:lnTo>
                  <a:lnTo>
                    <a:pt x="217290" y="134306"/>
                  </a:lnTo>
                  <a:lnTo>
                    <a:pt x="241149" y="166260"/>
                  </a:lnTo>
                  <a:cubicBezTo>
                    <a:pt x="243099" y="168873"/>
                    <a:pt x="246788" y="169402"/>
                    <a:pt x="249389" y="167443"/>
                  </a:cubicBezTo>
                  <a:cubicBezTo>
                    <a:pt x="249835" y="167107"/>
                    <a:pt x="250232" y="166708"/>
                    <a:pt x="250566" y="166260"/>
                  </a:cubicBezTo>
                  <a:lnTo>
                    <a:pt x="272222" y="137250"/>
                  </a:lnTo>
                  <a:lnTo>
                    <a:pt x="320740" y="136356"/>
                  </a:lnTo>
                  <a:lnTo>
                    <a:pt x="328133" y="197074"/>
                  </a:lnTo>
                  <a:cubicBezTo>
                    <a:pt x="328494" y="200040"/>
                    <a:pt x="331001" y="202270"/>
                    <a:pt x="333976" y="202270"/>
                  </a:cubicBezTo>
                  <a:lnTo>
                    <a:pt x="434128" y="202247"/>
                  </a:lnTo>
                  <a:lnTo>
                    <a:pt x="448896" y="249686"/>
                  </a:lnTo>
                  <a:lnTo>
                    <a:pt x="329330" y="249890"/>
                  </a:lnTo>
                  <a:cubicBezTo>
                    <a:pt x="330376" y="245825"/>
                    <a:pt x="330769" y="241618"/>
                    <a:pt x="330493" y="237428"/>
                  </a:cubicBezTo>
                  <a:cubicBezTo>
                    <a:pt x="329096" y="215903"/>
                    <a:pt x="311551" y="199042"/>
                    <a:pt x="290550" y="199042"/>
                  </a:cubicBezTo>
                  <a:cubicBezTo>
                    <a:pt x="269549" y="199042"/>
                    <a:pt x="252003" y="215903"/>
                    <a:pt x="250606" y="237419"/>
                  </a:cubicBezTo>
                  <a:cubicBezTo>
                    <a:pt x="250341" y="241622"/>
                    <a:pt x="250753" y="245839"/>
                    <a:pt x="251827" y="249910"/>
                  </a:cubicBezTo>
                  <a:lnTo>
                    <a:pt x="241215" y="249752"/>
                  </a:lnTo>
                  <a:cubicBezTo>
                    <a:pt x="239634" y="249709"/>
                    <a:pt x="238107" y="250324"/>
                    <a:pt x="236994" y="251453"/>
                  </a:cubicBezTo>
                  <a:close/>
                  <a:moveTo>
                    <a:pt x="312701" y="257774"/>
                  </a:moveTo>
                  <a:lnTo>
                    <a:pt x="290549" y="287443"/>
                  </a:lnTo>
                  <a:lnTo>
                    <a:pt x="268440" y="257834"/>
                  </a:lnTo>
                  <a:cubicBezTo>
                    <a:pt x="264184" y="252208"/>
                    <a:pt x="262030" y="245260"/>
                    <a:pt x="262352" y="238200"/>
                  </a:cubicBezTo>
                  <a:cubicBezTo>
                    <a:pt x="263224" y="224766"/>
                    <a:pt x="274010" y="210872"/>
                    <a:pt x="290549" y="210872"/>
                  </a:cubicBezTo>
                  <a:cubicBezTo>
                    <a:pt x="307088" y="210872"/>
                    <a:pt x="317874" y="224770"/>
                    <a:pt x="318747" y="238217"/>
                  </a:cubicBezTo>
                  <a:cubicBezTo>
                    <a:pt x="319131" y="245254"/>
                    <a:pt x="316985" y="252195"/>
                    <a:pt x="312701" y="257775"/>
                  </a:cubicBezTo>
                  <a:close/>
                  <a:moveTo>
                    <a:pt x="247044" y="313453"/>
                  </a:moveTo>
                  <a:lnTo>
                    <a:pt x="247015" y="261668"/>
                  </a:lnTo>
                  <a:lnTo>
                    <a:pt x="256936" y="261815"/>
                  </a:lnTo>
                  <a:cubicBezTo>
                    <a:pt x="257573" y="262853"/>
                    <a:pt x="258255" y="263872"/>
                    <a:pt x="258980" y="264871"/>
                  </a:cubicBezTo>
                  <a:lnTo>
                    <a:pt x="285840" y="300849"/>
                  </a:lnTo>
                  <a:cubicBezTo>
                    <a:pt x="287790" y="303462"/>
                    <a:pt x="291480" y="303991"/>
                    <a:pt x="294080" y="302031"/>
                  </a:cubicBezTo>
                  <a:cubicBezTo>
                    <a:pt x="294527" y="301695"/>
                    <a:pt x="294923" y="301297"/>
                    <a:pt x="295258" y="300849"/>
                  </a:cubicBezTo>
                  <a:lnTo>
                    <a:pt x="322114" y="264882"/>
                  </a:lnTo>
                  <a:cubicBezTo>
                    <a:pt x="322881" y="263857"/>
                    <a:pt x="323598" y="262805"/>
                    <a:pt x="324265" y="261728"/>
                  </a:cubicBezTo>
                  <a:lnTo>
                    <a:pt x="452577" y="261509"/>
                  </a:lnTo>
                  <a:lnTo>
                    <a:pt x="468747" y="313453"/>
                  </a:lnTo>
                  <a:close/>
                </a:path>
              </a:pathLst>
            </a:custGeom>
            <a:grpFill/>
            <a:ln w="967" cap="flat">
              <a:noFill/>
              <a:prstDash val="solid"/>
              <a:miter/>
            </a:ln>
          </p:spPr>
          <p:txBody>
            <a:bodyPr rtlCol="0" anchor="ctr"/>
            <a:lstStyle/>
            <a:p>
              <a:endParaRPr lang="en-US"/>
            </a:p>
          </p:txBody>
        </p:sp>
      </p:grpSp>
      <p:pic>
        <p:nvPicPr>
          <p:cNvPr id="8" name="Image 7">
            <a:extLst>
              <a:ext uri="{FF2B5EF4-FFF2-40B4-BE49-F238E27FC236}">
                <a16:creationId xmlns:a16="http://schemas.microsoft.com/office/drawing/2014/main" id="{0D685ECD-E9A1-B665-819C-857F10E7DC08}"/>
              </a:ext>
            </a:extLst>
          </p:cNvPr>
          <p:cNvPicPr>
            <a:picLocks noChangeAspect="1"/>
          </p:cNvPicPr>
          <p:nvPr/>
        </p:nvPicPr>
        <p:blipFill>
          <a:blip r:embed="rId6"/>
          <a:stretch>
            <a:fillRect/>
          </a:stretch>
        </p:blipFill>
        <p:spPr>
          <a:xfrm>
            <a:off x="424126" y="1391470"/>
            <a:ext cx="2231187" cy="3156717"/>
          </a:xfrm>
          <a:prstGeom prst="rect">
            <a:avLst/>
          </a:prstGeom>
        </p:spPr>
      </p:pic>
    </p:spTree>
    <p:extLst>
      <p:ext uri="{BB962C8B-B14F-4D97-AF65-F5344CB8AC3E}">
        <p14:creationId xmlns:p14="http://schemas.microsoft.com/office/powerpoint/2010/main" val="340806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B48BBED-F85F-4647-8ED8-06F891758779}"/>
              </a:ext>
            </a:extLst>
          </p:cNvPr>
          <p:cNvSpPr>
            <a:spLocks noGrp="1"/>
          </p:cNvSpPr>
          <p:nvPr>
            <p:ph type="title"/>
          </p:nvPr>
        </p:nvSpPr>
        <p:spPr>
          <a:xfrm>
            <a:off x="493056" y="724901"/>
            <a:ext cx="11666307" cy="579208"/>
          </a:xfrm>
        </p:spPr>
        <p:txBody>
          <a:bodyPr>
            <a:normAutofit/>
          </a:bodyPr>
          <a:lstStyle/>
          <a:p>
            <a:r>
              <a:rPr lang="en-GB" sz="2400" dirty="0">
                <a:solidFill>
                  <a:srgbClr val="67B3E4"/>
                </a:solidFill>
                <a:ea typeface="+mn-ea"/>
              </a:rPr>
              <a:t>Focus on the Use of Proceeds </a:t>
            </a:r>
          </a:p>
        </p:txBody>
      </p:sp>
      <p:cxnSp>
        <p:nvCxnSpPr>
          <p:cNvPr id="12" name="Connecteur droit 11">
            <a:extLst>
              <a:ext uri="{FF2B5EF4-FFF2-40B4-BE49-F238E27FC236}">
                <a16:creationId xmlns:a16="http://schemas.microsoft.com/office/drawing/2014/main" id="{32E1905D-9000-4302-B6B1-C8D8FAB018AD}"/>
              </a:ext>
            </a:extLst>
          </p:cNvPr>
          <p:cNvCxnSpPr/>
          <p:nvPr/>
        </p:nvCxnSpPr>
        <p:spPr>
          <a:xfrm>
            <a:off x="580143" y="581726"/>
            <a:ext cx="11031713" cy="0"/>
          </a:xfrm>
          <a:prstGeom prst="line">
            <a:avLst/>
          </a:prstGeom>
          <a:ln/>
        </p:spPr>
        <p:style>
          <a:lnRef idx="3">
            <a:schemeClr val="dk1"/>
          </a:lnRef>
          <a:fillRef idx="0">
            <a:schemeClr val="dk1"/>
          </a:fillRef>
          <a:effectRef idx="2">
            <a:schemeClr val="dk1"/>
          </a:effectRef>
          <a:fontRef idx="minor">
            <a:schemeClr val="tx1"/>
          </a:fontRef>
        </p:style>
      </p:cxnSp>
      <p:sp>
        <p:nvSpPr>
          <p:cNvPr id="13" name="Espace réservé du texte 6">
            <a:extLst>
              <a:ext uri="{FF2B5EF4-FFF2-40B4-BE49-F238E27FC236}">
                <a16:creationId xmlns:a16="http://schemas.microsoft.com/office/drawing/2014/main" id="{84FCFF55-3108-4E32-9718-14FD3B281581}"/>
              </a:ext>
            </a:extLst>
          </p:cNvPr>
          <p:cNvSpPr txBox="1">
            <a:spLocks/>
          </p:cNvSpPr>
          <p:nvPr/>
        </p:nvSpPr>
        <p:spPr>
          <a:xfrm>
            <a:off x="1313576" y="6447254"/>
            <a:ext cx="4488119" cy="4182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50" kern="1200">
                <a:solidFill>
                  <a:srgbClr val="67B3E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50" b="0" i="0" u="none" strike="noStrike" kern="1200" cap="none" spc="0" normalizeH="0" baseline="0" noProof="0" dirty="0" err="1">
                <a:ln>
                  <a:noFill/>
                </a:ln>
                <a:solidFill>
                  <a:srgbClr val="67B3E4"/>
                </a:solidFill>
                <a:effectLst/>
                <a:uLnTx/>
                <a:uFillTx/>
                <a:latin typeface="Arial" panose="020B0604020202020204" pitchFamily="34" charset="0"/>
                <a:ea typeface="+mn-ea"/>
                <a:cs typeface="Arial" panose="020B0604020202020204" pitchFamily="34" charset="0"/>
              </a:rPr>
              <a:t>Investor</a:t>
            </a:r>
            <a:r>
              <a:rPr kumimoji="0" lang="fr-FR" sz="1250" b="0" i="0" u="none" strike="noStrike" kern="1200" cap="none" spc="0" normalizeH="0" baseline="0" noProof="0" dirty="0">
                <a:ln>
                  <a:noFill/>
                </a:ln>
                <a:solidFill>
                  <a:srgbClr val="67B3E4"/>
                </a:solidFill>
                <a:effectLst/>
                <a:uLnTx/>
                <a:uFillTx/>
                <a:latin typeface="Arial" panose="020B0604020202020204" pitchFamily="34" charset="0"/>
                <a:ea typeface="+mn-ea"/>
                <a:cs typeface="Arial" panose="020B0604020202020204" pitchFamily="34" charset="0"/>
              </a:rPr>
              <a:t> </a:t>
            </a:r>
            <a:r>
              <a:rPr kumimoji="0" lang="fr-FR" sz="1250" b="0" i="0" u="none" strike="noStrike" kern="1200" cap="none" spc="0" normalizeH="0" baseline="0" noProof="0" dirty="0" err="1">
                <a:ln>
                  <a:noFill/>
                </a:ln>
                <a:solidFill>
                  <a:srgbClr val="67B3E4"/>
                </a:solidFill>
                <a:effectLst/>
                <a:uLnTx/>
                <a:uFillTx/>
                <a:latin typeface="Arial" panose="020B0604020202020204" pitchFamily="34" charset="0"/>
                <a:ea typeface="+mn-ea"/>
                <a:cs typeface="Arial" panose="020B0604020202020204" pitchFamily="34" charset="0"/>
              </a:rPr>
              <a:t>presentation</a:t>
            </a:r>
            <a:r>
              <a:rPr kumimoji="0" lang="fr-FR" sz="1250" b="0" i="0" u="none" strike="noStrike" kern="1200" cap="none" spc="0" normalizeH="0" baseline="0" noProof="0" dirty="0">
                <a:ln>
                  <a:noFill/>
                </a:ln>
                <a:solidFill>
                  <a:srgbClr val="67B3E4"/>
                </a:solidFill>
                <a:effectLst/>
                <a:uLnTx/>
                <a:uFillTx/>
                <a:latin typeface="Arial" panose="020B0604020202020204" pitchFamily="34" charset="0"/>
                <a:ea typeface="+mn-ea"/>
                <a:cs typeface="Arial" panose="020B0604020202020204" pitchFamily="34" charset="0"/>
              </a:rPr>
              <a:t> 2024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250" b="0" i="0" u="none" strike="noStrike" kern="1200" cap="none" spc="0" normalizeH="0" baseline="0" noProof="0" dirty="0">
              <a:ln>
                <a:noFill/>
              </a:ln>
              <a:solidFill>
                <a:srgbClr val="67B3E4"/>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83573D94-2F43-4507-A77F-5DA4A8115EF3}"/>
              </a:ext>
            </a:extLst>
          </p:cNvPr>
          <p:cNvSpPr/>
          <p:nvPr/>
        </p:nvSpPr>
        <p:spPr>
          <a:xfrm>
            <a:off x="493056" y="243172"/>
            <a:ext cx="5038559" cy="338554"/>
          </a:xfrm>
          <a:prstGeom prst="rect">
            <a:avLst/>
          </a:prstGeom>
        </p:spPr>
        <p:txBody>
          <a:bodyPr wrap="none">
            <a:spAutoFit/>
          </a:bodyPr>
          <a:lstStyle/>
          <a:p>
            <a:r>
              <a:rPr lang="en-US" sz="1600" b="1" dirty="0">
                <a:solidFill>
                  <a:srgbClr val="00B050"/>
                </a:solidFill>
                <a:latin typeface="Arial" panose="020B0604020202020204" pitchFamily="34" charset="0"/>
                <a:ea typeface="+mj-ea"/>
                <a:cs typeface="Arial" panose="020B0604020202020204" pitchFamily="34" charset="0"/>
              </a:rPr>
              <a:t>03. Ile-de-France </a:t>
            </a:r>
            <a:r>
              <a:rPr lang="en-US" sz="1600" b="1" dirty="0" err="1">
                <a:solidFill>
                  <a:srgbClr val="00B050"/>
                </a:solidFill>
                <a:latin typeface="Arial" panose="020B0604020202020204" pitchFamily="34" charset="0"/>
                <a:ea typeface="+mj-ea"/>
                <a:cs typeface="Arial" panose="020B0604020202020204" pitchFamily="34" charset="0"/>
              </a:rPr>
              <a:t>Mobilités</a:t>
            </a:r>
            <a:r>
              <a:rPr lang="en-US" sz="1600" b="1" dirty="0">
                <a:solidFill>
                  <a:srgbClr val="00B050"/>
                </a:solidFill>
                <a:latin typeface="Arial" panose="020B0604020202020204" pitchFamily="34" charset="0"/>
                <a:ea typeface="+mj-ea"/>
                <a:cs typeface="Arial" panose="020B0604020202020204" pitchFamily="34" charset="0"/>
              </a:rPr>
              <a:t>' Green Bond program  </a:t>
            </a:r>
          </a:p>
        </p:txBody>
      </p:sp>
      <p:graphicFrame>
        <p:nvGraphicFramePr>
          <p:cNvPr id="17" name="Tableau 16"/>
          <p:cNvGraphicFramePr>
            <a:graphicFrameLocks noGrp="1"/>
          </p:cNvGraphicFramePr>
          <p:nvPr/>
        </p:nvGraphicFramePr>
        <p:xfrm>
          <a:off x="493056" y="2584587"/>
          <a:ext cx="11128611" cy="311662"/>
        </p:xfrm>
        <a:graphic>
          <a:graphicData uri="http://schemas.openxmlformats.org/drawingml/2006/table">
            <a:tbl>
              <a:tblPr firstRow="1" bandRow="1">
                <a:tableStyleId>{5C22544A-7EE6-4342-B048-85BDC9FD1C3A}</a:tableStyleId>
              </a:tblPr>
              <a:tblGrid>
                <a:gridCol w="2743109">
                  <a:extLst>
                    <a:ext uri="{9D8B030D-6E8A-4147-A177-3AD203B41FA5}">
                      <a16:colId xmlns:a16="http://schemas.microsoft.com/office/drawing/2014/main" val="974587874"/>
                    </a:ext>
                  </a:extLst>
                </a:gridCol>
                <a:gridCol w="5169239">
                  <a:extLst>
                    <a:ext uri="{9D8B030D-6E8A-4147-A177-3AD203B41FA5}">
                      <a16:colId xmlns:a16="http://schemas.microsoft.com/office/drawing/2014/main" val="1933247878"/>
                    </a:ext>
                  </a:extLst>
                </a:gridCol>
                <a:gridCol w="2038131">
                  <a:extLst>
                    <a:ext uri="{9D8B030D-6E8A-4147-A177-3AD203B41FA5}">
                      <a16:colId xmlns:a16="http://schemas.microsoft.com/office/drawing/2014/main" val="2695471535"/>
                    </a:ext>
                  </a:extLst>
                </a:gridCol>
                <a:gridCol w="1178132">
                  <a:extLst>
                    <a:ext uri="{9D8B030D-6E8A-4147-A177-3AD203B41FA5}">
                      <a16:colId xmlns:a16="http://schemas.microsoft.com/office/drawing/2014/main" val="2821081994"/>
                    </a:ext>
                  </a:extLst>
                </a:gridCol>
              </a:tblGrid>
              <a:tr h="311662">
                <a:tc>
                  <a:txBody>
                    <a:bodyPr/>
                    <a:lstStyle/>
                    <a:p>
                      <a:pPr algn="ctr"/>
                      <a:r>
                        <a:rPr lang="en-US" sz="1200" b="1" kern="1200" dirty="0">
                          <a:solidFill>
                            <a:schemeClr val="bg1"/>
                          </a:solidFill>
                          <a:effectLst/>
                          <a:latin typeface="Arial" panose="020B0604020202020204" pitchFamily="34" charset="0"/>
                          <a:ea typeface="+mn-ea"/>
                          <a:cs typeface="Arial" panose="020B0604020202020204" pitchFamily="34" charset="0"/>
                        </a:rPr>
                        <a:t>Eligible Green sub-categories</a:t>
                      </a:r>
                      <a:endParaRPr lang="fr-FR" sz="1200" b="1" kern="1200" dirty="0">
                        <a:solidFill>
                          <a:schemeClr val="bg1"/>
                        </a:solidFill>
                        <a:effectLst/>
                        <a:latin typeface="Arial" panose="020B0604020202020204" pitchFamily="34" charset="0"/>
                        <a:ea typeface="+mn-ea"/>
                        <a:cs typeface="Arial" panose="020B060402020202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4BBC81"/>
                    </a:solidFill>
                  </a:tcPr>
                </a:tc>
                <a:tc>
                  <a:txBody>
                    <a:bodyPr/>
                    <a:lstStyle/>
                    <a:p>
                      <a:pPr algn="ctr"/>
                      <a:r>
                        <a:rPr lang="en-US" sz="1200" b="1" kern="1200" dirty="0">
                          <a:solidFill>
                            <a:schemeClr val="bg1"/>
                          </a:solidFill>
                          <a:effectLst/>
                          <a:latin typeface="Arial" panose="020B0604020202020204" pitchFamily="34" charset="0"/>
                          <a:ea typeface="+mn-ea"/>
                          <a:cs typeface="Arial" panose="020B0604020202020204" pitchFamily="34" charset="0"/>
                        </a:rPr>
                        <a:t>Description</a:t>
                      </a:r>
                      <a:endParaRPr lang="fr-FR" sz="1200" b="1" kern="1200" dirty="0">
                        <a:solidFill>
                          <a:schemeClr val="bg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4BBC8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bg1"/>
                          </a:solidFill>
                          <a:effectLst/>
                          <a:latin typeface="Arial" panose="020B0604020202020204" pitchFamily="34" charset="0"/>
                          <a:ea typeface="+mn-ea"/>
                          <a:cs typeface="Arial" panose="020B0604020202020204" pitchFamily="34" charset="0"/>
                        </a:rPr>
                        <a:t>EU</a:t>
                      </a:r>
                      <a:r>
                        <a:rPr lang="fr-FR" sz="1200" b="1" kern="1200" baseline="0" dirty="0">
                          <a:solidFill>
                            <a:schemeClr val="bg1"/>
                          </a:solidFill>
                          <a:effectLst/>
                          <a:latin typeface="Arial" panose="020B0604020202020204" pitchFamily="34" charset="0"/>
                          <a:ea typeface="+mn-ea"/>
                          <a:cs typeface="Arial" panose="020B0604020202020204" pitchFamily="34" charset="0"/>
                        </a:rPr>
                        <a:t> </a:t>
                      </a:r>
                      <a:r>
                        <a:rPr lang="fr-FR" sz="1200" b="1" kern="1200" baseline="0" dirty="0" err="1">
                          <a:solidFill>
                            <a:schemeClr val="bg1"/>
                          </a:solidFill>
                          <a:effectLst/>
                          <a:latin typeface="Arial" panose="020B0604020202020204" pitchFamily="34" charset="0"/>
                          <a:ea typeface="+mn-ea"/>
                          <a:cs typeface="Arial" panose="020B0604020202020204" pitchFamily="34" charset="0"/>
                        </a:rPr>
                        <a:t>Taxonomy</a:t>
                      </a:r>
                      <a:r>
                        <a:rPr lang="fr-FR" sz="1200" b="1" kern="1200" baseline="0" dirty="0">
                          <a:solidFill>
                            <a:schemeClr val="bg1"/>
                          </a:solidFill>
                          <a:effectLst/>
                          <a:latin typeface="Arial" panose="020B0604020202020204" pitchFamily="34" charset="0"/>
                          <a:ea typeface="+mn-ea"/>
                          <a:cs typeface="Arial" panose="020B0604020202020204" pitchFamily="34" charset="0"/>
                        </a:rPr>
                        <a:t> </a:t>
                      </a:r>
                      <a:r>
                        <a:rPr lang="fr-FR" sz="1200" b="1" kern="1200" baseline="0" dirty="0" err="1">
                          <a:solidFill>
                            <a:schemeClr val="bg1"/>
                          </a:solidFill>
                          <a:effectLst/>
                          <a:latin typeface="Arial" panose="020B0604020202020204" pitchFamily="34" charset="0"/>
                          <a:ea typeface="+mn-ea"/>
                          <a:cs typeface="Arial" panose="020B0604020202020204" pitchFamily="34" charset="0"/>
                        </a:rPr>
                        <a:t>mapping</a:t>
                      </a:r>
                      <a:endParaRPr lang="fr-FR" sz="1200" b="1" kern="1200" dirty="0">
                        <a:solidFill>
                          <a:schemeClr val="bg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4BBC81"/>
                    </a:solidFill>
                  </a:tcPr>
                </a:tc>
                <a:tc>
                  <a:txBody>
                    <a:bodyPr/>
                    <a:lstStyle/>
                    <a:p>
                      <a:pPr algn="ctr"/>
                      <a:r>
                        <a:rPr lang="fr-FR" sz="1200" b="1" kern="1200" dirty="0">
                          <a:solidFill>
                            <a:schemeClr val="bg1"/>
                          </a:solidFill>
                          <a:effectLst/>
                          <a:latin typeface="Arial" panose="020B0604020202020204" pitchFamily="34" charset="0"/>
                          <a:ea typeface="+mn-ea"/>
                          <a:cs typeface="Arial" panose="020B0604020202020204" pitchFamily="34" charset="0"/>
                        </a:rPr>
                        <a:t>NACE codes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4BBC81"/>
                    </a:solidFill>
                  </a:tcPr>
                </a:tc>
                <a:extLst>
                  <a:ext uri="{0D108BD9-81ED-4DB2-BD59-A6C34878D82A}">
                    <a16:rowId xmlns:a16="http://schemas.microsoft.com/office/drawing/2014/main" val="106480861"/>
                  </a:ext>
                </a:extLst>
              </a:tr>
            </a:tbl>
          </a:graphicData>
        </a:graphic>
      </p:graphicFrame>
      <p:graphicFrame>
        <p:nvGraphicFramePr>
          <p:cNvPr id="18" name="Tableau 17"/>
          <p:cNvGraphicFramePr>
            <a:graphicFrameLocks noGrp="1"/>
          </p:cNvGraphicFramePr>
          <p:nvPr/>
        </p:nvGraphicFramePr>
        <p:xfrm>
          <a:off x="493056" y="3027035"/>
          <a:ext cx="11124459" cy="3420219"/>
        </p:xfrm>
        <a:graphic>
          <a:graphicData uri="http://schemas.openxmlformats.org/drawingml/2006/table">
            <a:tbl>
              <a:tblPr firstRow="1" bandRow="1"/>
              <a:tblGrid>
                <a:gridCol w="2744612">
                  <a:extLst>
                    <a:ext uri="{9D8B030D-6E8A-4147-A177-3AD203B41FA5}">
                      <a16:colId xmlns:a16="http://schemas.microsoft.com/office/drawing/2014/main" val="1745663550"/>
                    </a:ext>
                  </a:extLst>
                </a:gridCol>
                <a:gridCol w="5167837">
                  <a:extLst>
                    <a:ext uri="{9D8B030D-6E8A-4147-A177-3AD203B41FA5}">
                      <a16:colId xmlns:a16="http://schemas.microsoft.com/office/drawing/2014/main" val="992265589"/>
                    </a:ext>
                  </a:extLst>
                </a:gridCol>
                <a:gridCol w="2034243">
                  <a:extLst>
                    <a:ext uri="{9D8B030D-6E8A-4147-A177-3AD203B41FA5}">
                      <a16:colId xmlns:a16="http://schemas.microsoft.com/office/drawing/2014/main" val="2575278316"/>
                    </a:ext>
                  </a:extLst>
                </a:gridCol>
                <a:gridCol w="1177767">
                  <a:extLst>
                    <a:ext uri="{9D8B030D-6E8A-4147-A177-3AD203B41FA5}">
                      <a16:colId xmlns:a16="http://schemas.microsoft.com/office/drawing/2014/main" val="3875171780"/>
                    </a:ext>
                  </a:extLst>
                </a:gridCol>
              </a:tblGrid>
              <a:tr h="90046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latin typeface="Arial" panose="020B0604020202020204" pitchFamily="34" charset="0"/>
                          <a:ea typeface="+mn-ea"/>
                          <a:cs typeface="Arial" panose="020B0604020202020204" pitchFamily="34" charset="0"/>
                        </a:rPr>
                        <a:t>1 - Renovation and renewal of urban, suburban and road passenger transport such as bus network or aerial cableways</a:t>
                      </a:r>
                    </a:p>
                  </a:txBody>
                  <a:tcPr anchor="ctr">
                    <a:lnL w="12700" cap="flat" cmpd="sng" algn="ctr">
                      <a:noFill/>
                      <a:prstDash val="solid"/>
                      <a:round/>
                      <a:headEnd type="none" w="med" len="med"/>
                      <a:tailEnd type="none" w="med" len="med"/>
                    </a:lnL>
                    <a:lnR w="6350" cap="flat" cmpd="sng" algn="ctr">
                      <a:solidFill>
                        <a:srgbClr val="4BBC8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1450" indent="-171450" algn="l">
                        <a:buFont typeface="Courier New" panose="02070309020205020404" pitchFamily="49" charset="0"/>
                        <a:buChar char="o"/>
                      </a:pPr>
                      <a:r>
                        <a:rPr lang="en-US" sz="900" b="0" kern="1200" noProof="0" dirty="0">
                          <a:solidFill>
                            <a:schemeClr val="tx1"/>
                          </a:solidFill>
                          <a:latin typeface="Arial" panose="020B0604020202020204" pitchFamily="34" charset="0"/>
                          <a:ea typeface="+mn-ea"/>
                          <a:cs typeface="Arial" panose="020B0604020202020204" pitchFamily="34" charset="0"/>
                        </a:rPr>
                        <a:t>Acquisition for the </a:t>
                      </a:r>
                      <a:r>
                        <a:rPr lang="en-US" sz="900" b="1" kern="1200" noProof="0" dirty="0">
                          <a:solidFill>
                            <a:schemeClr val="tx1"/>
                          </a:solidFill>
                          <a:latin typeface="Arial" panose="020B0604020202020204" pitchFamily="34" charset="0"/>
                          <a:ea typeface="+mn-ea"/>
                          <a:cs typeface="Arial" panose="020B0604020202020204" pitchFamily="34" charset="0"/>
                        </a:rPr>
                        <a:t>expansion of the bus fleet </a:t>
                      </a:r>
                      <a:r>
                        <a:rPr lang="en-US" sz="900" b="0" kern="1200" noProof="0" dirty="0">
                          <a:solidFill>
                            <a:schemeClr val="tx1"/>
                          </a:solidFill>
                          <a:latin typeface="Arial" panose="020B0604020202020204" pitchFamily="34" charset="0"/>
                          <a:ea typeface="+mn-ea"/>
                          <a:cs typeface="Arial" panose="020B0604020202020204" pitchFamily="34" charset="0"/>
                        </a:rPr>
                        <a:t>or the </a:t>
                      </a:r>
                      <a:r>
                        <a:rPr lang="en-US" sz="900" b="1" kern="1200" noProof="0" dirty="0">
                          <a:solidFill>
                            <a:schemeClr val="tx1"/>
                          </a:solidFill>
                          <a:latin typeface="Arial" panose="020B0604020202020204" pitchFamily="34" charset="0"/>
                          <a:ea typeface="+mn-ea"/>
                          <a:cs typeface="Arial" panose="020B0604020202020204" pitchFamily="34" charset="0"/>
                        </a:rPr>
                        <a:t>renewal of buses </a:t>
                      </a:r>
                      <a:r>
                        <a:rPr lang="en-US" sz="900" b="0" kern="1200" noProof="0" dirty="0">
                          <a:solidFill>
                            <a:schemeClr val="tx1"/>
                          </a:solidFill>
                          <a:latin typeface="Arial" panose="020B0604020202020204" pitchFamily="34" charset="0"/>
                          <a:ea typeface="+mn-ea"/>
                          <a:cs typeface="Arial" panose="020B0604020202020204" pitchFamily="34" charset="0"/>
                        </a:rPr>
                        <a:t>with 0 direct (tailpipe) CO</a:t>
                      </a:r>
                      <a:r>
                        <a:rPr lang="en-US" sz="900" b="0" kern="1200" baseline="-25000" noProof="0" dirty="0">
                          <a:solidFill>
                            <a:schemeClr val="tx1"/>
                          </a:solidFill>
                          <a:latin typeface="Arial" panose="020B0604020202020204" pitchFamily="34" charset="0"/>
                          <a:ea typeface="+mn-ea"/>
                          <a:cs typeface="Arial" panose="020B0604020202020204" pitchFamily="34" charset="0"/>
                        </a:rPr>
                        <a:t>2</a:t>
                      </a:r>
                      <a:r>
                        <a:rPr lang="en-US" sz="900" b="0" kern="1200" noProof="0" dirty="0">
                          <a:solidFill>
                            <a:schemeClr val="tx1"/>
                          </a:solidFill>
                          <a:latin typeface="Arial" panose="020B0604020202020204" pitchFamily="34" charset="0"/>
                          <a:ea typeface="+mn-ea"/>
                          <a:cs typeface="Arial" panose="020B0604020202020204" pitchFamily="34" charset="0"/>
                        </a:rPr>
                        <a:t> emissions </a:t>
                      </a:r>
                    </a:p>
                    <a:p>
                      <a:pPr marL="171450" indent="-171450" algn="l">
                        <a:buFont typeface="Courier New" panose="02070309020205020404" pitchFamily="49" charset="0"/>
                        <a:buChar char="o"/>
                      </a:pPr>
                      <a:endParaRPr lang="en-US" sz="900" b="0" kern="1200" noProof="0" dirty="0">
                        <a:solidFill>
                          <a:schemeClr val="tx1"/>
                        </a:solidFill>
                        <a:latin typeface="Arial" panose="020B0604020202020204" pitchFamily="34" charset="0"/>
                        <a:ea typeface="+mn-ea"/>
                        <a:cs typeface="Arial" panose="020B0604020202020204" pitchFamily="34" charset="0"/>
                      </a:endParaRPr>
                    </a:p>
                    <a:p>
                      <a:pPr marL="171450" indent="-171450" algn="l">
                        <a:buFont typeface="Courier New" panose="02070309020205020404" pitchFamily="49" charset="0"/>
                        <a:buChar char="o"/>
                      </a:pPr>
                      <a:r>
                        <a:rPr lang="en-US" sz="900" b="0" kern="1200" noProof="0" dirty="0">
                          <a:solidFill>
                            <a:schemeClr val="tx1"/>
                          </a:solidFill>
                          <a:latin typeface="Arial" panose="020B0604020202020204" pitchFamily="34" charset="0"/>
                          <a:ea typeface="+mn-ea"/>
                          <a:cs typeface="Arial" panose="020B0604020202020204" pitchFamily="34" charset="0"/>
                        </a:rPr>
                        <a:t>Acquisition of </a:t>
                      </a:r>
                      <a:r>
                        <a:rPr lang="en-US" sz="900" b="1" i="1" u="sng" kern="1200" noProof="0" dirty="0">
                          <a:solidFill>
                            <a:schemeClr val="tx1"/>
                          </a:solidFill>
                          <a:latin typeface="Arial" panose="020B0604020202020204" pitchFamily="34" charset="0"/>
                          <a:ea typeface="+mn-ea"/>
                          <a:cs typeface="Arial" panose="020B0604020202020204" pitchFamily="34" charset="0"/>
                        </a:rPr>
                        <a:t>aerial cableways </a:t>
                      </a:r>
                      <a:r>
                        <a:rPr lang="en-US" sz="900" b="0" kern="1200" noProof="0" dirty="0">
                          <a:solidFill>
                            <a:schemeClr val="tx1"/>
                          </a:solidFill>
                          <a:latin typeface="Arial" panose="020B0604020202020204" pitchFamily="34" charset="0"/>
                          <a:ea typeface="+mn-ea"/>
                          <a:cs typeface="Arial" panose="020B0604020202020204" pitchFamily="34" charset="0"/>
                        </a:rPr>
                        <a:t>with 0 direct (tailpipe) CO</a:t>
                      </a:r>
                      <a:r>
                        <a:rPr lang="en-US" sz="900" b="0" kern="1200" baseline="-25000" noProof="0" dirty="0">
                          <a:solidFill>
                            <a:schemeClr val="tx1"/>
                          </a:solidFill>
                          <a:latin typeface="Arial" panose="020B0604020202020204" pitchFamily="34" charset="0"/>
                          <a:ea typeface="+mn-ea"/>
                          <a:cs typeface="Arial" panose="020B0604020202020204" pitchFamily="34" charset="0"/>
                        </a:rPr>
                        <a:t>2</a:t>
                      </a:r>
                      <a:r>
                        <a:rPr lang="en-US" sz="900" b="0" kern="1200" noProof="0" dirty="0">
                          <a:solidFill>
                            <a:schemeClr val="tx1"/>
                          </a:solidFill>
                          <a:latin typeface="Arial" panose="020B0604020202020204" pitchFamily="34" charset="0"/>
                          <a:ea typeface="+mn-ea"/>
                          <a:cs typeface="Arial" panose="020B0604020202020204" pitchFamily="34" charset="0"/>
                        </a:rPr>
                        <a:t> emissions</a:t>
                      </a:r>
                    </a:p>
                  </a:txBody>
                  <a:tcPr anchor="ctr">
                    <a:lnL w="6350" cap="flat" cmpd="sng" algn="ctr">
                      <a:solidFill>
                        <a:srgbClr val="4BBC81"/>
                      </a:solidFill>
                      <a:prstDash val="solid"/>
                      <a:round/>
                      <a:headEnd type="none" w="med" len="med"/>
                      <a:tailEnd type="none" w="med" len="med"/>
                    </a:lnL>
                    <a:lnR w="6350" cap="flat" cmpd="sng" algn="ctr">
                      <a:solidFill>
                        <a:srgbClr val="4BBC8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a:buClr>
                          <a:srgbClr val="00B050"/>
                        </a:buClr>
                        <a:buFont typeface="Wingdings" panose="05000000000000000000" pitchFamily="2" charset="2"/>
                        <a:buChar char="ü"/>
                      </a:pPr>
                      <a:r>
                        <a:rPr lang="en-US" sz="900" b="1" kern="1200" noProof="0" dirty="0">
                          <a:solidFill>
                            <a:schemeClr val="tx1"/>
                          </a:solidFill>
                          <a:latin typeface="Arial" panose="020B0604020202020204" pitchFamily="34" charset="0"/>
                          <a:ea typeface="+mn-ea"/>
                          <a:cs typeface="Arial" panose="020B0604020202020204" pitchFamily="34" charset="0"/>
                        </a:rPr>
                        <a:t>6.3. </a:t>
                      </a:r>
                      <a:r>
                        <a:rPr lang="en-US" sz="900" b="0" kern="1200" noProof="0" dirty="0">
                          <a:solidFill>
                            <a:schemeClr val="tx1"/>
                          </a:solidFill>
                          <a:latin typeface="Arial" panose="020B0604020202020204" pitchFamily="34" charset="0"/>
                          <a:ea typeface="+mn-ea"/>
                          <a:cs typeface="Arial" panose="020B0604020202020204" pitchFamily="34" charset="0"/>
                        </a:rPr>
                        <a:t>Urban, suburban and road passenger transport</a:t>
                      </a:r>
                    </a:p>
                  </a:txBody>
                  <a:tcPr anchor="ctr">
                    <a:lnL w="6350" cap="flat" cmpd="sng" algn="ctr">
                      <a:solidFill>
                        <a:srgbClr val="4BBC81"/>
                      </a:solidFill>
                      <a:prstDash val="solid"/>
                      <a:round/>
                      <a:headEnd type="none" w="med" len="med"/>
                      <a:tailEnd type="none" w="med" len="med"/>
                    </a:lnL>
                    <a:lnR w="6350" cap="flat" cmpd="sng" algn="ctr">
                      <a:solidFill>
                        <a:srgbClr val="4BBC8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a:buClr>
                          <a:srgbClr val="00B050"/>
                        </a:buClr>
                        <a:buFont typeface="Courier New" panose="02070309020205020404" pitchFamily="49" charset="0"/>
                        <a:buChar char="o"/>
                      </a:pPr>
                      <a:r>
                        <a:rPr lang="en-US" sz="900" b="0" kern="1200" noProof="0" dirty="0">
                          <a:solidFill>
                            <a:schemeClr val="tx1"/>
                          </a:solidFill>
                          <a:latin typeface="Arial" panose="020B0604020202020204" pitchFamily="34" charset="0"/>
                          <a:ea typeface="+mn-ea"/>
                          <a:cs typeface="Arial" panose="020B0604020202020204" pitchFamily="34" charset="0"/>
                        </a:rPr>
                        <a:t>49.31</a:t>
                      </a:r>
                    </a:p>
                  </a:txBody>
                  <a:tcPr anchor="ctr">
                    <a:lnL w="6350" cap="flat" cmpd="sng" algn="ctr">
                      <a:solidFill>
                        <a:srgbClr val="4BBC81"/>
                      </a:solidFill>
                      <a:prstDash val="solid"/>
                      <a:round/>
                      <a:headEnd type="none" w="med" len="med"/>
                      <a:tailEnd type="none" w="med" len="med"/>
                    </a:lnL>
                    <a:lnR w="6350" cap="flat" cmpd="sng" algn="ctr">
                      <a:solidFill>
                        <a:srgbClr val="4BBC8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453636"/>
                  </a:ext>
                </a:extLst>
              </a:tr>
              <a:tr h="8349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latin typeface="Arial" panose="020B0604020202020204" pitchFamily="34" charset="0"/>
                          <a:ea typeface="+mn-ea"/>
                          <a:cs typeface="Arial" panose="020B0604020202020204" pitchFamily="34" charset="0"/>
                        </a:rPr>
                        <a:t>2 - Renovation and renewal of public rail transport rolling stock (train, metro, tram train, tramway)</a:t>
                      </a:r>
                    </a:p>
                  </a:txBody>
                  <a:tcPr anchor="ctr">
                    <a:lnL w="12700" cap="flat" cmpd="sng" algn="ctr">
                      <a:noFill/>
                      <a:prstDash val="solid"/>
                      <a:round/>
                      <a:headEnd type="none" w="med" len="med"/>
                      <a:tailEnd type="none" w="med" len="med"/>
                    </a:lnL>
                    <a:lnR w="6350" cap="flat" cmpd="sng" algn="ctr">
                      <a:solidFill>
                        <a:srgbClr val="4BBC8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FF5F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1450" indent="-171450" algn="l">
                        <a:buFont typeface="Courier New" panose="02070309020205020404" pitchFamily="49" charset="0"/>
                        <a:buChar char="o"/>
                      </a:pPr>
                      <a:r>
                        <a:rPr lang="en-US" sz="900" b="0" kern="1200" noProof="0" dirty="0">
                          <a:solidFill>
                            <a:schemeClr val="tx1"/>
                          </a:solidFill>
                          <a:latin typeface="Arial" panose="020B0604020202020204" pitchFamily="34" charset="0"/>
                          <a:ea typeface="+mn-ea"/>
                          <a:cs typeface="Arial" panose="020B0604020202020204" pitchFamily="34" charset="0"/>
                        </a:rPr>
                        <a:t>Acquisition &amp; renovation of carriages and equipment for </a:t>
                      </a:r>
                      <a:r>
                        <a:rPr lang="en-US" sz="900" b="1" kern="1200" noProof="0" dirty="0">
                          <a:solidFill>
                            <a:schemeClr val="tx1"/>
                          </a:solidFill>
                          <a:latin typeface="Arial" panose="020B0604020202020204" pitchFamily="34" charset="0"/>
                          <a:ea typeface="+mn-ea"/>
                          <a:cs typeface="Arial" panose="020B0604020202020204" pitchFamily="34" charset="0"/>
                        </a:rPr>
                        <a:t>electrified rail transport </a:t>
                      </a:r>
                      <a:r>
                        <a:rPr lang="en-US" sz="900" b="0" kern="1200" noProof="0" dirty="0">
                          <a:solidFill>
                            <a:schemeClr val="tx1"/>
                          </a:solidFill>
                          <a:latin typeface="Arial" panose="020B0604020202020204" pitchFamily="34" charset="0"/>
                          <a:ea typeface="+mn-ea"/>
                          <a:cs typeface="Arial" panose="020B0604020202020204" pitchFamily="34" charset="0"/>
                        </a:rPr>
                        <a:t>with 0 direct (tailpipe) CO</a:t>
                      </a:r>
                      <a:r>
                        <a:rPr lang="en-US" sz="900" b="0" kern="1200" baseline="-25000" noProof="0" dirty="0">
                          <a:solidFill>
                            <a:schemeClr val="tx1"/>
                          </a:solidFill>
                          <a:latin typeface="Arial" panose="020B0604020202020204" pitchFamily="34" charset="0"/>
                          <a:ea typeface="+mn-ea"/>
                          <a:cs typeface="Arial" panose="020B0604020202020204" pitchFamily="34" charset="0"/>
                        </a:rPr>
                        <a:t>2</a:t>
                      </a:r>
                      <a:r>
                        <a:rPr lang="en-US" sz="900" b="0" kern="1200" noProof="0" dirty="0">
                          <a:solidFill>
                            <a:schemeClr val="tx1"/>
                          </a:solidFill>
                          <a:latin typeface="Arial" panose="020B0604020202020204" pitchFamily="34" charset="0"/>
                          <a:ea typeface="+mn-ea"/>
                          <a:cs typeface="Arial" panose="020B0604020202020204" pitchFamily="34" charset="0"/>
                        </a:rPr>
                        <a:t> emissions. This includes trains, metros, tram-trains, tramways</a:t>
                      </a:r>
                    </a:p>
                  </a:txBody>
                  <a:tcPr anchor="ctr">
                    <a:lnL w="6350" cap="flat" cmpd="sng" algn="ctr">
                      <a:solidFill>
                        <a:srgbClr val="4BBC81"/>
                      </a:solidFill>
                      <a:prstDash val="solid"/>
                      <a:round/>
                      <a:headEnd type="none" w="med" len="med"/>
                      <a:tailEnd type="none" w="med" len="med"/>
                    </a:lnL>
                    <a:lnR w="6350" cap="flat" cmpd="sng" algn="ctr">
                      <a:solidFill>
                        <a:srgbClr val="4BBC8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FF5FB"/>
                    </a:solidFill>
                  </a:tcPr>
                </a:tc>
                <a:tc>
                  <a:txBody>
                    <a:bodyPr/>
                    <a:lstStyle/>
                    <a:p>
                      <a:pPr marL="171450" indent="-171450" algn="l">
                        <a:buClr>
                          <a:srgbClr val="00B050"/>
                        </a:buClr>
                        <a:buFont typeface="Wingdings" panose="05000000000000000000" pitchFamily="2" charset="2"/>
                        <a:buChar char="ü"/>
                      </a:pPr>
                      <a:r>
                        <a:rPr lang="en-US" sz="900" b="1" kern="1200" noProof="0" dirty="0">
                          <a:solidFill>
                            <a:schemeClr val="tx1"/>
                          </a:solidFill>
                          <a:latin typeface="Arial" panose="020B0604020202020204" pitchFamily="34" charset="0"/>
                          <a:ea typeface="+mn-ea"/>
                          <a:cs typeface="Arial" panose="020B0604020202020204" pitchFamily="34" charset="0"/>
                        </a:rPr>
                        <a:t>6.1. </a:t>
                      </a:r>
                      <a:r>
                        <a:rPr lang="en-US" sz="900" b="0" kern="1200" noProof="0" dirty="0">
                          <a:solidFill>
                            <a:schemeClr val="tx1"/>
                          </a:solidFill>
                          <a:latin typeface="Arial" panose="020B0604020202020204" pitchFamily="34" charset="0"/>
                          <a:ea typeface="+mn-ea"/>
                          <a:cs typeface="Arial" panose="020B0604020202020204" pitchFamily="34" charset="0"/>
                        </a:rPr>
                        <a:t>Passenger interurban rail transport</a:t>
                      </a:r>
                    </a:p>
                    <a:p>
                      <a:pPr marL="171450" indent="-171450" algn="l">
                        <a:buFont typeface="Courier New" panose="02070309020205020404" pitchFamily="49" charset="0"/>
                        <a:buChar char="o"/>
                      </a:pPr>
                      <a:endParaRPr lang="en-US" sz="900" b="0" kern="1200" noProof="0" dirty="0">
                        <a:solidFill>
                          <a:schemeClr val="tx1"/>
                        </a:solidFill>
                        <a:latin typeface="Arial" panose="020B0604020202020204" pitchFamily="34" charset="0"/>
                        <a:ea typeface="+mn-ea"/>
                        <a:cs typeface="Arial" panose="020B0604020202020204" pitchFamily="34" charset="0"/>
                      </a:endParaRPr>
                    </a:p>
                    <a:p>
                      <a:pPr marL="171450" indent="-171450" algn="l">
                        <a:buClr>
                          <a:srgbClr val="00B050"/>
                        </a:buClr>
                        <a:buFont typeface="Wingdings" panose="05000000000000000000" pitchFamily="2" charset="2"/>
                        <a:buChar char="ü"/>
                      </a:pPr>
                      <a:r>
                        <a:rPr lang="en-US" sz="900" b="1" kern="1200" noProof="0" dirty="0">
                          <a:solidFill>
                            <a:schemeClr val="tx1"/>
                          </a:solidFill>
                          <a:latin typeface="Arial" panose="020B0604020202020204" pitchFamily="34" charset="0"/>
                          <a:ea typeface="+mn-ea"/>
                          <a:cs typeface="Arial" panose="020B0604020202020204" pitchFamily="34" charset="0"/>
                        </a:rPr>
                        <a:t>6.3. </a:t>
                      </a:r>
                      <a:r>
                        <a:rPr lang="en-US" sz="900" b="0" kern="1200" noProof="0" dirty="0">
                          <a:solidFill>
                            <a:schemeClr val="tx1"/>
                          </a:solidFill>
                          <a:latin typeface="Arial" panose="020B0604020202020204" pitchFamily="34" charset="0"/>
                          <a:ea typeface="+mn-ea"/>
                          <a:cs typeface="Arial" panose="020B0604020202020204" pitchFamily="34" charset="0"/>
                        </a:rPr>
                        <a:t>Urban, suburban and road passenger transport</a:t>
                      </a:r>
                    </a:p>
                  </a:txBody>
                  <a:tcPr anchor="ctr">
                    <a:lnL w="6350" cap="flat" cmpd="sng" algn="ctr">
                      <a:solidFill>
                        <a:srgbClr val="4BBC81"/>
                      </a:solidFill>
                      <a:prstDash val="solid"/>
                      <a:round/>
                      <a:headEnd type="none" w="med" len="med"/>
                      <a:tailEnd type="none" w="med" len="med"/>
                    </a:lnL>
                    <a:lnR w="6350" cap="flat" cmpd="sng" algn="ctr">
                      <a:solidFill>
                        <a:srgbClr val="4BBC8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FF5FB"/>
                    </a:solidFill>
                  </a:tcPr>
                </a:tc>
                <a:tc>
                  <a:txBody>
                    <a:bodyPr/>
                    <a:lstStyle/>
                    <a:p>
                      <a:pPr marL="171450" indent="-171450" algn="l">
                        <a:buClr>
                          <a:srgbClr val="00B050"/>
                        </a:buClr>
                        <a:buFont typeface="Courier New" panose="02070309020205020404" pitchFamily="49" charset="0"/>
                        <a:buChar char="o"/>
                      </a:pPr>
                      <a:r>
                        <a:rPr lang="en-US" sz="900" b="0" kern="1200" noProof="0" dirty="0">
                          <a:solidFill>
                            <a:schemeClr val="tx1"/>
                          </a:solidFill>
                          <a:latin typeface="Arial" panose="020B0604020202020204" pitchFamily="34" charset="0"/>
                          <a:ea typeface="+mn-ea"/>
                          <a:cs typeface="Arial" panose="020B0604020202020204" pitchFamily="34" charset="0"/>
                        </a:rPr>
                        <a:t>49.10</a:t>
                      </a:r>
                    </a:p>
                    <a:p>
                      <a:pPr marL="171450" indent="-171450" algn="l">
                        <a:buClr>
                          <a:srgbClr val="00B050"/>
                        </a:buClr>
                        <a:buFont typeface="Courier New" panose="02070309020205020404" pitchFamily="49" charset="0"/>
                        <a:buChar char="o"/>
                      </a:pPr>
                      <a:r>
                        <a:rPr lang="en-US" sz="900" b="0" kern="1200" noProof="0" dirty="0">
                          <a:solidFill>
                            <a:schemeClr val="tx1"/>
                          </a:solidFill>
                          <a:latin typeface="Arial" panose="020B0604020202020204" pitchFamily="34" charset="0"/>
                          <a:ea typeface="+mn-ea"/>
                          <a:cs typeface="Arial" panose="020B0604020202020204" pitchFamily="34" charset="0"/>
                        </a:rPr>
                        <a:t>49.31</a:t>
                      </a:r>
                    </a:p>
                  </a:txBody>
                  <a:tcPr anchor="ctr">
                    <a:lnL w="6350" cap="flat" cmpd="sng" algn="ctr">
                      <a:solidFill>
                        <a:srgbClr val="4BBC81"/>
                      </a:solidFill>
                      <a:prstDash val="solid"/>
                      <a:round/>
                      <a:headEnd type="none" w="med" len="med"/>
                      <a:tailEnd type="none" w="med" len="med"/>
                    </a:lnL>
                    <a:lnR w="6350" cap="flat" cmpd="sng" algn="ctr">
                      <a:solidFill>
                        <a:srgbClr val="4BBC8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FF5FB"/>
                    </a:solidFill>
                  </a:tcPr>
                </a:tc>
                <a:extLst>
                  <a:ext uri="{0D108BD9-81ED-4DB2-BD59-A6C34878D82A}">
                    <a16:rowId xmlns:a16="http://schemas.microsoft.com/office/drawing/2014/main" val="2064839783"/>
                  </a:ext>
                </a:extLst>
              </a:tr>
              <a:tr h="63320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latin typeface="Arial" panose="020B0604020202020204" pitchFamily="34" charset="0"/>
                          <a:ea typeface="+mn-ea"/>
                          <a:cs typeface="Arial" panose="020B0604020202020204" pitchFamily="34" charset="0"/>
                        </a:rPr>
                        <a:t>3 - Renovation and renewal of infrastructure enabling low-carbon public transport</a:t>
                      </a:r>
                      <a:endParaRPr lang="fr-FR" sz="1000" b="1" kern="1200" dirty="0">
                        <a:solidFill>
                          <a:schemeClr val="tx1"/>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6350" cap="flat" cmpd="sng" algn="ctr">
                      <a:solidFill>
                        <a:srgbClr val="4BBC8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1450" indent="-171450" algn="l">
                        <a:buFont typeface="Courier New" panose="02070309020205020404" pitchFamily="49" charset="0"/>
                        <a:buChar char="o"/>
                      </a:pPr>
                      <a:r>
                        <a:rPr lang="en-US" sz="900" b="0" kern="1200" noProof="0" dirty="0">
                          <a:solidFill>
                            <a:schemeClr val="tx1"/>
                          </a:solidFill>
                          <a:latin typeface="Arial" panose="020B0604020202020204" pitchFamily="34" charset="0"/>
                          <a:ea typeface="+mn-ea"/>
                          <a:cs typeface="Arial" panose="020B0604020202020204" pitchFamily="34" charset="0"/>
                        </a:rPr>
                        <a:t>Acquisition, Construction or Renovation of </a:t>
                      </a:r>
                      <a:r>
                        <a:rPr lang="en-US" sz="900" b="1" kern="1200" noProof="0" dirty="0">
                          <a:solidFill>
                            <a:schemeClr val="tx1"/>
                          </a:solidFill>
                          <a:latin typeface="Arial" panose="020B0604020202020204" pitchFamily="34" charset="0"/>
                          <a:ea typeface="+mn-ea"/>
                          <a:cs typeface="Arial" panose="020B0604020202020204" pitchFamily="34" charset="0"/>
                        </a:rPr>
                        <a:t>infrastructure and installations dedicated to urban and suburban public passenger transport</a:t>
                      </a:r>
                      <a:r>
                        <a:rPr lang="en-US" sz="900" b="0" kern="1200" noProof="0" dirty="0">
                          <a:solidFill>
                            <a:schemeClr val="tx1"/>
                          </a:solidFill>
                          <a:latin typeface="Arial" panose="020B0604020202020204" pitchFamily="34" charset="0"/>
                          <a:ea typeface="+mn-ea"/>
                          <a:cs typeface="Arial" panose="020B0604020202020204" pitchFamily="34" charset="0"/>
                        </a:rPr>
                        <a:t> or the </a:t>
                      </a:r>
                      <a:r>
                        <a:rPr lang="en-US" sz="900" b="1" kern="1200" noProof="0" dirty="0">
                          <a:solidFill>
                            <a:schemeClr val="tx1"/>
                          </a:solidFill>
                          <a:latin typeface="Arial" panose="020B0604020202020204" pitchFamily="34" charset="0"/>
                          <a:ea typeface="+mn-ea"/>
                          <a:cs typeface="Arial" panose="020B0604020202020204" pitchFamily="34" charset="0"/>
                        </a:rPr>
                        <a:t>vehicles</a:t>
                      </a:r>
                      <a:r>
                        <a:rPr lang="en-US" sz="900" b="0" kern="1200" noProof="0" dirty="0">
                          <a:solidFill>
                            <a:schemeClr val="tx1"/>
                          </a:solidFill>
                          <a:latin typeface="Arial" panose="020B0604020202020204" pitchFamily="34" charset="0"/>
                          <a:ea typeface="+mn-ea"/>
                          <a:cs typeface="Arial" panose="020B0604020202020204" pitchFamily="34" charset="0"/>
                        </a:rPr>
                        <a:t> with zero tailpipe CO</a:t>
                      </a:r>
                      <a:r>
                        <a:rPr lang="en-US" sz="900" b="0" kern="1200" baseline="-25000" noProof="0" dirty="0">
                          <a:solidFill>
                            <a:schemeClr val="tx1"/>
                          </a:solidFill>
                          <a:latin typeface="Arial" panose="020B0604020202020204" pitchFamily="34" charset="0"/>
                          <a:ea typeface="+mn-ea"/>
                          <a:cs typeface="Arial" panose="020B0604020202020204" pitchFamily="34" charset="0"/>
                        </a:rPr>
                        <a:t>2</a:t>
                      </a:r>
                      <a:r>
                        <a:rPr lang="en-US" sz="900" b="0" kern="1200" noProof="0" dirty="0">
                          <a:solidFill>
                            <a:schemeClr val="tx1"/>
                          </a:solidFill>
                          <a:latin typeface="Arial" panose="020B0604020202020204" pitchFamily="34" charset="0"/>
                          <a:ea typeface="+mn-ea"/>
                          <a:cs typeface="Arial" panose="020B0604020202020204" pitchFamily="34" charset="0"/>
                        </a:rPr>
                        <a:t> emissions, including associated signaling systems for metro, bus, </a:t>
                      </a:r>
                      <a:r>
                        <a:rPr lang="en-US" sz="900" b="0" i="1" u="sng" kern="1200" noProof="0" dirty="0">
                          <a:solidFill>
                            <a:schemeClr val="tx1"/>
                          </a:solidFill>
                          <a:latin typeface="Arial" panose="020B0604020202020204" pitchFamily="34" charset="0"/>
                          <a:ea typeface="+mn-ea"/>
                          <a:cs typeface="Arial" panose="020B0604020202020204" pitchFamily="34" charset="0"/>
                        </a:rPr>
                        <a:t>tram, and rail systems</a:t>
                      </a:r>
                    </a:p>
                  </a:txBody>
                  <a:tcPr anchor="ctr">
                    <a:lnL w="6350" cap="flat" cmpd="sng" algn="ctr">
                      <a:solidFill>
                        <a:srgbClr val="4BBC81"/>
                      </a:solidFill>
                      <a:prstDash val="solid"/>
                      <a:round/>
                      <a:headEnd type="none" w="med" len="med"/>
                      <a:tailEnd type="none" w="med" len="med"/>
                    </a:lnL>
                    <a:lnR w="6350" cap="flat" cmpd="sng" algn="ctr">
                      <a:solidFill>
                        <a:srgbClr val="4BBC8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a:buClr>
                          <a:srgbClr val="00B050"/>
                        </a:buClr>
                        <a:buFont typeface="Wingdings" panose="05000000000000000000" pitchFamily="2" charset="2"/>
                        <a:buChar char="ü"/>
                      </a:pPr>
                      <a:r>
                        <a:rPr lang="en-US" sz="900" b="1" kern="1200" noProof="0" dirty="0">
                          <a:solidFill>
                            <a:schemeClr val="tx1"/>
                          </a:solidFill>
                          <a:latin typeface="Arial" panose="020B0604020202020204" pitchFamily="34" charset="0"/>
                          <a:ea typeface="+mn-ea"/>
                          <a:cs typeface="Arial" panose="020B0604020202020204" pitchFamily="34" charset="0"/>
                        </a:rPr>
                        <a:t>6.15.</a:t>
                      </a:r>
                      <a:r>
                        <a:rPr lang="en-US" sz="900" b="0" kern="1200" noProof="0" dirty="0">
                          <a:solidFill>
                            <a:schemeClr val="tx1"/>
                          </a:solidFill>
                          <a:latin typeface="Arial" panose="020B0604020202020204" pitchFamily="34" charset="0"/>
                          <a:ea typeface="+mn-ea"/>
                          <a:cs typeface="Arial" panose="020B0604020202020204" pitchFamily="34" charset="0"/>
                        </a:rPr>
                        <a:t> Infrastructure enabling low-carbon road transport and public transport</a:t>
                      </a:r>
                    </a:p>
                  </a:txBody>
                  <a:tcPr anchor="ctr">
                    <a:lnL w="6350" cap="flat" cmpd="sng" algn="ctr">
                      <a:solidFill>
                        <a:srgbClr val="4BBC81"/>
                      </a:solidFill>
                      <a:prstDash val="solid"/>
                      <a:round/>
                      <a:headEnd type="none" w="med" len="med"/>
                      <a:tailEnd type="none" w="med" len="med"/>
                    </a:lnL>
                    <a:lnR w="6350" cap="flat" cmpd="sng" algn="ctr">
                      <a:solidFill>
                        <a:srgbClr val="4BBC8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a:buClr>
                          <a:srgbClr val="00B050"/>
                        </a:buClr>
                        <a:buFont typeface="Courier New" panose="02070309020205020404" pitchFamily="49" charset="0"/>
                        <a:buChar char="o"/>
                      </a:pPr>
                      <a:r>
                        <a:rPr lang="en-US" sz="900" b="0" kern="1200" noProof="0" dirty="0">
                          <a:solidFill>
                            <a:schemeClr val="tx1"/>
                          </a:solidFill>
                          <a:latin typeface="Arial" panose="020B0604020202020204" pitchFamily="34" charset="0"/>
                          <a:ea typeface="+mn-ea"/>
                          <a:cs typeface="Arial" panose="020B0604020202020204" pitchFamily="34" charset="0"/>
                        </a:rPr>
                        <a:t>F 52.21</a:t>
                      </a:r>
                    </a:p>
                    <a:p>
                      <a:pPr marL="171450" indent="-171450" algn="l">
                        <a:buClr>
                          <a:srgbClr val="00B050"/>
                        </a:buClr>
                        <a:buFont typeface="Courier New" panose="02070309020205020404" pitchFamily="49" charset="0"/>
                        <a:buChar char="o"/>
                      </a:pPr>
                      <a:r>
                        <a:rPr lang="en-US" sz="900" b="0" kern="1200" noProof="0" dirty="0">
                          <a:solidFill>
                            <a:schemeClr val="tx1"/>
                          </a:solidFill>
                          <a:latin typeface="Arial" panose="020B0604020202020204" pitchFamily="34" charset="0"/>
                          <a:ea typeface="+mn-ea"/>
                          <a:cs typeface="Arial" panose="020B0604020202020204" pitchFamily="34" charset="0"/>
                        </a:rPr>
                        <a:t>F 42.12</a:t>
                      </a:r>
                    </a:p>
                  </a:txBody>
                  <a:tcPr anchor="ctr">
                    <a:lnL w="6350" cap="flat" cmpd="sng" algn="ctr">
                      <a:solidFill>
                        <a:srgbClr val="4BBC81"/>
                      </a:solidFill>
                      <a:prstDash val="solid"/>
                      <a:round/>
                      <a:headEnd type="none" w="med" len="med"/>
                      <a:tailEnd type="none" w="med" len="med"/>
                    </a:lnL>
                    <a:lnR w="6350" cap="flat" cmpd="sng" algn="ctr">
                      <a:solidFill>
                        <a:srgbClr val="4BBC8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561038"/>
                  </a:ext>
                </a:extLst>
              </a:tr>
              <a:tr h="1040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latin typeface="Arial" panose="020B0604020202020204" pitchFamily="34" charset="0"/>
                          <a:ea typeface="+mn-ea"/>
                          <a:cs typeface="Arial" panose="020B0604020202020204" pitchFamily="34" charset="0"/>
                        </a:rPr>
                        <a:t>4 - Improving the quality of service for mobility</a:t>
                      </a:r>
                      <a:endParaRPr lang="fr-FR" sz="1000" b="1" kern="1200" dirty="0">
                        <a:solidFill>
                          <a:schemeClr val="tx1"/>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6350" cap="flat" cmpd="sng" algn="ctr">
                      <a:solidFill>
                        <a:srgbClr val="4BBC8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FF5FB"/>
                    </a:solidFill>
                  </a:tcPr>
                </a:tc>
                <a:tc>
                  <a:txBody>
                    <a:bodyPr/>
                    <a:lstStyle/>
                    <a:p>
                      <a:pPr marL="171450" indent="-171450" algn="l">
                        <a:buFont typeface="Courier New" panose="02070309020205020404" pitchFamily="49" charset="0"/>
                        <a:buChar char="o"/>
                      </a:pPr>
                      <a:r>
                        <a:rPr lang="en-US" sz="900" b="0" kern="1200" noProof="0" dirty="0">
                          <a:solidFill>
                            <a:schemeClr val="tx1"/>
                          </a:solidFill>
                          <a:latin typeface="Arial" panose="020B0604020202020204" pitchFamily="34" charset="0"/>
                          <a:ea typeface="+mn-ea"/>
                          <a:cs typeface="Arial" panose="020B0604020202020204" pitchFamily="34" charset="0"/>
                        </a:rPr>
                        <a:t>Expenditures aimed at improving the </a:t>
                      </a:r>
                      <a:r>
                        <a:rPr lang="en-US" sz="900" b="1" kern="1200" noProof="0" dirty="0">
                          <a:solidFill>
                            <a:schemeClr val="tx1"/>
                          </a:solidFill>
                          <a:latin typeface="Arial" panose="020B0604020202020204" pitchFamily="34" charset="0"/>
                          <a:ea typeface="+mn-ea"/>
                          <a:cs typeface="Arial" panose="020B0604020202020204" pitchFamily="34" charset="0"/>
                        </a:rPr>
                        <a:t>quality and accessibility of low-carbon public transport</a:t>
                      </a:r>
                      <a:r>
                        <a:rPr lang="en-US" sz="900" b="0" kern="1200" noProof="0" dirty="0">
                          <a:solidFill>
                            <a:schemeClr val="tx1"/>
                          </a:solidFill>
                          <a:latin typeface="Arial" panose="020B0604020202020204" pitchFamily="34" charset="0"/>
                          <a:ea typeface="+mn-ea"/>
                          <a:cs typeface="Arial" panose="020B0604020202020204" pitchFamily="34" charset="0"/>
                        </a:rPr>
                        <a:t>, including:</a:t>
                      </a:r>
                    </a:p>
                    <a:p>
                      <a:pPr marL="0" indent="0" algn="l">
                        <a:buFont typeface="Courier New" panose="02070309020205020404" pitchFamily="49" charset="0"/>
                        <a:buNone/>
                      </a:pPr>
                      <a:r>
                        <a:rPr lang="en-US" sz="900" b="0" kern="1200" baseline="0" noProof="0" dirty="0">
                          <a:solidFill>
                            <a:schemeClr val="tx1"/>
                          </a:solidFill>
                          <a:latin typeface="Arial" panose="020B0604020202020204" pitchFamily="34" charset="0"/>
                          <a:ea typeface="+mn-ea"/>
                          <a:cs typeface="Arial" panose="020B0604020202020204" pitchFamily="34" charset="0"/>
                        </a:rPr>
                        <a:t>      &gt; </a:t>
                      </a:r>
                      <a:r>
                        <a:rPr lang="en-US" sz="900" b="0" kern="1200" noProof="0" dirty="0">
                          <a:solidFill>
                            <a:schemeClr val="tx1"/>
                          </a:solidFill>
                          <a:latin typeface="Arial" panose="020B0604020202020204" pitchFamily="34" charset="0"/>
                          <a:ea typeface="+mn-ea"/>
                          <a:cs typeface="Arial" panose="020B0604020202020204" pitchFamily="34" charset="0"/>
                        </a:rPr>
                        <a:t>Improvement of passenger information </a:t>
                      </a:r>
                    </a:p>
                    <a:p>
                      <a:pPr marL="0" indent="0" algn="l">
                        <a:buFont typeface="Courier New" panose="02070309020205020404" pitchFamily="49" charset="0"/>
                        <a:buNone/>
                      </a:pPr>
                      <a:r>
                        <a:rPr lang="en-US" sz="900" b="0" kern="1200" baseline="0" noProof="0" dirty="0">
                          <a:solidFill>
                            <a:schemeClr val="tx1"/>
                          </a:solidFill>
                          <a:latin typeface="Arial" panose="020B0604020202020204" pitchFamily="34" charset="0"/>
                          <a:ea typeface="+mn-ea"/>
                          <a:cs typeface="Arial" panose="020B0604020202020204" pitchFamily="34" charset="0"/>
                        </a:rPr>
                        <a:t>      &gt; </a:t>
                      </a:r>
                      <a:r>
                        <a:rPr lang="en-US" sz="900" b="0" kern="1200" noProof="0" dirty="0">
                          <a:solidFill>
                            <a:schemeClr val="tx1"/>
                          </a:solidFill>
                          <a:latin typeface="Arial" panose="020B0604020202020204" pitchFamily="34" charset="0"/>
                          <a:ea typeface="+mn-ea"/>
                          <a:cs typeface="Arial" panose="020B0604020202020204" pitchFamily="34" charset="0"/>
                        </a:rPr>
                        <a:t>Improvement of the ticketing system </a:t>
                      </a:r>
                    </a:p>
                    <a:p>
                      <a:pPr marL="0" indent="0" algn="l">
                        <a:buFont typeface="Courier New" panose="02070309020205020404" pitchFamily="49" charset="0"/>
                        <a:buNone/>
                      </a:pPr>
                      <a:r>
                        <a:rPr lang="en-US" sz="900" b="0" kern="1200" baseline="0" noProof="0" dirty="0">
                          <a:solidFill>
                            <a:schemeClr val="tx1"/>
                          </a:solidFill>
                          <a:latin typeface="Arial" panose="020B0604020202020204" pitchFamily="34" charset="0"/>
                          <a:ea typeface="+mn-ea"/>
                          <a:cs typeface="Arial" panose="020B0604020202020204" pitchFamily="34" charset="0"/>
                        </a:rPr>
                        <a:t>      &gt; </a:t>
                      </a:r>
                      <a:r>
                        <a:rPr lang="en-US" sz="900" b="0" kern="1200" noProof="0" dirty="0">
                          <a:solidFill>
                            <a:schemeClr val="tx1"/>
                          </a:solidFill>
                          <a:latin typeface="Arial" panose="020B0604020202020204" pitchFamily="34" charset="0"/>
                          <a:ea typeface="+mn-ea"/>
                          <a:cs typeface="Arial" panose="020B0604020202020204" pitchFamily="34" charset="0"/>
                        </a:rPr>
                        <a:t>Improvement of accessibility (e.g., for people with reduced mobility) </a:t>
                      </a:r>
                    </a:p>
                    <a:p>
                      <a:pPr marL="0" indent="0" algn="l">
                        <a:buFont typeface="Courier New" panose="02070309020205020404" pitchFamily="49" charset="0"/>
                        <a:buNone/>
                      </a:pPr>
                      <a:r>
                        <a:rPr lang="en-US" sz="900" b="0" kern="1200" baseline="0" noProof="0" dirty="0">
                          <a:solidFill>
                            <a:schemeClr val="tx1"/>
                          </a:solidFill>
                          <a:latin typeface="Arial" panose="020B0604020202020204" pitchFamily="34" charset="0"/>
                          <a:ea typeface="+mn-ea"/>
                          <a:cs typeface="Arial" panose="020B0604020202020204" pitchFamily="34" charset="0"/>
                        </a:rPr>
                        <a:t>      &gt; </a:t>
                      </a:r>
                      <a:r>
                        <a:rPr lang="en-US" sz="900" b="0" kern="1200" noProof="0" dirty="0">
                          <a:solidFill>
                            <a:schemeClr val="tx1"/>
                          </a:solidFill>
                          <a:latin typeface="Arial" panose="020B0604020202020204" pitchFamily="34" charset="0"/>
                          <a:ea typeface="+mn-ea"/>
                          <a:cs typeface="Arial" panose="020B0604020202020204" pitchFamily="34" charset="0"/>
                        </a:rPr>
                        <a:t>Acquisition of electrically assisted bicycles and subsidies to individuals for the purchase of </a:t>
                      </a:r>
                      <a:r>
                        <a:rPr lang="en-US" sz="900" b="0" kern="1200" noProof="0" dirty="0" err="1">
                          <a:solidFill>
                            <a:schemeClr val="tx1"/>
                          </a:solidFill>
                          <a:latin typeface="Arial" panose="020B0604020202020204" pitchFamily="34" charset="0"/>
                          <a:ea typeface="+mn-ea"/>
                          <a:cs typeface="Arial" panose="020B0604020202020204" pitchFamily="34" charset="0"/>
                        </a:rPr>
                        <a:t>Véligo</a:t>
                      </a:r>
                      <a:r>
                        <a:rPr lang="en-US" sz="900" b="0" kern="1200" baseline="0" noProof="0" dirty="0">
                          <a:solidFill>
                            <a:schemeClr val="tx1"/>
                          </a:solidFill>
                          <a:latin typeface="Arial" panose="020B0604020202020204" pitchFamily="34" charset="0"/>
                          <a:ea typeface="+mn-ea"/>
                          <a:cs typeface="Arial" panose="020B0604020202020204" pitchFamily="34" charset="0"/>
                        </a:rPr>
                        <a:t> </a:t>
                      </a:r>
                      <a:r>
                        <a:rPr lang="en-US" sz="900" b="0" kern="1200" noProof="0" dirty="0">
                          <a:solidFill>
                            <a:schemeClr val="tx1"/>
                          </a:solidFill>
                          <a:latin typeface="Arial" panose="020B0604020202020204" pitchFamily="34" charset="0"/>
                          <a:ea typeface="+mn-ea"/>
                          <a:cs typeface="Arial" panose="020B0604020202020204" pitchFamily="34" charset="0"/>
                        </a:rPr>
                        <a:t>electrically assisted bicycles</a:t>
                      </a:r>
                    </a:p>
                  </a:txBody>
                  <a:tcPr anchor="ctr">
                    <a:lnL w="6350" cap="flat" cmpd="sng" algn="ctr">
                      <a:solidFill>
                        <a:srgbClr val="4BBC81"/>
                      </a:solidFill>
                      <a:prstDash val="solid"/>
                      <a:round/>
                      <a:headEnd type="none" w="med" len="med"/>
                      <a:tailEnd type="none" w="med" len="med"/>
                    </a:lnL>
                    <a:lnR w="6350" cap="flat" cmpd="sng" algn="ctr">
                      <a:solidFill>
                        <a:srgbClr val="4BBC8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FF5FB"/>
                    </a:solidFill>
                  </a:tcPr>
                </a:tc>
                <a:tc>
                  <a:txBody>
                    <a:bodyPr/>
                    <a:lstStyle/>
                    <a:p>
                      <a:pPr marL="171450" indent="-171450" algn="l">
                        <a:buClr>
                          <a:srgbClr val="00B050"/>
                        </a:buClr>
                        <a:buFont typeface="Wingdings" panose="05000000000000000000" pitchFamily="2" charset="2"/>
                        <a:buChar char="ü"/>
                      </a:pPr>
                      <a:r>
                        <a:rPr lang="en-US" sz="900" b="1" kern="1200" noProof="0" dirty="0">
                          <a:solidFill>
                            <a:schemeClr val="tx1"/>
                          </a:solidFill>
                          <a:latin typeface="Arial" panose="020B0604020202020204" pitchFamily="34" charset="0"/>
                          <a:ea typeface="+mn-ea"/>
                          <a:cs typeface="Arial" panose="020B0604020202020204" pitchFamily="34" charset="0"/>
                        </a:rPr>
                        <a:t>6.4. </a:t>
                      </a:r>
                      <a:r>
                        <a:rPr lang="en-US" sz="900" b="0" kern="1200" noProof="0" dirty="0">
                          <a:solidFill>
                            <a:schemeClr val="tx1"/>
                          </a:solidFill>
                          <a:latin typeface="Arial" panose="020B0604020202020204" pitchFamily="34" charset="0"/>
                          <a:ea typeface="+mn-ea"/>
                          <a:cs typeface="Arial" panose="020B0604020202020204" pitchFamily="34" charset="0"/>
                        </a:rPr>
                        <a:t>Operation of personal mobility devices</a:t>
                      </a:r>
                    </a:p>
                    <a:p>
                      <a:pPr marL="171450" indent="-171450" algn="l">
                        <a:buClr>
                          <a:srgbClr val="00B050"/>
                        </a:buClr>
                        <a:buFont typeface="Wingdings" panose="05000000000000000000" pitchFamily="2" charset="2"/>
                        <a:buChar char="ü"/>
                      </a:pPr>
                      <a:endParaRPr lang="en-US" sz="900" b="0" kern="1200" noProof="0" dirty="0">
                        <a:solidFill>
                          <a:schemeClr val="tx1"/>
                        </a:solidFill>
                        <a:latin typeface="Arial" panose="020B0604020202020204" pitchFamily="34" charset="0"/>
                        <a:ea typeface="+mn-ea"/>
                        <a:cs typeface="Arial" panose="020B0604020202020204" pitchFamily="34" charset="0"/>
                      </a:endParaRPr>
                    </a:p>
                    <a:p>
                      <a:pPr marL="171450" indent="-171450" algn="l">
                        <a:buClr>
                          <a:srgbClr val="00B050"/>
                        </a:buClr>
                        <a:buFont typeface="Wingdings" panose="05000000000000000000" pitchFamily="2" charset="2"/>
                        <a:buChar char="ü"/>
                      </a:pPr>
                      <a:r>
                        <a:rPr lang="en-US" sz="900" b="1" kern="1200" noProof="0" dirty="0">
                          <a:solidFill>
                            <a:schemeClr val="tx1"/>
                          </a:solidFill>
                          <a:latin typeface="Arial" panose="020B0604020202020204" pitchFamily="34" charset="0"/>
                          <a:ea typeface="+mn-ea"/>
                          <a:cs typeface="Arial" panose="020B0604020202020204" pitchFamily="34" charset="0"/>
                        </a:rPr>
                        <a:t>6.15. </a:t>
                      </a:r>
                      <a:r>
                        <a:rPr lang="en-US" sz="900" b="0" kern="1200" noProof="0" dirty="0">
                          <a:solidFill>
                            <a:schemeClr val="tx1"/>
                          </a:solidFill>
                          <a:latin typeface="Arial" panose="020B0604020202020204" pitchFamily="34" charset="0"/>
                          <a:ea typeface="+mn-ea"/>
                          <a:cs typeface="Arial" panose="020B0604020202020204" pitchFamily="34" charset="0"/>
                        </a:rPr>
                        <a:t>Infrastructure enabling low-carbon road transport and public transport</a:t>
                      </a:r>
                    </a:p>
                  </a:txBody>
                  <a:tcPr anchor="ctr">
                    <a:lnL w="6350" cap="flat" cmpd="sng" algn="ctr">
                      <a:solidFill>
                        <a:srgbClr val="4BBC81"/>
                      </a:solidFill>
                      <a:prstDash val="solid"/>
                      <a:round/>
                      <a:headEnd type="none" w="med" len="med"/>
                      <a:tailEnd type="none" w="med" len="med"/>
                    </a:lnL>
                    <a:lnR w="6350" cap="flat" cmpd="sng" algn="ctr">
                      <a:solidFill>
                        <a:srgbClr val="4BBC8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FF5FB"/>
                    </a:solidFill>
                  </a:tcPr>
                </a:tc>
                <a:tc>
                  <a:txBody>
                    <a:bodyPr/>
                    <a:lstStyle/>
                    <a:p>
                      <a:pPr marL="171450" indent="-171450" algn="l">
                        <a:buClr>
                          <a:srgbClr val="00B050"/>
                        </a:buClr>
                        <a:buFont typeface="Courier New" panose="02070309020205020404" pitchFamily="49" charset="0"/>
                        <a:buChar char="o"/>
                      </a:pPr>
                      <a:r>
                        <a:rPr lang="en-US" sz="900" b="0" kern="1200" noProof="0" dirty="0">
                          <a:solidFill>
                            <a:schemeClr val="tx1"/>
                          </a:solidFill>
                          <a:latin typeface="Arial" panose="020B0604020202020204" pitchFamily="34" charset="0"/>
                          <a:ea typeface="+mn-ea"/>
                          <a:cs typeface="Arial" panose="020B0604020202020204" pitchFamily="34" charset="0"/>
                        </a:rPr>
                        <a:t>F 52.21</a:t>
                      </a:r>
                    </a:p>
                    <a:p>
                      <a:pPr marL="171450" indent="-171450" algn="l">
                        <a:buClr>
                          <a:srgbClr val="00B050"/>
                        </a:buClr>
                        <a:buFont typeface="Courier New" panose="02070309020205020404" pitchFamily="49" charset="0"/>
                        <a:buChar char="o"/>
                      </a:pPr>
                      <a:r>
                        <a:rPr lang="en-US" sz="900" b="0" kern="1200" noProof="0" dirty="0">
                          <a:solidFill>
                            <a:schemeClr val="tx1"/>
                          </a:solidFill>
                          <a:latin typeface="Arial" panose="020B0604020202020204" pitchFamily="34" charset="0"/>
                          <a:ea typeface="+mn-ea"/>
                          <a:cs typeface="Arial" panose="020B0604020202020204" pitchFamily="34" charset="0"/>
                        </a:rPr>
                        <a:t>F 42.12</a:t>
                      </a:r>
                    </a:p>
                    <a:p>
                      <a:pPr marL="171450" indent="-171450" algn="l">
                        <a:buClr>
                          <a:srgbClr val="00B050"/>
                        </a:buClr>
                        <a:buFont typeface="Courier New" panose="02070309020205020404" pitchFamily="49" charset="0"/>
                        <a:buChar char="o"/>
                      </a:pPr>
                      <a:r>
                        <a:rPr lang="en-US" sz="900" b="0" kern="1200" noProof="0" dirty="0">
                          <a:solidFill>
                            <a:schemeClr val="tx1"/>
                          </a:solidFill>
                          <a:latin typeface="Arial" panose="020B0604020202020204" pitchFamily="34" charset="0"/>
                          <a:ea typeface="+mn-ea"/>
                          <a:cs typeface="Arial" panose="020B0604020202020204" pitchFamily="34" charset="0"/>
                        </a:rPr>
                        <a:t>F 77.21</a:t>
                      </a:r>
                    </a:p>
                  </a:txBody>
                  <a:tcPr anchor="ctr">
                    <a:lnL w="6350" cap="flat" cmpd="sng" algn="ctr">
                      <a:solidFill>
                        <a:srgbClr val="4BBC81"/>
                      </a:solidFill>
                      <a:prstDash val="solid"/>
                      <a:round/>
                      <a:headEnd type="none" w="med" len="med"/>
                      <a:tailEnd type="none" w="med" len="med"/>
                    </a:lnL>
                    <a:lnR w="6350" cap="flat" cmpd="sng" algn="ctr">
                      <a:solidFill>
                        <a:srgbClr val="4BBC8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FF5FB"/>
                    </a:solidFill>
                  </a:tcPr>
                </a:tc>
                <a:extLst>
                  <a:ext uri="{0D108BD9-81ED-4DB2-BD59-A6C34878D82A}">
                    <a16:rowId xmlns:a16="http://schemas.microsoft.com/office/drawing/2014/main" val="3123362691"/>
                  </a:ext>
                </a:extLst>
              </a:tr>
            </a:tbl>
          </a:graphicData>
        </a:graphic>
      </p:graphicFrame>
      <p:sp>
        <p:nvSpPr>
          <p:cNvPr id="2" name="Vague 1"/>
          <p:cNvSpPr/>
          <p:nvPr/>
        </p:nvSpPr>
        <p:spPr>
          <a:xfrm>
            <a:off x="7096389" y="3570832"/>
            <a:ext cx="460351" cy="247325"/>
          </a:xfrm>
          <a:prstGeom prst="wave">
            <a:avLst>
              <a:gd name="adj1" fmla="val 7119"/>
              <a:gd name="adj2" fmla="val 0"/>
            </a:avLst>
          </a:prstGeom>
          <a:solidFill>
            <a:srgbClr val="67B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9"/>
          <p:cNvSpPr txBox="1"/>
          <p:nvPr/>
        </p:nvSpPr>
        <p:spPr>
          <a:xfrm>
            <a:off x="7113055" y="3640633"/>
            <a:ext cx="427018"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NEW</a:t>
            </a:r>
          </a:p>
        </p:txBody>
      </p:sp>
      <p:sp>
        <p:nvSpPr>
          <p:cNvPr id="6" name="TextBox 25">
            <a:extLst>
              <a:ext uri="{FF2B5EF4-FFF2-40B4-BE49-F238E27FC236}">
                <a16:creationId xmlns:a16="http://schemas.microsoft.com/office/drawing/2014/main" id="{A8DCAA9C-40A6-6890-87EC-6D45E20B0426}"/>
              </a:ext>
            </a:extLst>
          </p:cNvPr>
          <p:cNvSpPr txBox="1"/>
          <p:nvPr/>
        </p:nvSpPr>
        <p:spPr>
          <a:xfrm>
            <a:off x="493056" y="1338599"/>
            <a:ext cx="10980737" cy="1021556"/>
          </a:xfrm>
          <a:prstGeom prst="roundRect">
            <a:avLst/>
          </a:prstGeom>
          <a:solidFill>
            <a:schemeClr val="bg1">
              <a:lumMod val="95000"/>
            </a:schemeClr>
          </a:solidFill>
        </p:spPr>
        <p:txBody>
          <a:bodyPr wrap="square" anchor="ctr" anchorCtr="0">
            <a:spAutoFit/>
          </a:bodyPr>
          <a:lstStyle/>
          <a:p>
            <a:pPr marL="285750" marR="0" lvl="0" indent="-285750" algn="just" defTabSz="914400" rtl="0" eaLnBrk="1" fontAlgn="auto" latinLnBrk="0" hangingPunct="1">
              <a:lnSpc>
                <a:spcPct val="100000"/>
              </a:lnSpc>
              <a:spcBef>
                <a:spcPts val="0"/>
              </a:spcBef>
              <a:spcAft>
                <a:spcPts val="600"/>
              </a:spcAft>
              <a:buSzPct val="100000"/>
              <a:buFont typeface="Wingdings" panose="05000000000000000000" pitchFamily="2" charset="2"/>
              <a:buChar char="q"/>
              <a:tabLst/>
              <a:defRPr/>
            </a:pPr>
            <a:r>
              <a:rPr kumimoji="0" 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An</a:t>
            </a:r>
            <a:r>
              <a:rPr kumimoji="0" lang="en-US" sz="1100" b="0" i="0" u="none" strike="noStrike" kern="1200" cap="none" spc="0" normalizeH="0" noProof="0" dirty="0">
                <a:ln>
                  <a:noFill/>
                </a:ln>
                <a:effectLst/>
                <a:uLnTx/>
                <a:uFillTx/>
                <a:latin typeface="Arial" panose="020B0604020202020204" pitchFamily="34" charset="0"/>
                <a:ea typeface="+mn-ea"/>
                <a:cs typeface="Arial" panose="020B0604020202020204" pitchFamily="34" charset="0"/>
              </a:rPr>
              <a:t> amount equal to t</a:t>
            </a:r>
            <a:r>
              <a:rPr kumimoji="0" 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he </a:t>
            </a:r>
            <a:r>
              <a:rPr kumimoji="0" lang="en-US" sz="11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net proceeds </a:t>
            </a:r>
            <a:r>
              <a:rPr kumimoji="0" 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of the green</a:t>
            </a:r>
            <a:r>
              <a:rPr kumimoji="0" lang="en-US" sz="1100" b="0" i="0" u="none" strike="noStrike" kern="1200" cap="none" spc="0" normalizeH="0" noProof="0" dirty="0">
                <a:ln>
                  <a:noFill/>
                </a:ln>
                <a:effectLst/>
                <a:uLnTx/>
                <a:uFillTx/>
                <a:latin typeface="Arial" panose="020B0604020202020204" pitchFamily="34" charset="0"/>
                <a:ea typeface="+mn-ea"/>
                <a:cs typeface="Arial" panose="020B0604020202020204" pitchFamily="34" charset="0"/>
              </a:rPr>
              <a:t> bonds </a:t>
            </a:r>
            <a:r>
              <a:rPr kumimoji="0" 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will be used exclusively to </a:t>
            </a:r>
            <a:r>
              <a:rPr kumimoji="0" lang="en-US" sz="11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finance and re-finance</a:t>
            </a:r>
            <a:r>
              <a:rPr kumimoji="0" 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in whole or in part, “Eligible Green Projects” meeting eligibility criteria aligned with the requirements of the </a:t>
            </a:r>
            <a:r>
              <a:rPr kumimoji="0" lang="en-US" sz="11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EU Taxonomy </a:t>
            </a:r>
            <a:r>
              <a:rPr kumimoji="0" 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Delegated Acts on </a:t>
            </a:r>
            <a:r>
              <a:rPr kumimoji="0" lang="en-US" sz="11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climate change mitigation</a:t>
            </a:r>
            <a:r>
              <a:rPr kumimoji="0" 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
            </a:r>
          </a:p>
          <a:p>
            <a:pPr marL="285750" marR="0" lvl="0" indent="-285750" algn="just" defTabSz="914400" rtl="0" eaLnBrk="1" fontAlgn="auto" latinLnBrk="0" hangingPunct="1">
              <a:lnSpc>
                <a:spcPct val="100000"/>
              </a:lnSpc>
              <a:spcBef>
                <a:spcPts val="0"/>
              </a:spcBef>
              <a:spcAft>
                <a:spcPts val="600"/>
              </a:spcAft>
              <a:buSzPct val="100000"/>
              <a:buFont typeface="Wingdings" panose="05000000000000000000" pitchFamily="2" charset="2"/>
              <a:buChar char="q"/>
              <a:tabLst/>
              <a:defRPr/>
            </a:pPr>
            <a:r>
              <a:rPr kumimoji="0" 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All the following sub-categories are considered to be included in the ICMA Green Bond Principles Project Category “</a:t>
            </a:r>
            <a:r>
              <a:rPr kumimoji="0" lang="en-US" sz="11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Clean Transportation</a:t>
            </a:r>
            <a:r>
              <a:rPr kumimoji="0" 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
            </a:r>
          </a:p>
          <a:p>
            <a:pPr marL="285750" lvl="0" indent="-285750" algn="just">
              <a:spcAft>
                <a:spcPts val="600"/>
              </a:spcAft>
              <a:buSzPct val="100000"/>
              <a:buFont typeface="Wingdings" panose="05000000000000000000" pitchFamily="2" charset="2"/>
              <a:buChar char="q"/>
              <a:defRPr/>
            </a:pPr>
            <a:r>
              <a:rPr lang="en-US" sz="1100" dirty="0">
                <a:latin typeface="Arial" panose="020B0604020202020204" pitchFamily="34" charset="0"/>
                <a:cs typeface="Arial" panose="020B0604020202020204" pitchFamily="34" charset="0"/>
              </a:rPr>
              <a:t>Île-de-France </a:t>
            </a:r>
            <a:r>
              <a:rPr lang="en-US" sz="1100" dirty="0" err="1">
                <a:latin typeface="Arial" panose="020B0604020202020204" pitchFamily="34" charset="0"/>
                <a:cs typeface="Arial" panose="020B0604020202020204" pitchFamily="34" charset="0"/>
              </a:rPr>
              <a:t>Mobilités</a:t>
            </a:r>
            <a:r>
              <a:rPr lang="en-US" sz="1100" dirty="0">
                <a:latin typeface="Arial" panose="020B0604020202020204" pitchFamily="34" charset="0"/>
                <a:cs typeface="Arial" panose="020B0604020202020204" pitchFamily="34" charset="0"/>
              </a:rPr>
              <a:t>’ Eligible Green Projects will </a:t>
            </a:r>
            <a:r>
              <a:rPr lang="en-US" sz="1100" b="1" dirty="0">
                <a:latin typeface="Arial" panose="020B0604020202020204" pitchFamily="34" charset="0"/>
                <a:cs typeface="Arial" panose="020B0604020202020204" pitchFamily="34" charset="0"/>
              </a:rPr>
              <a:t>contribute to three Sustainable Development Goals</a:t>
            </a:r>
            <a:r>
              <a:rPr lang="en-US" sz="1100" dirty="0">
                <a:latin typeface="Arial" panose="020B0604020202020204" pitchFamily="34" charset="0"/>
                <a:cs typeface="Arial" panose="020B0604020202020204" pitchFamily="34" charset="0"/>
              </a:rPr>
              <a:t>, as defined </a:t>
            </a:r>
            <a:r>
              <a:rPr lang="en-US" sz="1100" dirty="0">
                <a:solidFill>
                  <a:prstClr val="black"/>
                </a:solidFill>
                <a:latin typeface="Arial" panose="020B0604020202020204" pitchFamily="34" charset="0"/>
                <a:cs typeface="Arial" panose="020B0604020202020204" pitchFamily="34" charset="0"/>
              </a:rPr>
              <a:t>by the United Nations</a:t>
            </a:r>
          </a:p>
        </p:txBody>
      </p:sp>
      <p:pic>
        <p:nvPicPr>
          <p:cNvPr id="1026" name="Picture 2" descr="Sustainable Development Goal 9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66558" y="1953136"/>
            <a:ext cx="549275" cy="549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ere Are Migrants in SDG #11? | Migration for develop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28910" y="1953136"/>
            <a:ext cx="543926" cy="5439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chier:Sustainable Development Goal 13.png — Wikipé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85913" y="1952956"/>
            <a:ext cx="544106" cy="544106"/>
          </a:xfrm>
          <a:prstGeom prst="rect">
            <a:avLst/>
          </a:prstGeom>
          <a:noFill/>
          <a:extLst>
            <a:ext uri="{909E8E84-426E-40DD-AFC4-6F175D3DCCD1}">
              <a14:hiddenFill xmlns:a14="http://schemas.microsoft.com/office/drawing/2010/main">
                <a:solidFill>
                  <a:srgbClr val="FFFFFF"/>
                </a:solidFill>
              </a14:hiddenFill>
            </a:ext>
          </a:extLst>
        </p:spPr>
      </p:pic>
      <p:sp>
        <p:nvSpPr>
          <p:cNvPr id="5" name="Vague 4">
            <a:extLst>
              <a:ext uri="{FF2B5EF4-FFF2-40B4-BE49-F238E27FC236}">
                <a16:creationId xmlns:a16="http://schemas.microsoft.com/office/drawing/2014/main" id="{41CAA89A-CC77-218C-47ED-8F177D67F5F2}"/>
              </a:ext>
            </a:extLst>
          </p:cNvPr>
          <p:cNvSpPr/>
          <p:nvPr/>
        </p:nvSpPr>
        <p:spPr>
          <a:xfrm>
            <a:off x="7997726" y="5186272"/>
            <a:ext cx="460351" cy="247325"/>
          </a:xfrm>
          <a:prstGeom prst="wave">
            <a:avLst>
              <a:gd name="adj1" fmla="val 7119"/>
              <a:gd name="adj2" fmla="val 0"/>
            </a:avLst>
          </a:prstGeom>
          <a:solidFill>
            <a:srgbClr val="67B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9">
            <a:extLst>
              <a:ext uri="{FF2B5EF4-FFF2-40B4-BE49-F238E27FC236}">
                <a16:creationId xmlns:a16="http://schemas.microsoft.com/office/drawing/2014/main" id="{1014E1D6-BAA8-F541-BD45-3F053ABD1616}"/>
              </a:ext>
            </a:extLst>
          </p:cNvPr>
          <p:cNvSpPr txBox="1"/>
          <p:nvPr/>
        </p:nvSpPr>
        <p:spPr>
          <a:xfrm>
            <a:off x="8014392" y="5256073"/>
            <a:ext cx="427018"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NEW</a:t>
            </a:r>
          </a:p>
        </p:txBody>
      </p:sp>
    </p:spTree>
    <p:extLst>
      <p:ext uri="{BB962C8B-B14F-4D97-AF65-F5344CB8AC3E}">
        <p14:creationId xmlns:p14="http://schemas.microsoft.com/office/powerpoint/2010/main" val="865455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B48BBED-F85F-4647-8ED8-06F891758779}"/>
              </a:ext>
            </a:extLst>
          </p:cNvPr>
          <p:cNvSpPr>
            <a:spLocks noGrp="1"/>
          </p:cNvSpPr>
          <p:nvPr>
            <p:ph type="title"/>
          </p:nvPr>
        </p:nvSpPr>
        <p:spPr>
          <a:xfrm>
            <a:off x="493056" y="724901"/>
            <a:ext cx="11666307" cy="579208"/>
          </a:xfrm>
        </p:spPr>
        <p:txBody>
          <a:bodyPr>
            <a:normAutofit/>
          </a:bodyPr>
          <a:lstStyle/>
          <a:p>
            <a:r>
              <a:rPr lang="en-GB" sz="2400" dirty="0">
                <a:solidFill>
                  <a:srgbClr val="67B3E4"/>
                </a:solidFill>
                <a:ea typeface="+mn-ea"/>
              </a:rPr>
              <a:t>A Framework Fully aligned with the EU Taxonomy </a:t>
            </a:r>
          </a:p>
        </p:txBody>
      </p:sp>
      <p:cxnSp>
        <p:nvCxnSpPr>
          <p:cNvPr id="12" name="Connecteur droit 11">
            <a:extLst>
              <a:ext uri="{FF2B5EF4-FFF2-40B4-BE49-F238E27FC236}">
                <a16:creationId xmlns:a16="http://schemas.microsoft.com/office/drawing/2014/main" id="{32E1905D-9000-4302-B6B1-C8D8FAB018AD}"/>
              </a:ext>
            </a:extLst>
          </p:cNvPr>
          <p:cNvCxnSpPr/>
          <p:nvPr/>
        </p:nvCxnSpPr>
        <p:spPr>
          <a:xfrm>
            <a:off x="580143" y="581726"/>
            <a:ext cx="11031713" cy="0"/>
          </a:xfrm>
          <a:prstGeom prst="line">
            <a:avLst/>
          </a:prstGeom>
          <a:ln/>
        </p:spPr>
        <p:style>
          <a:lnRef idx="3">
            <a:schemeClr val="dk1"/>
          </a:lnRef>
          <a:fillRef idx="0">
            <a:schemeClr val="dk1"/>
          </a:fillRef>
          <a:effectRef idx="2">
            <a:schemeClr val="dk1"/>
          </a:effectRef>
          <a:fontRef idx="minor">
            <a:schemeClr val="tx1"/>
          </a:fontRef>
        </p:style>
      </p:cxnSp>
      <p:sp>
        <p:nvSpPr>
          <p:cNvPr id="13" name="Espace réservé du texte 6">
            <a:extLst>
              <a:ext uri="{FF2B5EF4-FFF2-40B4-BE49-F238E27FC236}">
                <a16:creationId xmlns:a16="http://schemas.microsoft.com/office/drawing/2014/main" id="{84FCFF55-3108-4E32-9718-14FD3B281581}"/>
              </a:ext>
            </a:extLst>
          </p:cNvPr>
          <p:cNvSpPr txBox="1">
            <a:spLocks/>
          </p:cNvSpPr>
          <p:nvPr/>
        </p:nvSpPr>
        <p:spPr>
          <a:xfrm>
            <a:off x="1269214" y="6447255"/>
            <a:ext cx="4488119" cy="4182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50" kern="1200">
                <a:solidFill>
                  <a:srgbClr val="67B3E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50" b="0" i="0" u="none" strike="noStrike" kern="1200" cap="none" spc="0" normalizeH="0" baseline="0" noProof="0" dirty="0" err="1">
                <a:ln>
                  <a:noFill/>
                </a:ln>
                <a:solidFill>
                  <a:srgbClr val="67B3E4"/>
                </a:solidFill>
                <a:effectLst/>
                <a:uLnTx/>
                <a:uFillTx/>
                <a:latin typeface="Arial" panose="020B0604020202020204" pitchFamily="34" charset="0"/>
                <a:ea typeface="+mn-ea"/>
                <a:cs typeface="Arial" panose="020B0604020202020204" pitchFamily="34" charset="0"/>
              </a:rPr>
              <a:t>Investor</a:t>
            </a:r>
            <a:r>
              <a:rPr kumimoji="0" lang="fr-FR" sz="1250" b="0" i="0" u="none" strike="noStrike" kern="1200" cap="none" spc="0" normalizeH="0" baseline="0" noProof="0" dirty="0">
                <a:ln>
                  <a:noFill/>
                </a:ln>
                <a:solidFill>
                  <a:srgbClr val="67B3E4"/>
                </a:solidFill>
                <a:effectLst/>
                <a:uLnTx/>
                <a:uFillTx/>
                <a:latin typeface="Arial" panose="020B0604020202020204" pitchFamily="34" charset="0"/>
                <a:ea typeface="+mn-ea"/>
                <a:cs typeface="Arial" panose="020B0604020202020204" pitchFamily="34" charset="0"/>
              </a:rPr>
              <a:t> </a:t>
            </a:r>
            <a:r>
              <a:rPr kumimoji="0" lang="fr-FR" sz="1250" b="0" i="0" u="none" strike="noStrike" kern="1200" cap="none" spc="0" normalizeH="0" baseline="0" noProof="0" dirty="0" err="1">
                <a:ln>
                  <a:noFill/>
                </a:ln>
                <a:solidFill>
                  <a:srgbClr val="67B3E4"/>
                </a:solidFill>
                <a:effectLst/>
                <a:uLnTx/>
                <a:uFillTx/>
                <a:latin typeface="Arial" panose="020B0604020202020204" pitchFamily="34" charset="0"/>
                <a:ea typeface="+mn-ea"/>
                <a:cs typeface="Arial" panose="020B0604020202020204" pitchFamily="34" charset="0"/>
              </a:rPr>
              <a:t>presentation</a:t>
            </a:r>
            <a:r>
              <a:rPr kumimoji="0" lang="fr-FR" sz="1250" b="0" i="0" u="none" strike="noStrike" kern="1200" cap="none" spc="0" normalizeH="0" baseline="0" noProof="0" dirty="0">
                <a:ln>
                  <a:noFill/>
                </a:ln>
                <a:solidFill>
                  <a:srgbClr val="67B3E4"/>
                </a:solidFill>
                <a:effectLst/>
                <a:uLnTx/>
                <a:uFillTx/>
                <a:latin typeface="Arial" panose="020B0604020202020204" pitchFamily="34" charset="0"/>
                <a:ea typeface="+mn-ea"/>
                <a:cs typeface="Arial" panose="020B0604020202020204" pitchFamily="34" charset="0"/>
              </a:rPr>
              <a:t> 2024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250" b="0" i="0" u="none" strike="noStrike" kern="1200" cap="none" spc="0" normalizeH="0" baseline="0" noProof="0" dirty="0">
              <a:ln>
                <a:noFill/>
              </a:ln>
              <a:solidFill>
                <a:srgbClr val="67B3E4"/>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83573D94-2F43-4507-A77F-5DA4A8115EF3}"/>
              </a:ext>
            </a:extLst>
          </p:cNvPr>
          <p:cNvSpPr/>
          <p:nvPr/>
        </p:nvSpPr>
        <p:spPr>
          <a:xfrm>
            <a:off x="493056" y="243172"/>
            <a:ext cx="5038559" cy="338554"/>
          </a:xfrm>
          <a:prstGeom prst="rect">
            <a:avLst/>
          </a:prstGeom>
        </p:spPr>
        <p:txBody>
          <a:bodyPr wrap="none">
            <a:spAutoFit/>
          </a:bodyPr>
          <a:lstStyle/>
          <a:p>
            <a:r>
              <a:rPr lang="en-US" sz="1600" b="1" dirty="0">
                <a:solidFill>
                  <a:srgbClr val="00B050"/>
                </a:solidFill>
                <a:latin typeface="Arial" panose="020B0604020202020204" pitchFamily="34" charset="0"/>
                <a:ea typeface="+mj-ea"/>
                <a:cs typeface="Arial" panose="020B0604020202020204" pitchFamily="34" charset="0"/>
              </a:rPr>
              <a:t>03. Ile-de-France </a:t>
            </a:r>
            <a:r>
              <a:rPr lang="en-US" sz="1600" b="1" dirty="0" err="1">
                <a:solidFill>
                  <a:srgbClr val="00B050"/>
                </a:solidFill>
                <a:latin typeface="Arial" panose="020B0604020202020204" pitchFamily="34" charset="0"/>
                <a:ea typeface="+mj-ea"/>
                <a:cs typeface="Arial" panose="020B0604020202020204" pitchFamily="34" charset="0"/>
              </a:rPr>
              <a:t>Mobilités</a:t>
            </a:r>
            <a:r>
              <a:rPr lang="en-US" sz="1600" b="1" dirty="0">
                <a:solidFill>
                  <a:srgbClr val="00B050"/>
                </a:solidFill>
                <a:latin typeface="Arial" panose="020B0604020202020204" pitchFamily="34" charset="0"/>
                <a:ea typeface="+mj-ea"/>
                <a:cs typeface="Arial" panose="020B0604020202020204" pitchFamily="34" charset="0"/>
              </a:rPr>
              <a:t>' Green Bond program  </a:t>
            </a:r>
          </a:p>
        </p:txBody>
      </p:sp>
      <p:sp>
        <p:nvSpPr>
          <p:cNvPr id="6" name="Rectangle à coins arrondis 5"/>
          <p:cNvSpPr/>
          <p:nvPr/>
        </p:nvSpPr>
        <p:spPr>
          <a:xfrm>
            <a:off x="580143" y="1304109"/>
            <a:ext cx="7054183" cy="1353643"/>
          </a:xfrm>
          <a:prstGeom prst="roundRect">
            <a:avLst/>
          </a:prstGeom>
          <a:solidFill>
            <a:schemeClr val="bg2"/>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Île-de-France </a:t>
            </a:r>
            <a:r>
              <a:rPr lang="en-US" sz="1050" dirty="0" err="1">
                <a:solidFill>
                  <a:schemeClr val="tx1"/>
                </a:solidFill>
                <a:latin typeface="Arial" panose="020B0604020202020204" pitchFamily="34" charset="0"/>
                <a:cs typeface="Arial" panose="020B0604020202020204" pitchFamily="34" charset="0"/>
              </a:rPr>
              <a:t>Mobilités</a:t>
            </a:r>
            <a:r>
              <a:rPr lang="en-US" sz="1050" dirty="0">
                <a:solidFill>
                  <a:schemeClr val="tx1"/>
                </a:solidFill>
                <a:latin typeface="Arial" panose="020B0604020202020204" pitchFamily="34" charset="0"/>
                <a:cs typeface="Arial" panose="020B0604020202020204" pitchFamily="34" charset="0"/>
              </a:rPr>
              <a:t> carried out an assessment of the EU taxonomy requirements. </a:t>
            </a:r>
            <a:r>
              <a:rPr lang="en-US" sz="1400" b="1" dirty="0">
                <a:solidFill>
                  <a:srgbClr val="0A6951"/>
                </a:solidFill>
                <a:latin typeface="Arial" panose="020B0604020202020204" pitchFamily="34" charset="0"/>
                <a:cs typeface="Arial" panose="020B0604020202020204" pitchFamily="34" charset="0"/>
              </a:rPr>
              <a:t>Île-de-France </a:t>
            </a:r>
            <a:r>
              <a:rPr lang="en-US" sz="1400" b="1" dirty="0" err="1">
                <a:solidFill>
                  <a:srgbClr val="0A6951"/>
                </a:solidFill>
                <a:latin typeface="Arial" panose="020B0604020202020204" pitchFamily="34" charset="0"/>
                <a:cs typeface="Arial" panose="020B0604020202020204" pitchFamily="34" charset="0"/>
              </a:rPr>
              <a:t>Mobilités</a:t>
            </a:r>
            <a:r>
              <a:rPr lang="en-US" sz="1400" b="1" dirty="0">
                <a:solidFill>
                  <a:srgbClr val="0A6951"/>
                </a:solidFill>
                <a:latin typeface="Arial" panose="020B0604020202020204" pitchFamily="34" charset="0"/>
                <a:cs typeface="Arial" panose="020B0604020202020204" pitchFamily="34" charset="0"/>
              </a:rPr>
              <a:t>’ Framework is fully aligned with the Substantial Contribution Criteria, the Do No Significant Harm Criteria and the Minimum Social Safeguards of the EU Taxonomy.</a:t>
            </a:r>
          </a:p>
          <a:p>
            <a:pPr marL="171450" indent="-171450">
              <a:buFont typeface="Arial" panose="020B0604020202020204" pitchFamily="34" charset="0"/>
              <a:buChar char="•"/>
            </a:pPr>
            <a:r>
              <a:rPr lang="en-US" sz="1050" b="1" dirty="0">
                <a:solidFill>
                  <a:schemeClr val="tx1"/>
                </a:solidFill>
                <a:latin typeface="Arial" panose="020B0604020202020204" pitchFamily="34" charset="0"/>
                <a:cs typeface="Arial" panose="020B0604020202020204" pitchFamily="34" charset="0"/>
              </a:rPr>
              <a:t>This alignment has been confirmed by S&amp;P in the SPO. </a:t>
            </a:r>
          </a:p>
        </p:txBody>
      </p:sp>
      <p:pic>
        <p:nvPicPr>
          <p:cNvPr id="29" name="Picture 2" descr="S&amp;P Global Ratings Logo PNG Vector (SVG) Free Downlo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7841" y="2194384"/>
            <a:ext cx="595379" cy="2857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au 4"/>
          <p:cNvGraphicFramePr>
            <a:graphicFrameLocks noGrp="1"/>
          </p:cNvGraphicFramePr>
          <p:nvPr/>
        </p:nvGraphicFramePr>
        <p:xfrm>
          <a:off x="637293" y="2736505"/>
          <a:ext cx="6997032" cy="2196946"/>
        </p:xfrm>
        <a:graphic>
          <a:graphicData uri="http://schemas.openxmlformats.org/drawingml/2006/table">
            <a:tbl>
              <a:tblPr firstCol="1" bandRow="1">
                <a:tableStyleId>{5C22544A-7EE6-4342-B048-85BDC9FD1C3A}</a:tableStyleId>
              </a:tblPr>
              <a:tblGrid>
                <a:gridCol w="2021624">
                  <a:extLst>
                    <a:ext uri="{9D8B030D-6E8A-4147-A177-3AD203B41FA5}">
                      <a16:colId xmlns:a16="http://schemas.microsoft.com/office/drawing/2014/main" val="625783649"/>
                    </a:ext>
                  </a:extLst>
                </a:gridCol>
                <a:gridCol w="1202535">
                  <a:extLst>
                    <a:ext uri="{9D8B030D-6E8A-4147-A177-3AD203B41FA5}">
                      <a16:colId xmlns:a16="http://schemas.microsoft.com/office/drawing/2014/main" val="2174983762"/>
                    </a:ext>
                  </a:extLst>
                </a:gridCol>
                <a:gridCol w="878188">
                  <a:extLst>
                    <a:ext uri="{9D8B030D-6E8A-4147-A177-3AD203B41FA5}">
                      <a16:colId xmlns:a16="http://schemas.microsoft.com/office/drawing/2014/main" val="4226865414"/>
                    </a:ext>
                  </a:extLst>
                </a:gridCol>
                <a:gridCol w="798644">
                  <a:extLst>
                    <a:ext uri="{9D8B030D-6E8A-4147-A177-3AD203B41FA5}">
                      <a16:colId xmlns:a16="http://schemas.microsoft.com/office/drawing/2014/main" val="4098281735"/>
                    </a:ext>
                  </a:extLst>
                </a:gridCol>
                <a:gridCol w="870136">
                  <a:extLst>
                    <a:ext uri="{9D8B030D-6E8A-4147-A177-3AD203B41FA5}">
                      <a16:colId xmlns:a16="http://schemas.microsoft.com/office/drawing/2014/main" val="1100515025"/>
                    </a:ext>
                  </a:extLst>
                </a:gridCol>
                <a:gridCol w="317620">
                  <a:extLst>
                    <a:ext uri="{9D8B030D-6E8A-4147-A177-3AD203B41FA5}">
                      <a16:colId xmlns:a16="http://schemas.microsoft.com/office/drawing/2014/main" val="3464991668"/>
                    </a:ext>
                  </a:extLst>
                </a:gridCol>
                <a:gridCol w="908285">
                  <a:extLst>
                    <a:ext uri="{9D8B030D-6E8A-4147-A177-3AD203B41FA5}">
                      <a16:colId xmlns:a16="http://schemas.microsoft.com/office/drawing/2014/main" val="2131070709"/>
                    </a:ext>
                  </a:extLst>
                </a:gridCol>
              </a:tblGrid>
              <a:tr h="7644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lt1"/>
                          </a:solidFill>
                          <a:effectLst/>
                          <a:latin typeface="Arial" panose="020B0604020202020204" pitchFamily="34" charset="0"/>
                          <a:ea typeface="+mn-ea"/>
                          <a:cs typeface="Arial" panose="020B0604020202020204" pitchFamily="34" charset="0"/>
                        </a:rPr>
                        <a:t>EU Taxonomy activity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1" kern="1200" dirty="0">
                        <a:solidFill>
                          <a:schemeClr val="lt1"/>
                        </a:solidFill>
                        <a:effectLst/>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1" kern="1200" dirty="0">
                        <a:solidFill>
                          <a:schemeClr val="lt1"/>
                        </a:solidFill>
                        <a:effectLst/>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1" dirty="0">
                        <a:solidFill>
                          <a:schemeClr val="bg1"/>
                        </a:solidFill>
                        <a:latin typeface="Arial" panose="020B0604020202020204" pitchFamily="34" charset="0"/>
                        <a:cs typeface="Arial" panose="020B0604020202020204" pitchFamily="34" charset="0"/>
                      </a:endParaRPr>
                    </a:p>
                  </a:txBody>
                  <a:tcPr anchor="ctr">
                    <a:solidFill>
                      <a:srgbClr val="67B3E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Green Financing Framework categories</a:t>
                      </a:r>
                      <a:endParaRPr lang="en-US" sz="900" b="1" baseline="0" dirty="0">
                        <a:solidFill>
                          <a:schemeClr val="bg1"/>
                        </a:solidFill>
                        <a:latin typeface="Arial" panose="020B0604020202020204" pitchFamily="34" charset="0"/>
                        <a:cs typeface="Arial" panose="020B0604020202020204" pitchFamily="34" charset="0"/>
                      </a:endParaRPr>
                    </a:p>
                  </a:txBody>
                  <a:tcPr anchor="ctr">
                    <a:solidFill>
                      <a:srgbClr val="67B3E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Substantial Contribution Criteria</a:t>
                      </a:r>
                    </a:p>
                  </a:txBody>
                  <a:tcPr anchor="ctr">
                    <a:solidFill>
                      <a:srgbClr val="67B3E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Do No Significant Harm</a:t>
                      </a:r>
                    </a:p>
                  </a:txBody>
                  <a:tcPr anchor="ctr">
                    <a:solidFill>
                      <a:srgbClr val="67B3E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Minimum Social Safeguards</a:t>
                      </a:r>
                    </a:p>
                  </a:txBody>
                  <a:tcPr anchor="ctr">
                    <a:solidFill>
                      <a:srgbClr val="67B3E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chemeClr val="bg1"/>
                        </a:solidFill>
                        <a:latin typeface="Arial" panose="020B0604020202020204" pitchFamily="34" charset="0"/>
                        <a:cs typeface="Arial" panose="020B0604020202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rial" panose="020B0604020202020204" pitchFamily="34" charset="0"/>
                          <a:cs typeface="Arial" panose="020B0604020202020204" pitchFamily="34" charset="0"/>
                        </a:rPr>
                        <a:t>Full Alignment</a:t>
                      </a:r>
                    </a:p>
                  </a:txBody>
                  <a:tcPr anchor="ctr">
                    <a:solidFill>
                      <a:srgbClr val="4BBC81"/>
                    </a:solidFill>
                  </a:tcPr>
                </a:tc>
                <a:extLst>
                  <a:ext uri="{0D108BD9-81ED-4DB2-BD59-A6C34878D82A}">
                    <a16:rowId xmlns:a16="http://schemas.microsoft.com/office/drawing/2014/main" val="303231447"/>
                  </a:ext>
                </a:extLst>
              </a:tr>
              <a:tr h="340334">
                <a:tc>
                  <a:txBody>
                    <a:bodyPr/>
                    <a:lstStyle/>
                    <a:p>
                      <a:r>
                        <a:rPr lang="en-US" sz="900" b="0" kern="1200" dirty="0">
                          <a:solidFill>
                            <a:schemeClr val="tx1"/>
                          </a:solidFill>
                          <a:effectLst/>
                          <a:latin typeface="Arial" panose="020B0604020202020204" pitchFamily="34" charset="0"/>
                          <a:ea typeface="+mn-ea"/>
                          <a:cs typeface="Arial" panose="020B0604020202020204" pitchFamily="34" charset="0"/>
                        </a:rPr>
                        <a:t>6.1 Passenger interurban rail transport</a:t>
                      </a:r>
                      <a:endParaRPr lang="fr-FR" sz="900" b="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5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2</a:t>
                      </a:r>
                    </a:p>
                  </a:txBody>
                  <a:tcPr marL="0" marR="0" marT="0" marB="0" anchor="ctr">
                    <a:solidFill>
                      <a:schemeClr val="bg1"/>
                    </a:solidFill>
                  </a:tcPr>
                </a:tc>
                <a:tc rowSpan="4">
                  <a:txBody>
                    <a:bodyPr/>
                    <a:lstStyle/>
                    <a:p>
                      <a:pPr marL="402590" indent="-6350" algn="l">
                        <a:lnSpc>
                          <a:spcPct val="107000"/>
                        </a:lnSpc>
                        <a:spcAft>
                          <a:spcPts val="800"/>
                        </a:spcAft>
                      </a:pPr>
                      <a:endParaRPr lang="fr-FR" sz="1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bg1"/>
                    </a:solidFill>
                  </a:tcPr>
                </a:tc>
                <a:tc rowSpan="4">
                  <a:txBody>
                    <a:bodyPr/>
                    <a:lstStyle/>
                    <a:p>
                      <a:pPr marL="402590" indent="-6350" algn="l">
                        <a:lnSpc>
                          <a:spcPct val="107000"/>
                        </a:lnSpc>
                        <a:spcAft>
                          <a:spcPts val="800"/>
                        </a:spcAft>
                      </a:pPr>
                      <a:endParaRPr lang="fr-FR" sz="1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bg1"/>
                    </a:solidFill>
                  </a:tcPr>
                </a:tc>
                <a:tc rowSpan="4">
                  <a:txBody>
                    <a:bodyPr/>
                    <a:lstStyle/>
                    <a:p>
                      <a:pPr marL="402590" indent="-6350" algn="l">
                        <a:lnSpc>
                          <a:spcPct val="107000"/>
                        </a:lnSpc>
                        <a:spcAft>
                          <a:spcPts val="800"/>
                        </a:spcAft>
                      </a:pPr>
                      <a:endParaRPr lang="fr-FR" sz="1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chemeClr val="bg1"/>
                    </a:solidFill>
                  </a:tcPr>
                </a:tc>
                <a:tc rowSpan="4">
                  <a:txBody>
                    <a:bodyPr/>
                    <a:lstStyle/>
                    <a:p>
                      <a:pPr marL="402590" indent="-6350" algn="l">
                        <a:lnSpc>
                          <a:spcPct val="107000"/>
                        </a:lnSpc>
                        <a:spcAft>
                          <a:spcPts val="800"/>
                        </a:spcAft>
                      </a:pPr>
                      <a:endParaRPr lang="fr-FR" sz="10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noFill/>
                  </a:tcPr>
                </a:tc>
                <a:tc rowSpan="4">
                  <a:txBody>
                    <a:bodyPr/>
                    <a:lstStyle/>
                    <a:p>
                      <a:pPr marL="402590" indent="-6350" algn="l">
                        <a:lnSpc>
                          <a:spcPct val="107000"/>
                        </a:lnSpc>
                        <a:spcAft>
                          <a:spcPts val="800"/>
                        </a:spcAft>
                      </a:pPr>
                      <a:endParaRPr lang="fr-FR" sz="1000" kern="100" dirty="0">
                        <a:solidFill>
                          <a:srgbClr val="303335"/>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815379431"/>
                  </a:ext>
                </a:extLst>
              </a:tr>
              <a:tr h="3403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6.3. Urban, suburban and road passenger transport</a:t>
                      </a:r>
                      <a:endParaRPr kumimoji="0" lang="fr-FR" sz="9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1 ; 2</a:t>
                      </a:r>
                    </a:p>
                  </a:txBody>
                  <a:tcPr marL="0" marR="0" marT="0" marB="0" anchor="ctr">
                    <a:solidFill>
                      <a:schemeClr val="bg1"/>
                    </a:solidFill>
                  </a:tcPr>
                </a:tc>
                <a:tc vMerge="1">
                  <a:txBody>
                    <a:bodyPr/>
                    <a:lstStyle/>
                    <a:p>
                      <a:pPr marL="402590" indent="-6350" algn="l">
                        <a:lnSpc>
                          <a:spcPct val="107000"/>
                        </a:lnSpc>
                        <a:spcAft>
                          <a:spcPts val="800"/>
                        </a:spcAft>
                      </a:pPr>
                      <a:endParaRPr lang="fr-FR" sz="1000" kern="100" dirty="0">
                        <a:solidFill>
                          <a:srgbClr val="303335"/>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vMerge="1">
                  <a:txBody>
                    <a:bodyPr/>
                    <a:lstStyle/>
                    <a:p>
                      <a:pPr marL="402590" indent="-6350" algn="l">
                        <a:lnSpc>
                          <a:spcPct val="107000"/>
                        </a:lnSpc>
                        <a:spcAft>
                          <a:spcPts val="800"/>
                        </a:spcAft>
                      </a:pPr>
                      <a:endParaRPr lang="fr-FR" sz="1000" kern="100" dirty="0">
                        <a:solidFill>
                          <a:srgbClr val="303335"/>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vMerge="1">
                  <a:txBody>
                    <a:bodyPr/>
                    <a:lstStyle/>
                    <a:p>
                      <a:pPr marL="402590" indent="-6350" algn="l">
                        <a:lnSpc>
                          <a:spcPct val="107000"/>
                        </a:lnSpc>
                        <a:spcAft>
                          <a:spcPts val="800"/>
                        </a:spcAft>
                      </a:pPr>
                      <a:endParaRPr lang="fr-FR" sz="1000" kern="100" dirty="0">
                        <a:solidFill>
                          <a:srgbClr val="303335"/>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413482210"/>
                  </a:ext>
                </a:extLst>
              </a:tr>
              <a:tr h="3403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6.4. Operation of personal mobility devices</a:t>
                      </a:r>
                      <a:endParaRPr kumimoji="0" lang="fr-FR" sz="9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4</a:t>
                      </a:r>
                    </a:p>
                  </a:txBody>
                  <a:tcPr marL="0" marR="0" marT="0" marB="0" anchor="ctr">
                    <a:solidFill>
                      <a:schemeClr val="bg1"/>
                    </a:solidFill>
                  </a:tcPr>
                </a:tc>
                <a:tc vMerge="1">
                  <a:txBody>
                    <a:bodyPr/>
                    <a:lstStyle/>
                    <a:p>
                      <a:pPr marL="402590" indent="-6350" algn="l">
                        <a:lnSpc>
                          <a:spcPct val="107000"/>
                        </a:lnSpc>
                        <a:spcAft>
                          <a:spcPts val="800"/>
                        </a:spcAft>
                      </a:pPr>
                      <a:endParaRPr lang="fr-FR" sz="1000" kern="100" dirty="0">
                        <a:solidFill>
                          <a:srgbClr val="303335"/>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vMerge="1">
                  <a:txBody>
                    <a:bodyPr/>
                    <a:lstStyle/>
                    <a:p>
                      <a:pPr marL="402590" indent="-6350" algn="l">
                        <a:lnSpc>
                          <a:spcPct val="107000"/>
                        </a:lnSpc>
                        <a:spcAft>
                          <a:spcPts val="800"/>
                        </a:spcAft>
                      </a:pPr>
                      <a:endParaRPr lang="fr-FR" sz="1000" kern="100" dirty="0">
                        <a:solidFill>
                          <a:srgbClr val="303335"/>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vMerge="1">
                  <a:txBody>
                    <a:bodyPr/>
                    <a:lstStyle/>
                    <a:p>
                      <a:pPr marL="402590" indent="-6350" algn="l">
                        <a:lnSpc>
                          <a:spcPct val="107000"/>
                        </a:lnSpc>
                        <a:spcAft>
                          <a:spcPts val="800"/>
                        </a:spcAft>
                      </a:pPr>
                      <a:endParaRPr lang="fr-FR" sz="1000" kern="100" dirty="0">
                        <a:solidFill>
                          <a:srgbClr val="303335"/>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40839454"/>
                  </a:ext>
                </a:extLst>
              </a:tr>
              <a:tr h="3403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6.15. Infrastructure enabling low-carbon road transport and public transport</a:t>
                      </a:r>
                      <a:endParaRPr kumimoji="0" lang="fr-FR" sz="9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3 ; 4</a:t>
                      </a:r>
                    </a:p>
                  </a:txBody>
                  <a:tcPr marL="0" marR="0" marT="0" marB="0" anchor="ctr">
                    <a:solidFill>
                      <a:schemeClr val="bg1"/>
                    </a:solidFill>
                  </a:tcPr>
                </a:tc>
                <a:tc vMerge="1">
                  <a:txBody>
                    <a:bodyPr/>
                    <a:lstStyle/>
                    <a:p>
                      <a:pPr marL="402590" indent="-6350" algn="l">
                        <a:lnSpc>
                          <a:spcPct val="107000"/>
                        </a:lnSpc>
                        <a:spcAft>
                          <a:spcPts val="800"/>
                        </a:spcAft>
                      </a:pPr>
                      <a:endParaRPr lang="fr-FR" sz="1000" kern="100" dirty="0">
                        <a:solidFill>
                          <a:srgbClr val="303335"/>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vMerge="1">
                  <a:txBody>
                    <a:bodyPr/>
                    <a:lstStyle/>
                    <a:p>
                      <a:pPr marL="402590" indent="-6350" algn="l">
                        <a:lnSpc>
                          <a:spcPct val="107000"/>
                        </a:lnSpc>
                        <a:spcAft>
                          <a:spcPts val="800"/>
                        </a:spcAft>
                      </a:pPr>
                      <a:endParaRPr lang="fr-FR" sz="1000" kern="100" dirty="0">
                        <a:solidFill>
                          <a:srgbClr val="303335"/>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vMerge="1">
                  <a:txBody>
                    <a:bodyPr/>
                    <a:lstStyle/>
                    <a:p>
                      <a:pPr marL="402590" indent="-6350" algn="l">
                        <a:lnSpc>
                          <a:spcPct val="107000"/>
                        </a:lnSpc>
                        <a:spcAft>
                          <a:spcPts val="800"/>
                        </a:spcAft>
                      </a:pPr>
                      <a:endParaRPr lang="fr-FR" sz="1000" kern="100" dirty="0">
                        <a:solidFill>
                          <a:srgbClr val="303335"/>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282354364"/>
                  </a:ext>
                </a:extLst>
              </a:tr>
            </a:tbl>
          </a:graphicData>
        </a:graphic>
      </p:graphicFrame>
      <p:pic>
        <p:nvPicPr>
          <p:cNvPr id="31" name="Picture 6" descr="Fichier:Flag of Europe.svg — Wikipé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951" y="3060593"/>
            <a:ext cx="488235" cy="325490"/>
          </a:xfrm>
          <a:prstGeom prst="rect">
            <a:avLst/>
          </a:prstGeom>
          <a:noFill/>
          <a:extLst>
            <a:ext uri="{909E8E84-426E-40DD-AFC4-6F175D3DCCD1}">
              <a14:hiddenFill xmlns:a14="http://schemas.microsoft.com/office/drawing/2010/main">
                <a:solidFill>
                  <a:srgbClr val="FFFFFF"/>
                </a:solidFill>
              </a14:hiddenFill>
            </a:ext>
          </a:extLst>
        </p:spPr>
      </p:pic>
      <p:sp>
        <p:nvSpPr>
          <p:cNvPr id="38" name="Chevron 37"/>
          <p:cNvSpPr/>
          <p:nvPr/>
        </p:nvSpPr>
        <p:spPr>
          <a:xfrm>
            <a:off x="6432162" y="4022459"/>
            <a:ext cx="275228" cy="209687"/>
          </a:xfrm>
          <a:prstGeom prst="chevron">
            <a:avLst/>
          </a:prstGeom>
          <a:solidFill>
            <a:srgbClr val="4BB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9" name="Picture Placeholder 189">
            <a:extLst>
              <a:ext uri="{FF2B5EF4-FFF2-40B4-BE49-F238E27FC236}">
                <a16:creationId xmlns:a16="http://schemas.microsoft.com/office/drawing/2014/main" id="{C16841F4-6A0A-4CF3-B6C6-23AACB8F5086}"/>
              </a:ext>
            </a:extLst>
          </p:cNvPr>
          <p:cNvGrpSpPr>
            <a:grpSpLocks noChangeAspect="1"/>
          </p:cNvGrpSpPr>
          <p:nvPr/>
        </p:nvGrpSpPr>
        <p:grpSpPr>
          <a:xfrm>
            <a:off x="4022084" y="3858982"/>
            <a:ext cx="546025" cy="542015"/>
            <a:chOff x="8726503" y="2741919"/>
            <a:chExt cx="507729" cy="504000"/>
          </a:xfrm>
          <a:solidFill>
            <a:srgbClr val="00B050"/>
          </a:solidFill>
        </p:grpSpPr>
        <p:sp>
          <p:nvSpPr>
            <p:cNvPr id="40" name="Freeform: Shape 47">
              <a:extLst>
                <a:ext uri="{FF2B5EF4-FFF2-40B4-BE49-F238E27FC236}">
                  <a16:creationId xmlns:a16="http://schemas.microsoft.com/office/drawing/2014/main" id="{62A133DE-3F2D-4D13-998B-3E9888DC0F8B}"/>
                </a:ext>
              </a:extLst>
            </p:cNvPr>
            <p:cNvSpPr/>
            <p:nvPr/>
          </p:nvSpPr>
          <p:spPr>
            <a:xfrm>
              <a:off x="8726503" y="2741919"/>
              <a:ext cx="505861" cy="504000"/>
            </a:xfrm>
            <a:custGeom>
              <a:avLst/>
              <a:gdLst>
                <a:gd name="connsiteX0" fmla="*/ 495372 w 505861"/>
                <a:gd name="connsiteY0" fmla="*/ 0 h 504000"/>
                <a:gd name="connsiteX1" fmla="*/ 10491 w 505861"/>
                <a:gd name="connsiteY1" fmla="*/ 0 h 504000"/>
                <a:gd name="connsiteX2" fmla="*/ 0 w 505861"/>
                <a:gd name="connsiteY2" fmla="*/ 10452 h 504000"/>
                <a:gd name="connsiteX3" fmla="*/ 0 w 505861"/>
                <a:gd name="connsiteY3" fmla="*/ 493548 h 504000"/>
                <a:gd name="connsiteX4" fmla="*/ 10491 w 505861"/>
                <a:gd name="connsiteY4" fmla="*/ 504000 h 504000"/>
                <a:gd name="connsiteX5" fmla="*/ 495372 w 505861"/>
                <a:gd name="connsiteY5" fmla="*/ 504000 h 504000"/>
                <a:gd name="connsiteX6" fmla="*/ 505862 w 505861"/>
                <a:gd name="connsiteY6" fmla="*/ 493548 h 504000"/>
                <a:gd name="connsiteX7" fmla="*/ 505862 w 505861"/>
                <a:gd name="connsiteY7" fmla="*/ 10452 h 504000"/>
                <a:gd name="connsiteX8" fmla="*/ 495372 w 505861"/>
                <a:gd name="connsiteY8" fmla="*/ 0 h 504000"/>
                <a:gd name="connsiteX9" fmla="*/ 484881 w 505861"/>
                <a:gd name="connsiteY9" fmla="*/ 20671 h 504000"/>
                <a:gd name="connsiteX10" fmla="*/ 484881 w 505861"/>
                <a:gd name="connsiteY10" fmla="*/ 483096 h 504000"/>
                <a:gd name="connsiteX11" fmla="*/ 20748 w 505861"/>
                <a:gd name="connsiteY11" fmla="*/ 483096 h 504000"/>
                <a:gd name="connsiteX12" fmla="*/ 20748 w 505861"/>
                <a:gd name="connsiteY12" fmla="*/ 20671 h 504000"/>
                <a:gd name="connsiteX13" fmla="*/ 484881 w 505861"/>
                <a:gd name="connsiteY13" fmla="*/ 20671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5861" h="504000">
                  <a:moveTo>
                    <a:pt x="495372" y="0"/>
                  </a:moveTo>
                  <a:lnTo>
                    <a:pt x="10491" y="0"/>
                  </a:lnTo>
                  <a:cubicBezTo>
                    <a:pt x="4663" y="0"/>
                    <a:pt x="0" y="4645"/>
                    <a:pt x="0" y="10452"/>
                  </a:cubicBezTo>
                  <a:lnTo>
                    <a:pt x="0" y="493548"/>
                  </a:lnTo>
                  <a:cubicBezTo>
                    <a:pt x="0" y="499354"/>
                    <a:pt x="4663" y="504000"/>
                    <a:pt x="10491" y="504000"/>
                  </a:cubicBezTo>
                  <a:lnTo>
                    <a:pt x="495372" y="504000"/>
                  </a:lnTo>
                  <a:cubicBezTo>
                    <a:pt x="501199" y="504000"/>
                    <a:pt x="505862" y="499354"/>
                    <a:pt x="505862" y="493548"/>
                  </a:cubicBezTo>
                  <a:lnTo>
                    <a:pt x="505862" y="10452"/>
                  </a:lnTo>
                  <a:cubicBezTo>
                    <a:pt x="505862" y="4645"/>
                    <a:pt x="501199" y="0"/>
                    <a:pt x="495372" y="0"/>
                  </a:cubicBezTo>
                  <a:close/>
                  <a:moveTo>
                    <a:pt x="484881" y="20671"/>
                  </a:moveTo>
                  <a:lnTo>
                    <a:pt x="484881" y="483096"/>
                  </a:lnTo>
                  <a:lnTo>
                    <a:pt x="20748" y="483096"/>
                  </a:lnTo>
                  <a:lnTo>
                    <a:pt x="20748" y="20671"/>
                  </a:lnTo>
                  <a:lnTo>
                    <a:pt x="484881" y="20671"/>
                  </a:lnTo>
                  <a:close/>
                </a:path>
              </a:pathLst>
            </a:custGeom>
            <a:grpFill/>
            <a:ln w="1824" cap="flat">
              <a:solidFill>
                <a:srgbClr val="4BBC81"/>
              </a:solidFill>
              <a:prstDash val="solid"/>
              <a:miter/>
            </a:ln>
          </p:spPr>
          <p:txBody>
            <a:bodyPr rtlCol="0" anchor="ctr"/>
            <a:lstStyle/>
            <a:p>
              <a:endParaRPr lang="en-US"/>
            </a:p>
          </p:txBody>
        </p:sp>
        <p:sp>
          <p:nvSpPr>
            <p:cNvPr id="41" name="Freeform: Shape 48">
              <a:extLst>
                <a:ext uri="{FF2B5EF4-FFF2-40B4-BE49-F238E27FC236}">
                  <a16:creationId xmlns:a16="http://schemas.microsoft.com/office/drawing/2014/main" id="{73AB8311-9335-4B11-85BC-73A94AEE6014}"/>
                </a:ext>
              </a:extLst>
            </p:cNvPr>
            <p:cNvSpPr/>
            <p:nvPr/>
          </p:nvSpPr>
          <p:spPr>
            <a:xfrm>
              <a:off x="8839855" y="2899215"/>
              <a:ext cx="279360" cy="189696"/>
            </a:xfrm>
            <a:custGeom>
              <a:avLst/>
              <a:gdLst>
                <a:gd name="connsiteX0" fmla="*/ 91791 w 279360"/>
                <a:gd name="connsiteY0" fmla="*/ 186677 h 189696"/>
                <a:gd name="connsiteX1" fmla="*/ 99250 w 279360"/>
                <a:gd name="connsiteY1" fmla="*/ 189697 h 189696"/>
                <a:gd name="connsiteX2" fmla="*/ 106709 w 279360"/>
                <a:gd name="connsiteY2" fmla="*/ 186677 h 189696"/>
                <a:gd name="connsiteX3" fmla="*/ 276417 w 279360"/>
                <a:gd name="connsiteY3" fmla="*/ 17594 h 189696"/>
                <a:gd name="connsiteX4" fmla="*/ 276184 w 279360"/>
                <a:gd name="connsiteY4" fmla="*/ 2961 h 189696"/>
                <a:gd name="connsiteX5" fmla="*/ 261732 w 279360"/>
                <a:gd name="connsiteY5" fmla="*/ 2961 h 189696"/>
                <a:gd name="connsiteX6" fmla="*/ 99250 w 279360"/>
                <a:gd name="connsiteY6" fmla="*/ 164845 h 189696"/>
                <a:gd name="connsiteX7" fmla="*/ 17659 w 279360"/>
                <a:gd name="connsiteY7" fmla="*/ 83556 h 189696"/>
                <a:gd name="connsiteX8" fmla="*/ 10199 w 279360"/>
                <a:gd name="connsiteY8" fmla="*/ 80535 h 189696"/>
                <a:gd name="connsiteX9" fmla="*/ 2973 w 279360"/>
                <a:gd name="connsiteY9" fmla="*/ 83786 h 189696"/>
                <a:gd name="connsiteX10" fmla="*/ 2973 w 279360"/>
                <a:gd name="connsiteY10" fmla="*/ 98187 h 189696"/>
                <a:gd name="connsiteX11" fmla="*/ 91791 w 279360"/>
                <a:gd name="connsiteY11" fmla="*/ 186677 h 18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360" h="189696">
                  <a:moveTo>
                    <a:pt x="91791" y="186677"/>
                  </a:moveTo>
                  <a:cubicBezTo>
                    <a:pt x="93655" y="188535"/>
                    <a:pt x="96452" y="189697"/>
                    <a:pt x="99250" y="189697"/>
                  </a:cubicBezTo>
                  <a:cubicBezTo>
                    <a:pt x="102048" y="189697"/>
                    <a:pt x="104611" y="188535"/>
                    <a:pt x="106709" y="186677"/>
                  </a:cubicBezTo>
                  <a:lnTo>
                    <a:pt x="276417" y="17594"/>
                  </a:lnTo>
                  <a:cubicBezTo>
                    <a:pt x="280380" y="13413"/>
                    <a:pt x="280380" y="6910"/>
                    <a:pt x="276184" y="2961"/>
                  </a:cubicBezTo>
                  <a:cubicBezTo>
                    <a:pt x="272221" y="-987"/>
                    <a:pt x="265695" y="-987"/>
                    <a:pt x="261732" y="2961"/>
                  </a:cubicBezTo>
                  <a:lnTo>
                    <a:pt x="99250" y="164845"/>
                  </a:lnTo>
                  <a:lnTo>
                    <a:pt x="17659" y="83556"/>
                  </a:lnTo>
                  <a:cubicBezTo>
                    <a:pt x="15561" y="81696"/>
                    <a:pt x="12997" y="80535"/>
                    <a:pt x="10199" y="80535"/>
                  </a:cubicBezTo>
                  <a:cubicBezTo>
                    <a:pt x="7402" y="80535"/>
                    <a:pt x="4838" y="81696"/>
                    <a:pt x="2973" y="83786"/>
                  </a:cubicBezTo>
                  <a:cubicBezTo>
                    <a:pt x="-990" y="87735"/>
                    <a:pt x="-990" y="94238"/>
                    <a:pt x="2973" y="98187"/>
                  </a:cubicBezTo>
                  <a:lnTo>
                    <a:pt x="91791" y="186677"/>
                  </a:lnTo>
                  <a:close/>
                </a:path>
              </a:pathLst>
            </a:custGeom>
            <a:grpFill/>
            <a:ln w="1824" cap="flat">
              <a:solidFill>
                <a:srgbClr val="4BBC81"/>
              </a:solidFill>
              <a:prstDash val="solid"/>
              <a:miter/>
            </a:ln>
          </p:spPr>
          <p:txBody>
            <a:bodyPr rtlCol="0" anchor="ctr"/>
            <a:lstStyle/>
            <a:p>
              <a:endParaRPr lang="en-US"/>
            </a:p>
          </p:txBody>
        </p:sp>
      </p:grpSp>
      <p:grpSp>
        <p:nvGrpSpPr>
          <p:cNvPr id="42" name="Picture Placeholder 189">
            <a:extLst>
              <a:ext uri="{FF2B5EF4-FFF2-40B4-BE49-F238E27FC236}">
                <a16:creationId xmlns:a16="http://schemas.microsoft.com/office/drawing/2014/main" id="{C16841F4-6A0A-4CF3-B6C6-23AACB8F5086}"/>
              </a:ext>
            </a:extLst>
          </p:cNvPr>
          <p:cNvGrpSpPr>
            <a:grpSpLocks noChangeAspect="1"/>
          </p:cNvGrpSpPr>
          <p:nvPr/>
        </p:nvGrpSpPr>
        <p:grpSpPr>
          <a:xfrm>
            <a:off x="4874635" y="3858982"/>
            <a:ext cx="546025" cy="542015"/>
            <a:chOff x="8726503" y="2741919"/>
            <a:chExt cx="507729" cy="504000"/>
          </a:xfrm>
          <a:solidFill>
            <a:srgbClr val="00B050"/>
          </a:solidFill>
        </p:grpSpPr>
        <p:sp>
          <p:nvSpPr>
            <p:cNvPr id="43" name="Freeform: Shape 47">
              <a:extLst>
                <a:ext uri="{FF2B5EF4-FFF2-40B4-BE49-F238E27FC236}">
                  <a16:creationId xmlns:a16="http://schemas.microsoft.com/office/drawing/2014/main" id="{62A133DE-3F2D-4D13-998B-3E9888DC0F8B}"/>
                </a:ext>
              </a:extLst>
            </p:cNvPr>
            <p:cNvSpPr/>
            <p:nvPr/>
          </p:nvSpPr>
          <p:spPr>
            <a:xfrm>
              <a:off x="8726503" y="2741919"/>
              <a:ext cx="505861" cy="504000"/>
            </a:xfrm>
            <a:custGeom>
              <a:avLst/>
              <a:gdLst>
                <a:gd name="connsiteX0" fmla="*/ 495372 w 505861"/>
                <a:gd name="connsiteY0" fmla="*/ 0 h 504000"/>
                <a:gd name="connsiteX1" fmla="*/ 10491 w 505861"/>
                <a:gd name="connsiteY1" fmla="*/ 0 h 504000"/>
                <a:gd name="connsiteX2" fmla="*/ 0 w 505861"/>
                <a:gd name="connsiteY2" fmla="*/ 10452 h 504000"/>
                <a:gd name="connsiteX3" fmla="*/ 0 w 505861"/>
                <a:gd name="connsiteY3" fmla="*/ 493548 h 504000"/>
                <a:gd name="connsiteX4" fmla="*/ 10491 w 505861"/>
                <a:gd name="connsiteY4" fmla="*/ 504000 h 504000"/>
                <a:gd name="connsiteX5" fmla="*/ 495372 w 505861"/>
                <a:gd name="connsiteY5" fmla="*/ 504000 h 504000"/>
                <a:gd name="connsiteX6" fmla="*/ 505862 w 505861"/>
                <a:gd name="connsiteY6" fmla="*/ 493548 h 504000"/>
                <a:gd name="connsiteX7" fmla="*/ 505862 w 505861"/>
                <a:gd name="connsiteY7" fmla="*/ 10452 h 504000"/>
                <a:gd name="connsiteX8" fmla="*/ 495372 w 505861"/>
                <a:gd name="connsiteY8" fmla="*/ 0 h 504000"/>
                <a:gd name="connsiteX9" fmla="*/ 484881 w 505861"/>
                <a:gd name="connsiteY9" fmla="*/ 20671 h 504000"/>
                <a:gd name="connsiteX10" fmla="*/ 484881 w 505861"/>
                <a:gd name="connsiteY10" fmla="*/ 483096 h 504000"/>
                <a:gd name="connsiteX11" fmla="*/ 20748 w 505861"/>
                <a:gd name="connsiteY11" fmla="*/ 483096 h 504000"/>
                <a:gd name="connsiteX12" fmla="*/ 20748 w 505861"/>
                <a:gd name="connsiteY12" fmla="*/ 20671 h 504000"/>
                <a:gd name="connsiteX13" fmla="*/ 484881 w 505861"/>
                <a:gd name="connsiteY13" fmla="*/ 20671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5861" h="504000">
                  <a:moveTo>
                    <a:pt x="495372" y="0"/>
                  </a:moveTo>
                  <a:lnTo>
                    <a:pt x="10491" y="0"/>
                  </a:lnTo>
                  <a:cubicBezTo>
                    <a:pt x="4663" y="0"/>
                    <a:pt x="0" y="4645"/>
                    <a:pt x="0" y="10452"/>
                  </a:cubicBezTo>
                  <a:lnTo>
                    <a:pt x="0" y="493548"/>
                  </a:lnTo>
                  <a:cubicBezTo>
                    <a:pt x="0" y="499354"/>
                    <a:pt x="4663" y="504000"/>
                    <a:pt x="10491" y="504000"/>
                  </a:cubicBezTo>
                  <a:lnTo>
                    <a:pt x="495372" y="504000"/>
                  </a:lnTo>
                  <a:cubicBezTo>
                    <a:pt x="501199" y="504000"/>
                    <a:pt x="505862" y="499354"/>
                    <a:pt x="505862" y="493548"/>
                  </a:cubicBezTo>
                  <a:lnTo>
                    <a:pt x="505862" y="10452"/>
                  </a:lnTo>
                  <a:cubicBezTo>
                    <a:pt x="505862" y="4645"/>
                    <a:pt x="501199" y="0"/>
                    <a:pt x="495372" y="0"/>
                  </a:cubicBezTo>
                  <a:close/>
                  <a:moveTo>
                    <a:pt x="484881" y="20671"/>
                  </a:moveTo>
                  <a:lnTo>
                    <a:pt x="484881" y="483096"/>
                  </a:lnTo>
                  <a:lnTo>
                    <a:pt x="20748" y="483096"/>
                  </a:lnTo>
                  <a:lnTo>
                    <a:pt x="20748" y="20671"/>
                  </a:lnTo>
                  <a:lnTo>
                    <a:pt x="484881" y="20671"/>
                  </a:lnTo>
                  <a:close/>
                </a:path>
              </a:pathLst>
            </a:custGeom>
            <a:grpFill/>
            <a:ln w="1824" cap="flat">
              <a:solidFill>
                <a:srgbClr val="4BBC81"/>
              </a:solidFill>
              <a:prstDash val="solid"/>
              <a:miter/>
            </a:ln>
          </p:spPr>
          <p:txBody>
            <a:bodyPr rtlCol="0" anchor="ctr"/>
            <a:lstStyle/>
            <a:p>
              <a:endParaRPr lang="en-US"/>
            </a:p>
          </p:txBody>
        </p:sp>
        <p:sp>
          <p:nvSpPr>
            <p:cNvPr id="44" name="Freeform: Shape 48">
              <a:extLst>
                <a:ext uri="{FF2B5EF4-FFF2-40B4-BE49-F238E27FC236}">
                  <a16:creationId xmlns:a16="http://schemas.microsoft.com/office/drawing/2014/main" id="{73AB8311-9335-4B11-85BC-73A94AEE6014}"/>
                </a:ext>
              </a:extLst>
            </p:cNvPr>
            <p:cNvSpPr/>
            <p:nvPr/>
          </p:nvSpPr>
          <p:spPr>
            <a:xfrm>
              <a:off x="8839855" y="2899215"/>
              <a:ext cx="279360" cy="189696"/>
            </a:xfrm>
            <a:custGeom>
              <a:avLst/>
              <a:gdLst>
                <a:gd name="connsiteX0" fmla="*/ 91791 w 279360"/>
                <a:gd name="connsiteY0" fmla="*/ 186677 h 189696"/>
                <a:gd name="connsiteX1" fmla="*/ 99250 w 279360"/>
                <a:gd name="connsiteY1" fmla="*/ 189697 h 189696"/>
                <a:gd name="connsiteX2" fmla="*/ 106709 w 279360"/>
                <a:gd name="connsiteY2" fmla="*/ 186677 h 189696"/>
                <a:gd name="connsiteX3" fmla="*/ 276417 w 279360"/>
                <a:gd name="connsiteY3" fmla="*/ 17594 h 189696"/>
                <a:gd name="connsiteX4" fmla="*/ 276184 w 279360"/>
                <a:gd name="connsiteY4" fmla="*/ 2961 h 189696"/>
                <a:gd name="connsiteX5" fmla="*/ 261732 w 279360"/>
                <a:gd name="connsiteY5" fmla="*/ 2961 h 189696"/>
                <a:gd name="connsiteX6" fmla="*/ 99250 w 279360"/>
                <a:gd name="connsiteY6" fmla="*/ 164845 h 189696"/>
                <a:gd name="connsiteX7" fmla="*/ 17659 w 279360"/>
                <a:gd name="connsiteY7" fmla="*/ 83556 h 189696"/>
                <a:gd name="connsiteX8" fmla="*/ 10199 w 279360"/>
                <a:gd name="connsiteY8" fmla="*/ 80535 h 189696"/>
                <a:gd name="connsiteX9" fmla="*/ 2973 w 279360"/>
                <a:gd name="connsiteY9" fmla="*/ 83786 h 189696"/>
                <a:gd name="connsiteX10" fmla="*/ 2973 w 279360"/>
                <a:gd name="connsiteY10" fmla="*/ 98187 h 189696"/>
                <a:gd name="connsiteX11" fmla="*/ 91791 w 279360"/>
                <a:gd name="connsiteY11" fmla="*/ 186677 h 18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360" h="189696">
                  <a:moveTo>
                    <a:pt x="91791" y="186677"/>
                  </a:moveTo>
                  <a:cubicBezTo>
                    <a:pt x="93655" y="188535"/>
                    <a:pt x="96452" y="189697"/>
                    <a:pt x="99250" y="189697"/>
                  </a:cubicBezTo>
                  <a:cubicBezTo>
                    <a:pt x="102048" y="189697"/>
                    <a:pt x="104611" y="188535"/>
                    <a:pt x="106709" y="186677"/>
                  </a:cubicBezTo>
                  <a:lnTo>
                    <a:pt x="276417" y="17594"/>
                  </a:lnTo>
                  <a:cubicBezTo>
                    <a:pt x="280380" y="13413"/>
                    <a:pt x="280380" y="6910"/>
                    <a:pt x="276184" y="2961"/>
                  </a:cubicBezTo>
                  <a:cubicBezTo>
                    <a:pt x="272221" y="-987"/>
                    <a:pt x="265695" y="-987"/>
                    <a:pt x="261732" y="2961"/>
                  </a:cubicBezTo>
                  <a:lnTo>
                    <a:pt x="99250" y="164845"/>
                  </a:lnTo>
                  <a:lnTo>
                    <a:pt x="17659" y="83556"/>
                  </a:lnTo>
                  <a:cubicBezTo>
                    <a:pt x="15561" y="81696"/>
                    <a:pt x="12997" y="80535"/>
                    <a:pt x="10199" y="80535"/>
                  </a:cubicBezTo>
                  <a:cubicBezTo>
                    <a:pt x="7402" y="80535"/>
                    <a:pt x="4838" y="81696"/>
                    <a:pt x="2973" y="83786"/>
                  </a:cubicBezTo>
                  <a:cubicBezTo>
                    <a:pt x="-990" y="87735"/>
                    <a:pt x="-990" y="94238"/>
                    <a:pt x="2973" y="98187"/>
                  </a:cubicBezTo>
                  <a:lnTo>
                    <a:pt x="91791" y="186677"/>
                  </a:lnTo>
                  <a:close/>
                </a:path>
              </a:pathLst>
            </a:custGeom>
            <a:grpFill/>
            <a:ln w="1824" cap="flat">
              <a:solidFill>
                <a:srgbClr val="4BBC81"/>
              </a:solidFill>
              <a:prstDash val="solid"/>
              <a:miter/>
            </a:ln>
          </p:spPr>
          <p:txBody>
            <a:bodyPr rtlCol="0" anchor="ctr"/>
            <a:lstStyle/>
            <a:p>
              <a:endParaRPr lang="en-US"/>
            </a:p>
          </p:txBody>
        </p:sp>
      </p:grpSp>
      <p:grpSp>
        <p:nvGrpSpPr>
          <p:cNvPr id="45" name="Picture Placeholder 189">
            <a:extLst>
              <a:ext uri="{FF2B5EF4-FFF2-40B4-BE49-F238E27FC236}">
                <a16:creationId xmlns:a16="http://schemas.microsoft.com/office/drawing/2014/main" id="{C16841F4-6A0A-4CF3-B6C6-23AACB8F5086}"/>
              </a:ext>
            </a:extLst>
          </p:cNvPr>
          <p:cNvGrpSpPr>
            <a:grpSpLocks noChangeAspect="1"/>
          </p:cNvGrpSpPr>
          <p:nvPr/>
        </p:nvGrpSpPr>
        <p:grpSpPr>
          <a:xfrm>
            <a:off x="5727186" y="3849953"/>
            <a:ext cx="546025" cy="542015"/>
            <a:chOff x="8726503" y="2741919"/>
            <a:chExt cx="507729" cy="504000"/>
          </a:xfrm>
          <a:solidFill>
            <a:srgbClr val="00B050"/>
          </a:solidFill>
        </p:grpSpPr>
        <p:sp>
          <p:nvSpPr>
            <p:cNvPr id="46" name="Freeform: Shape 47">
              <a:extLst>
                <a:ext uri="{FF2B5EF4-FFF2-40B4-BE49-F238E27FC236}">
                  <a16:creationId xmlns:a16="http://schemas.microsoft.com/office/drawing/2014/main" id="{62A133DE-3F2D-4D13-998B-3E9888DC0F8B}"/>
                </a:ext>
              </a:extLst>
            </p:cNvPr>
            <p:cNvSpPr/>
            <p:nvPr/>
          </p:nvSpPr>
          <p:spPr>
            <a:xfrm>
              <a:off x="8726503" y="2741919"/>
              <a:ext cx="505861" cy="504000"/>
            </a:xfrm>
            <a:custGeom>
              <a:avLst/>
              <a:gdLst>
                <a:gd name="connsiteX0" fmla="*/ 495372 w 505861"/>
                <a:gd name="connsiteY0" fmla="*/ 0 h 504000"/>
                <a:gd name="connsiteX1" fmla="*/ 10491 w 505861"/>
                <a:gd name="connsiteY1" fmla="*/ 0 h 504000"/>
                <a:gd name="connsiteX2" fmla="*/ 0 w 505861"/>
                <a:gd name="connsiteY2" fmla="*/ 10452 h 504000"/>
                <a:gd name="connsiteX3" fmla="*/ 0 w 505861"/>
                <a:gd name="connsiteY3" fmla="*/ 493548 h 504000"/>
                <a:gd name="connsiteX4" fmla="*/ 10491 w 505861"/>
                <a:gd name="connsiteY4" fmla="*/ 504000 h 504000"/>
                <a:gd name="connsiteX5" fmla="*/ 495372 w 505861"/>
                <a:gd name="connsiteY5" fmla="*/ 504000 h 504000"/>
                <a:gd name="connsiteX6" fmla="*/ 505862 w 505861"/>
                <a:gd name="connsiteY6" fmla="*/ 493548 h 504000"/>
                <a:gd name="connsiteX7" fmla="*/ 505862 w 505861"/>
                <a:gd name="connsiteY7" fmla="*/ 10452 h 504000"/>
                <a:gd name="connsiteX8" fmla="*/ 495372 w 505861"/>
                <a:gd name="connsiteY8" fmla="*/ 0 h 504000"/>
                <a:gd name="connsiteX9" fmla="*/ 484881 w 505861"/>
                <a:gd name="connsiteY9" fmla="*/ 20671 h 504000"/>
                <a:gd name="connsiteX10" fmla="*/ 484881 w 505861"/>
                <a:gd name="connsiteY10" fmla="*/ 483096 h 504000"/>
                <a:gd name="connsiteX11" fmla="*/ 20748 w 505861"/>
                <a:gd name="connsiteY11" fmla="*/ 483096 h 504000"/>
                <a:gd name="connsiteX12" fmla="*/ 20748 w 505861"/>
                <a:gd name="connsiteY12" fmla="*/ 20671 h 504000"/>
                <a:gd name="connsiteX13" fmla="*/ 484881 w 505861"/>
                <a:gd name="connsiteY13" fmla="*/ 20671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5861" h="504000">
                  <a:moveTo>
                    <a:pt x="495372" y="0"/>
                  </a:moveTo>
                  <a:lnTo>
                    <a:pt x="10491" y="0"/>
                  </a:lnTo>
                  <a:cubicBezTo>
                    <a:pt x="4663" y="0"/>
                    <a:pt x="0" y="4645"/>
                    <a:pt x="0" y="10452"/>
                  </a:cubicBezTo>
                  <a:lnTo>
                    <a:pt x="0" y="493548"/>
                  </a:lnTo>
                  <a:cubicBezTo>
                    <a:pt x="0" y="499354"/>
                    <a:pt x="4663" y="504000"/>
                    <a:pt x="10491" y="504000"/>
                  </a:cubicBezTo>
                  <a:lnTo>
                    <a:pt x="495372" y="504000"/>
                  </a:lnTo>
                  <a:cubicBezTo>
                    <a:pt x="501199" y="504000"/>
                    <a:pt x="505862" y="499354"/>
                    <a:pt x="505862" y="493548"/>
                  </a:cubicBezTo>
                  <a:lnTo>
                    <a:pt x="505862" y="10452"/>
                  </a:lnTo>
                  <a:cubicBezTo>
                    <a:pt x="505862" y="4645"/>
                    <a:pt x="501199" y="0"/>
                    <a:pt x="495372" y="0"/>
                  </a:cubicBezTo>
                  <a:close/>
                  <a:moveTo>
                    <a:pt x="484881" y="20671"/>
                  </a:moveTo>
                  <a:lnTo>
                    <a:pt x="484881" y="483096"/>
                  </a:lnTo>
                  <a:lnTo>
                    <a:pt x="20748" y="483096"/>
                  </a:lnTo>
                  <a:lnTo>
                    <a:pt x="20748" y="20671"/>
                  </a:lnTo>
                  <a:lnTo>
                    <a:pt x="484881" y="20671"/>
                  </a:lnTo>
                  <a:close/>
                </a:path>
              </a:pathLst>
            </a:custGeom>
            <a:grpFill/>
            <a:ln w="1824" cap="flat">
              <a:solidFill>
                <a:srgbClr val="4BBC81"/>
              </a:solidFill>
              <a:prstDash val="solid"/>
              <a:miter/>
            </a:ln>
          </p:spPr>
          <p:txBody>
            <a:bodyPr rtlCol="0" anchor="ctr"/>
            <a:lstStyle/>
            <a:p>
              <a:endParaRPr lang="en-US"/>
            </a:p>
          </p:txBody>
        </p:sp>
        <p:sp>
          <p:nvSpPr>
            <p:cNvPr id="47" name="Freeform: Shape 48">
              <a:extLst>
                <a:ext uri="{FF2B5EF4-FFF2-40B4-BE49-F238E27FC236}">
                  <a16:creationId xmlns:a16="http://schemas.microsoft.com/office/drawing/2014/main" id="{73AB8311-9335-4B11-85BC-73A94AEE6014}"/>
                </a:ext>
              </a:extLst>
            </p:cNvPr>
            <p:cNvSpPr/>
            <p:nvPr/>
          </p:nvSpPr>
          <p:spPr>
            <a:xfrm>
              <a:off x="8839855" y="2899215"/>
              <a:ext cx="279360" cy="189696"/>
            </a:xfrm>
            <a:custGeom>
              <a:avLst/>
              <a:gdLst>
                <a:gd name="connsiteX0" fmla="*/ 91791 w 279360"/>
                <a:gd name="connsiteY0" fmla="*/ 186677 h 189696"/>
                <a:gd name="connsiteX1" fmla="*/ 99250 w 279360"/>
                <a:gd name="connsiteY1" fmla="*/ 189697 h 189696"/>
                <a:gd name="connsiteX2" fmla="*/ 106709 w 279360"/>
                <a:gd name="connsiteY2" fmla="*/ 186677 h 189696"/>
                <a:gd name="connsiteX3" fmla="*/ 276417 w 279360"/>
                <a:gd name="connsiteY3" fmla="*/ 17594 h 189696"/>
                <a:gd name="connsiteX4" fmla="*/ 276184 w 279360"/>
                <a:gd name="connsiteY4" fmla="*/ 2961 h 189696"/>
                <a:gd name="connsiteX5" fmla="*/ 261732 w 279360"/>
                <a:gd name="connsiteY5" fmla="*/ 2961 h 189696"/>
                <a:gd name="connsiteX6" fmla="*/ 99250 w 279360"/>
                <a:gd name="connsiteY6" fmla="*/ 164845 h 189696"/>
                <a:gd name="connsiteX7" fmla="*/ 17659 w 279360"/>
                <a:gd name="connsiteY7" fmla="*/ 83556 h 189696"/>
                <a:gd name="connsiteX8" fmla="*/ 10199 w 279360"/>
                <a:gd name="connsiteY8" fmla="*/ 80535 h 189696"/>
                <a:gd name="connsiteX9" fmla="*/ 2973 w 279360"/>
                <a:gd name="connsiteY9" fmla="*/ 83786 h 189696"/>
                <a:gd name="connsiteX10" fmla="*/ 2973 w 279360"/>
                <a:gd name="connsiteY10" fmla="*/ 98187 h 189696"/>
                <a:gd name="connsiteX11" fmla="*/ 91791 w 279360"/>
                <a:gd name="connsiteY11" fmla="*/ 186677 h 18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360" h="189696">
                  <a:moveTo>
                    <a:pt x="91791" y="186677"/>
                  </a:moveTo>
                  <a:cubicBezTo>
                    <a:pt x="93655" y="188535"/>
                    <a:pt x="96452" y="189697"/>
                    <a:pt x="99250" y="189697"/>
                  </a:cubicBezTo>
                  <a:cubicBezTo>
                    <a:pt x="102048" y="189697"/>
                    <a:pt x="104611" y="188535"/>
                    <a:pt x="106709" y="186677"/>
                  </a:cubicBezTo>
                  <a:lnTo>
                    <a:pt x="276417" y="17594"/>
                  </a:lnTo>
                  <a:cubicBezTo>
                    <a:pt x="280380" y="13413"/>
                    <a:pt x="280380" y="6910"/>
                    <a:pt x="276184" y="2961"/>
                  </a:cubicBezTo>
                  <a:cubicBezTo>
                    <a:pt x="272221" y="-987"/>
                    <a:pt x="265695" y="-987"/>
                    <a:pt x="261732" y="2961"/>
                  </a:cubicBezTo>
                  <a:lnTo>
                    <a:pt x="99250" y="164845"/>
                  </a:lnTo>
                  <a:lnTo>
                    <a:pt x="17659" y="83556"/>
                  </a:lnTo>
                  <a:cubicBezTo>
                    <a:pt x="15561" y="81696"/>
                    <a:pt x="12997" y="80535"/>
                    <a:pt x="10199" y="80535"/>
                  </a:cubicBezTo>
                  <a:cubicBezTo>
                    <a:pt x="7402" y="80535"/>
                    <a:pt x="4838" y="81696"/>
                    <a:pt x="2973" y="83786"/>
                  </a:cubicBezTo>
                  <a:cubicBezTo>
                    <a:pt x="-990" y="87735"/>
                    <a:pt x="-990" y="94238"/>
                    <a:pt x="2973" y="98187"/>
                  </a:cubicBezTo>
                  <a:lnTo>
                    <a:pt x="91791" y="186677"/>
                  </a:lnTo>
                  <a:close/>
                </a:path>
              </a:pathLst>
            </a:custGeom>
            <a:grpFill/>
            <a:ln w="1824" cap="flat">
              <a:solidFill>
                <a:srgbClr val="4BBC81"/>
              </a:solidFill>
              <a:prstDash val="solid"/>
              <a:miter/>
            </a:ln>
          </p:spPr>
          <p:txBody>
            <a:bodyPr rtlCol="0" anchor="ctr"/>
            <a:lstStyle/>
            <a:p>
              <a:endParaRPr lang="en-US"/>
            </a:p>
          </p:txBody>
        </p:sp>
      </p:grpSp>
      <p:grpSp>
        <p:nvGrpSpPr>
          <p:cNvPr id="75" name="Picture Placeholder 189">
            <a:extLst>
              <a:ext uri="{FF2B5EF4-FFF2-40B4-BE49-F238E27FC236}">
                <a16:creationId xmlns:a16="http://schemas.microsoft.com/office/drawing/2014/main" id="{C16841F4-6A0A-4CF3-B6C6-23AACB8F5086}"/>
              </a:ext>
            </a:extLst>
          </p:cNvPr>
          <p:cNvGrpSpPr>
            <a:grpSpLocks noChangeAspect="1"/>
          </p:cNvGrpSpPr>
          <p:nvPr/>
        </p:nvGrpSpPr>
        <p:grpSpPr>
          <a:xfrm>
            <a:off x="6912297" y="3858982"/>
            <a:ext cx="546025" cy="542015"/>
            <a:chOff x="8726503" y="2741919"/>
            <a:chExt cx="507729" cy="504000"/>
          </a:xfrm>
          <a:solidFill>
            <a:srgbClr val="00B050"/>
          </a:solidFill>
        </p:grpSpPr>
        <p:sp>
          <p:nvSpPr>
            <p:cNvPr id="76" name="Freeform: Shape 47">
              <a:extLst>
                <a:ext uri="{FF2B5EF4-FFF2-40B4-BE49-F238E27FC236}">
                  <a16:creationId xmlns:a16="http://schemas.microsoft.com/office/drawing/2014/main" id="{62A133DE-3F2D-4D13-998B-3E9888DC0F8B}"/>
                </a:ext>
              </a:extLst>
            </p:cNvPr>
            <p:cNvSpPr/>
            <p:nvPr/>
          </p:nvSpPr>
          <p:spPr>
            <a:xfrm>
              <a:off x="8726503" y="2741919"/>
              <a:ext cx="505861" cy="504000"/>
            </a:xfrm>
            <a:custGeom>
              <a:avLst/>
              <a:gdLst>
                <a:gd name="connsiteX0" fmla="*/ 495372 w 505861"/>
                <a:gd name="connsiteY0" fmla="*/ 0 h 504000"/>
                <a:gd name="connsiteX1" fmla="*/ 10491 w 505861"/>
                <a:gd name="connsiteY1" fmla="*/ 0 h 504000"/>
                <a:gd name="connsiteX2" fmla="*/ 0 w 505861"/>
                <a:gd name="connsiteY2" fmla="*/ 10452 h 504000"/>
                <a:gd name="connsiteX3" fmla="*/ 0 w 505861"/>
                <a:gd name="connsiteY3" fmla="*/ 493548 h 504000"/>
                <a:gd name="connsiteX4" fmla="*/ 10491 w 505861"/>
                <a:gd name="connsiteY4" fmla="*/ 504000 h 504000"/>
                <a:gd name="connsiteX5" fmla="*/ 495372 w 505861"/>
                <a:gd name="connsiteY5" fmla="*/ 504000 h 504000"/>
                <a:gd name="connsiteX6" fmla="*/ 505862 w 505861"/>
                <a:gd name="connsiteY6" fmla="*/ 493548 h 504000"/>
                <a:gd name="connsiteX7" fmla="*/ 505862 w 505861"/>
                <a:gd name="connsiteY7" fmla="*/ 10452 h 504000"/>
                <a:gd name="connsiteX8" fmla="*/ 495372 w 505861"/>
                <a:gd name="connsiteY8" fmla="*/ 0 h 504000"/>
                <a:gd name="connsiteX9" fmla="*/ 484881 w 505861"/>
                <a:gd name="connsiteY9" fmla="*/ 20671 h 504000"/>
                <a:gd name="connsiteX10" fmla="*/ 484881 w 505861"/>
                <a:gd name="connsiteY10" fmla="*/ 483096 h 504000"/>
                <a:gd name="connsiteX11" fmla="*/ 20748 w 505861"/>
                <a:gd name="connsiteY11" fmla="*/ 483096 h 504000"/>
                <a:gd name="connsiteX12" fmla="*/ 20748 w 505861"/>
                <a:gd name="connsiteY12" fmla="*/ 20671 h 504000"/>
                <a:gd name="connsiteX13" fmla="*/ 484881 w 505861"/>
                <a:gd name="connsiteY13" fmla="*/ 20671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5861" h="504000">
                  <a:moveTo>
                    <a:pt x="495372" y="0"/>
                  </a:moveTo>
                  <a:lnTo>
                    <a:pt x="10491" y="0"/>
                  </a:lnTo>
                  <a:cubicBezTo>
                    <a:pt x="4663" y="0"/>
                    <a:pt x="0" y="4645"/>
                    <a:pt x="0" y="10452"/>
                  </a:cubicBezTo>
                  <a:lnTo>
                    <a:pt x="0" y="493548"/>
                  </a:lnTo>
                  <a:cubicBezTo>
                    <a:pt x="0" y="499354"/>
                    <a:pt x="4663" y="504000"/>
                    <a:pt x="10491" y="504000"/>
                  </a:cubicBezTo>
                  <a:lnTo>
                    <a:pt x="495372" y="504000"/>
                  </a:lnTo>
                  <a:cubicBezTo>
                    <a:pt x="501199" y="504000"/>
                    <a:pt x="505862" y="499354"/>
                    <a:pt x="505862" y="493548"/>
                  </a:cubicBezTo>
                  <a:lnTo>
                    <a:pt x="505862" y="10452"/>
                  </a:lnTo>
                  <a:cubicBezTo>
                    <a:pt x="505862" y="4645"/>
                    <a:pt x="501199" y="0"/>
                    <a:pt x="495372" y="0"/>
                  </a:cubicBezTo>
                  <a:close/>
                  <a:moveTo>
                    <a:pt x="484881" y="20671"/>
                  </a:moveTo>
                  <a:lnTo>
                    <a:pt x="484881" y="483096"/>
                  </a:lnTo>
                  <a:lnTo>
                    <a:pt x="20748" y="483096"/>
                  </a:lnTo>
                  <a:lnTo>
                    <a:pt x="20748" y="20671"/>
                  </a:lnTo>
                  <a:lnTo>
                    <a:pt x="484881" y="20671"/>
                  </a:lnTo>
                  <a:close/>
                </a:path>
              </a:pathLst>
            </a:custGeom>
            <a:grpFill/>
            <a:ln w="1824" cap="flat">
              <a:solidFill>
                <a:srgbClr val="4BBC81"/>
              </a:solidFill>
              <a:prstDash val="solid"/>
              <a:miter/>
            </a:ln>
          </p:spPr>
          <p:txBody>
            <a:bodyPr rtlCol="0" anchor="ctr"/>
            <a:lstStyle/>
            <a:p>
              <a:endParaRPr lang="en-US"/>
            </a:p>
          </p:txBody>
        </p:sp>
        <p:sp>
          <p:nvSpPr>
            <p:cNvPr id="77" name="Freeform: Shape 48">
              <a:extLst>
                <a:ext uri="{FF2B5EF4-FFF2-40B4-BE49-F238E27FC236}">
                  <a16:creationId xmlns:a16="http://schemas.microsoft.com/office/drawing/2014/main" id="{73AB8311-9335-4B11-85BC-73A94AEE6014}"/>
                </a:ext>
              </a:extLst>
            </p:cNvPr>
            <p:cNvSpPr/>
            <p:nvPr/>
          </p:nvSpPr>
          <p:spPr>
            <a:xfrm>
              <a:off x="8839855" y="2899215"/>
              <a:ext cx="279360" cy="189696"/>
            </a:xfrm>
            <a:custGeom>
              <a:avLst/>
              <a:gdLst>
                <a:gd name="connsiteX0" fmla="*/ 91791 w 279360"/>
                <a:gd name="connsiteY0" fmla="*/ 186677 h 189696"/>
                <a:gd name="connsiteX1" fmla="*/ 99250 w 279360"/>
                <a:gd name="connsiteY1" fmla="*/ 189697 h 189696"/>
                <a:gd name="connsiteX2" fmla="*/ 106709 w 279360"/>
                <a:gd name="connsiteY2" fmla="*/ 186677 h 189696"/>
                <a:gd name="connsiteX3" fmla="*/ 276417 w 279360"/>
                <a:gd name="connsiteY3" fmla="*/ 17594 h 189696"/>
                <a:gd name="connsiteX4" fmla="*/ 276184 w 279360"/>
                <a:gd name="connsiteY4" fmla="*/ 2961 h 189696"/>
                <a:gd name="connsiteX5" fmla="*/ 261732 w 279360"/>
                <a:gd name="connsiteY5" fmla="*/ 2961 h 189696"/>
                <a:gd name="connsiteX6" fmla="*/ 99250 w 279360"/>
                <a:gd name="connsiteY6" fmla="*/ 164845 h 189696"/>
                <a:gd name="connsiteX7" fmla="*/ 17659 w 279360"/>
                <a:gd name="connsiteY7" fmla="*/ 83556 h 189696"/>
                <a:gd name="connsiteX8" fmla="*/ 10199 w 279360"/>
                <a:gd name="connsiteY8" fmla="*/ 80535 h 189696"/>
                <a:gd name="connsiteX9" fmla="*/ 2973 w 279360"/>
                <a:gd name="connsiteY9" fmla="*/ 83786 h 189696"/>
                <a:gd name="connsiteX10" fmla="*/ 2973 w 279360"/>
                <a:gd name="connsiteY10" fmla="*/ 98187 h 189696"/>
                <a:gd name="connsiteX11" fmla="*/ 91791 w 279360"/>
                <a:gd name="connsiteY11" fmla="*/ 186677 h 18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360" h="189696">
                  <a:moveTo>
                    <a:pt x="91791" y="186677"/>
                  </a:moveTo>
                  <a:cubicBezTo>
                    <a:pt x="93655" y="188535"/>
                    <a:pt x="96452" y="189697"/>
                    <a:pt x="99250" y="189697"/>
                  </a:cubicBezTo>
                  <a:cubicBezTo>
                    <a:pt x="102048" y="189697"/>
                    <a:pt x="104611" y="188535"/>
                    <a:pt x="106709" y="186677"/>
                  </a:cubicBezTo>
                  <a:lnTo>
                    <a:pt x="276417" y="17594"/>
                  </a:lnTo>
                  <a:cubicBezTo>
                    <a:pt x="280380" y="13413"/>
                    <a:pt x="280380" y="6910"/>
                    <a:pt x="276184" y="2961"/>
                  </a:cubicBezTo>
                  <a:cubicBezTo>
                    <a:pt x="272221" y="-987"/>
                    <a:pt x="265695" y="-987"/>
                    <a:pt x="261732" y="2961"/>
                  </a:cubicBezTo>
                  <a:lnTo>
                    <a:pt x="99250" y="164845"/>
                  </a:lnTo>
                  <a:lnTo>
                    <a:pt x="17659" y="83556"/>
                  </a:lnTo>
                  <a:cubicBezTo>
                    <a:pt x="15561" y="81696"/>
                    <a:pt x="12997" y="80535"/>
                    <a:pt x="10199" y="80535"/>
                  </a:cubicBezTo>
                  <a:cubicBezTo>
                    <a:pt x="7402" y="80535"/>
                    <a:pt x="4838" y="81696"/>
                    <a:pt x="2973" y="83786"/>
                  </a:cubicBezTo>
                  <a:cubicBezTo>
                    <a:pt x="-990" y="87735"/>
                    <a:pt x="-990" y="94238"/>
                    <a:pt x="2973" y="98187"/>
                  </a:cubicBezTo>
                  <a:lnTo>
                    <a:pt x="91791" y="186677"/>
                  </a:lnTo>
                  <a:close/>
                </a:path>
              </a:pathLst>
            </a:custGeom>
            <a:grpFill/>
            <a:ln w="1824" cap="flat">
              <a:solidFill>
                <a:srgbClr val="4BBC81"/>
              </a:solidFill>
              <a:prstDash val="solid"/>
              <a:miter/>
            </a:ln>
          </p:spPr>
          <p:txBody>
            <a:bodyPr rtlCol="0" anchor="ctr"/>
            <a:lstStyle/>
            <a:p>
              <a:endParaRPr lang="en-US"/>
            </a:p>
          </p:txBody>
        </p:sp>
      </p:grpSp>
      <p:sp>
        <p:nvSpPr>
          <p:cNvPr id="88" name="Rectangle à coins arrondis 87"/>
          <p:cNvSpPr/>
          <p:nvPr/>
        </p:nvSpPr>
        <p:spPr>
          <a:xfrm>
            <a:off x="622236" y="5568440"/>
            <a:ext cx="9359964" cy="897793"/>
          </a:xfrm>
          <a:prstGeom prst="roundRect">
            <a:avLst/>
          </a:prstGeom>
          <a:noFill/>
          <a:ln w="63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tx1"/>
                </a:solidFill>
                <a:latin typeface="Arial" panose="020B0604020202020204" pitchFamily="34" charset="0"/>
                <a:cs typeface="Arial" panose="020B0604020202020204" pitchFamily="34" charset="0"/>
              </a:rPr>
              <a:t>Bus operators have been asked by Île-de-France </a:t>
            </a:r>
            <a:r>
              <a:rPr lang="en-US" sz="1050" dirty="0" err="1">
                <a:solidFill>
                  <a:schemeClr val="tx1"/>
                </a:solidFill>
                <a:latin typeface="Arial" panose="020B0604020202020204" pitchFamily="34" charset="0"/>
                <a:cs typeface="Arial" panose="020B0604020202020204" pitchFamily="34" charset="0"/>
              </a:rPr>
              <a:t>Mobilités</a:t>
            </a:r>
            <a:r>
              <a:rPr lang="en-US" sz="1050" dirty="0">
                <a:solidFill>
                  <a:schemeClr val="tx1"/>
                </a:solidFill>
                <a:latin typeface="Arial" panose="020B0604020202020204" pitchFamily="34" charset="0"/>
                <a:cs typeface="Arial" panose="020B0604020202020204" pitchFamily="34" charset="0"/>
              </a:rPr>
              <a:t> to use the reference database named EPREL to identify the two highest classes for rolling resistance (influencing energy efficiency) of </a:t>
            </a:r>
            <a:r>
              <a:rPr lang="en-US" sz="1050" dirty="0" err="1">
                <a:solidFill>
                  <a:schemeClr val="tx1"/>
                </a:solidFill>
                <a:latin typeface="Arial" panose="020B0604020202020204" pitchFamily="34" charset="0"/>
                <a:cs typeface="Arial" panose="020B0604020202020204" pitchFamily="34" charset="0"/>
              </a:rPr>
              <a:t>tyres</a:t>
            </a:r>
            <a:r>
              <a:rPr lang="en-US" sz="1050" dirty="0">
                <a:solidFill>
                  <a:schemeClr val="tx1"/>
                </a:solidFill>
                <a:latin typeface="Arial" panose="020B0604020202020204" pitchFamily="34" charset="0"/>
                <a:cs typeface="Arial" panose="020B0604020202020204" pitchFamily="34" charset="0"/>
              </a:rPr>
              <a:t>. Only electrics buses which meet this technical screening criteria will be considered eligible under this Framework. Île-de-France </a:t>
            </a:r>
            <a:r>
              <a:rPr lang="en-US" sz="1050" dirty="0" err="1">
                <a:solidFill>
                  <a:schemeClr val="tx1"/>
                </a:solidFill>
                <a:latin typeface="Arial" panose="020B0604020202020204" pitchFamily="34" charset="0"/>
                <a:cs typeface="Arial" panose="020B0604020202020204" pitchFamily="34" charset="0"/>
              </a:rPr>
              <a:t>Mobilités</a:t>
            </a:r>
            <a:r>
              <a:rPr lang="en-US" sz="1050" dirty="0">
                <a:solidFill>
                  <a:schemeClr val="tx1"/>
                </a:solidFill>
                <a:latin typeface="Arial" panose="020B0604020202020204" pitchFamily="34" charset="0"/>
                <a:cs typeface="Arial" panose="020B0604020202020204" pitchFamily="34" charset="0"/>
              </a:rPr>
              <a:t> contemplates implementing this criteria systematically in procurement processes. Concerning aerial cableways, Île-de-France </a:t>
            </a:r>
            <a:r>
              <a:rPr lang="en-US" sz="1050" dirty="0" err="1">
                <a:solidFill>
                  <a:schemeClr val="tx1"/>
                </a:solidFill>
                <a:latin typeface="Arial" panose="020B0604020202020204" pitchFamily="34" charset="0"/>
                <a:cs typeface="Arial" panose="020B0604020202020204" pitchFamily="34" charset="0"/>
              </a:rPr>
              <a:t>Mobilités</a:t>
            </a:r>
            <a:r>
              <a:rPr lang="en-US" sz="1050" dirty="0">
                <a:solidFill>
                  <a:schemeClr val="tx1"/>
                </a:solidFill>
                <a:latin typeface="Arial" panose="020B0604020202020204" pitchFamily="34" charset="0"/>
                <a:cs typeface="Arial" panose="020B0604020202020204" pitchFamily="34" charset="0"/>
              </a:rPr>
              <a:t> confirms that it does not qualify as road vehicle of any category – hence this criteria is not relevant.</a:t>
            </a:r>
            <a:endParaRPr lang="en-US" sz="800" b="1" dirty="0">
              <a:solidFill>
                <a:schemeClr val="tx1"/>
              </a:solidFill>
              <a:latin typeface="Arial" panose="020B0604020202020204" pitchFamily="34" charset="0"/>
              <a:cs typeface="Arial" panose="020B0604020202020204" pitchFamily="34" charset="0"/>
            </a:endParaRPr>
          </a:p>
        </p:txBody>
      </p:sp>
      <p:sp>
        <p:nvSpPr>
          <p:cNvPr id="89" name="ZoneTexte 88"/>
          <p:cNvSpPr txBox="1"/>
          <p:nvPr/>
        </p:nvSpPr>
        <p:spPr>
          <a:xfrm>
            <a:off x="580143" y="5112590"/>
            <a:ext cx="9017064" cy="461665"/>
          </a:xfrm>
          <a:prstGeom prst="rect">
            <a:avLst/>
          </a:prstGeom>
          <a:noFill/>
        </p:spPr>
        <p:txBody>
          <a:bodyPr wrap="square" rtlCol="0">
            <a:spAutoFit/>
          </a:bodyPr>
          <a:lstStyle/>
          <a:p>
            <a:r>
              <a:rPr lang="en-US" sz="1200" b="1" dirty="0">
                <a:solidFill>
                  <a:srgbClr val="002060"/>
                </a:solidFill>
                <a:latin typeface="Arial" panose="020B0604020202020204" pitchFamily="34" charset="0"/>
                <a:cs typeface="Arial" panose="020B0604020202020204" pitchFamily="34" charset="0"/>
              </a:rPr>
              <a:t>Focus on the DNSH Pollution criteria for </a:t>
            </a:r>
            <a:r>
              <a:rPr lang="en-US" sz="1200" b="1" i="1" dirty="0">
                <a:solidFill>
                  <a:srgbClr val="002060"/>
                </a:solidFill>
                <a:latin typeface="Arial" panose="020B0604020202020204" pitchFamily="34" charset="0"/>
                <a:cs typeface="Arial" panose="020B0604020202020204" pitchFamily="34" charset="0"/>
              </a:rPr>
              <a:t>Prevention and control </a:t>
            </a:r>
            <a:br>
              <a:rPr lang="en-US" sz="1200" b="1" i="1" dirty="0">
                <a:solidFill>
                  <a:srgbClr val="002060"/>
                </a:solidFill>
                <a:latin typeface="Arial" panose="020B0604020202020204" pitchFamily="34" charset="0"/>
                <a:cs typeface="Arial" panose="020B0604020202020204" pitchFamily="34" charset="0"/>
              </a:rPr>
            </a:br>
            <a:r>
              <a:rPr lang="en-US" sz="1200" b="1" dirty="0">
                <a:solidFill>
                  <a:srgbClr val="002060"/>
                </a:solidFill>
                <a:latin typeface="Arial" panose="020B0604020202020204" pitchFamily="34" charset="0"/>
                <a:cs typeface="Arial" panose="020B0604020202020204" pitchFamily="34" charset="0"/>
              </a:rPr>
              <a:t>under EU Taxonomy activity – 6.3. Urban, suburban and road passenger transport</a:t>
            </a:r>
          </a:p>
        </p:txBody>
      </p:sp>
      <p:sp>
        <p:nvSpPr>
          <p:cNvPr id="90" name="Rectangle à coins arrondis 89"/>
          <p:cNvSpPr/>
          <p:nvPr/>
        </p:nvSpPr>
        <p:spPr>
          <a:xfrm>
            <a:off x="7764848" y="1304110"/>
            <a:ext cx="4156632" cy="4163240"/>
          </a:xfrm>
          <a:prstGeom prst="roundRect">
            <a:avLst/>
          </a:prstGeom>
          <a:solidFill>
            <a:schemeClr val="bg1"/>
          </a:solidFill>
          <a:ln w="6350">
            <a:solidFill>
              <a:srgbClr val="01630A"/>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1450" indent="-171450">
              <a:buFont typeface="Wingdings" panose="05000000000000000000" pitchFamily="2" charset="2"/>
              <a:buChar char="q"/>
            </a:pPr>
            <a:endParaRPr lang="en-US" sz="1050" i="1" dirty="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endParaRPr lang="en-US" sz="1050" i="1" dirty="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US" sz="1050" i="1" dirty="0">
                <a:solidFill>
                  <a:schemeClr val="tx1"/>
                </a:solidFill>
                <a:latin typeface="Arial" panose="020B0604020202020204" pitchFamily="34" charset="0"/>
                <a:cs typeface="Arial" panose="020B0604020202020204" pitchFamily="34" charset="0"/>
              </a:rPr>
              <a:t>Alignment with the Substantial Contribution Criteria is ensured thanks to </a:t>
            </a:r>
            <a:r>
              <a:rPr lang="en-US" sz="1050" b="1" i="1" dirty="0">
                <a:solidFill>
                  <a:schemeClr val="tx1"/>
                </a:solidFill>
                <a:latin typeface="Arial" panose="020B0604020202020204" pitchFamily="34" charset="0"/>
                <a:cs typeface="Arial" panose="020B0604020202020204" pitchFamily="34" charset="0"/>
              </a:rPr>
              <a:t>the alignment of the eligibility criteria defined under the Use of Proceeds section with the criteria of the EU Taxonomy.</a:t>
            </a:r>
          </a:p>
          <a:p>
            <a:endParaRPr lang="en-US" sz="1050" b="1" i="1" dirty="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US" sz="1050" i="1" dirty="0">
                <a:solidFill>
                  <a:schemeClr val="tx1"/>
                </a:solidFill>
                <a:latin typeface="Arial" panose="020B0604020202020204" pitchFamily="34" charset="0"/>
                <a:cs typeface="Arial" panose="020B0604020202020204" pitchFamily="34" charset="0"/>
              </a:rPr>
              <a:t>The alignment with the DNSH criteria is reached through a dual approach: </a:t>
            </a:r>
            <a:r>
              <a:rPr lang="en-US" sz="1050" dirty="0">
                <a:solidFill>
                  <a:schemeClr val="tx1"/>
                </a:solidFill>
                <a:latin typeface="Arial" panose="020B0604020202020204" pitchFamily="34" charset="0"/>
                <a:cs typeface="Arial" panose="020B0604020202020204" pitchFamily="34" charset="0"/>
              </a:rPr>
              <a:t>Île-de-France </a:t>
            </a:r>
            <a:r>
              <a:rPr lang="en-US" sz="1050" dirty="0" err="1">
                <a:solidFill>
                  <a:schemeClr val="tx1"/>
                </a:solidFill>
                <a:latin typeface="Arial" panose="020B0604020202020204" pitchFamily="34" charset="0"/>
                <a:cs typeface="Arial" panose="020B0604020202020204" pitchFamily="34" charset="0"/>
              </a:rPr>
              <a:t>Mobilités</a:t>
            </a:r>
            <a:r>
              <a:rPr lang="en-US" sz="1050" i="1" dirty="0">
                <a:solidFill>
                  <a:schemeClr val="tx1"/>
                </a:solidFill>
                <a:latin typeface="Arial" panose="020B0604020202020204" pitchFamily="34" charset="0"/>
                <a:cs typeface="Arial" panose="020B0604020202020204" pitchFamily="34" charset="0"/>
              </a:rPr>
              <a:t> has used adherence to </a:t>
            </a:r>
            <a:r>
              <a:rPr lang="en-US" sz="1050" b="1" i="1" dirty="0">
                <a:solidFill>
                  <a:schemeClr val="tx1"/>
                </a:solidFill>
                <a:latin typeface="Arial" panose="020B0604020202020204" pitchFamily="34" charset="0"/>
                <a:cs typeface="Arial" panose="020B0604020202020204" pitchFamily="34" charset="0"/>
              </a:rPr>
              <a:t>European, National and Regional regulations or plans as well as specific policies and processes of </a:t>
            </a:r>
            <a:r>
              <a:rPr lang="en-US" sz="1050" dirty="0">
                <a:solidFill>
                  <a:schemeClr val="tx1"/>
                </a:solidFill>
                <a:latin typeface="Arial" panose="020B0604020202020204" pitchFamily="34" charset="0"/>
                <a:cs typeface="Arial" panose="020B0604020202020204" pitchFamily="34" charset="0"/>
              </a:rPr>
              <a:t>Île-de-France </a:t>
            </a:r>
            <a:r>
              <a:rPr lang="en-US" sz="1050" dirty="0" err="1">
                <a:solidFill>
                  <a:schemeClr val="tx1"/>
                </a:solidFill>
                <a:latin typeface="Arial" panose="020B0604020202020204" pitchFamily="34" charset="0"/>
                <a:cs typeface="Arial" panose="020B0604020202020204" pitchFamily="34" charset="0"/>
              </a:rPr>
              <a:t>Mobilités</a:t>
            </a:r>
            <a:r>
              <a:rPr lang="en-US" sz="1050" i="1" dirty="0">
                <a:solidFill>
                  <a:schemeClr val="tx1"/>
                </a:solidFill>
                <a:latin typeface="Arial" panose="020B0604020202020204" pitchFamily="34" charset="0"/>
                <a:cs typeface="Arial" panose="020B0604020202020204" pitchFamily="34" charset="0"/>
              </a:rPr>
              <a:t> </a:t>
            </a:r>
            <a:r>
              <a:rPr lang="en-US" sz="1050" b="1" i="1" dirty="0">
                <a:solidFill>
                  <a:schemeClr val="tx1"/>
                </a:solidFill>
                <a:latin typeface="Arial" panose="020B0604020202020204" pitchFamily="34" charset="0"/>
                <a:cs typeface="Arial" panose="020B0604020202020204" pitchFamily="34" charset="0"/>
              </a:rPr>
              <a:t>to demonstrate full compliance</a:t>
            </a:r>
            <a:r>
              <a:rPr lang="en-US" sz="1050" i="1" dirty="0">
                <a:solidFill>
                  <a:schemeClr val="tx1"/>
                </a:solidFill>
                <a:latin typeface="Arial" panose="020B0604020202020204" pitchFamily="34" charset="0"/>
                <a:cs typeface="Arial" panose="020B0604020202020204" pitchFamily="34" charset="0"/>
              </a:rPr>
              <a:t> with the DNSH criteria.</a:t>
            </a:r>
          </a:p>
          <a:p>
            <a:endParaRPr lang="en-US" sz="1050" i="1" dirty="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US" sz="1050" i="1" dirty="0">
                <a:solidFill>
                  <a:schemeClr val="tx1"/>
                </a:solidFill>
                <a:latin typeface="Arial" panose="020B0604020202020204" pitchFamily="34" charset="0"/>
                <a:cs typeface="Arial" panose="020B0604020202020204" pitchFamily="34" charset="0"/>
              </a:rPr>
              <a:t>Île-de-France </a:t>
            </a:r>
            <a:r>
              <a:rPr lang="en-US" sz="1050" i="1" dirty="0" err="1">
                <a:solidFill>
                  <a:schemeClr val="tx1"/>
                </a:solidFill>
                <a:latin typeface="Arial" panose="020B0604020202020204" pitchFamily="34" charset="0"/>
                <a:cs typeface="Arial" panose="020B0604020202020204" pitchFamily="34" charset="0"/>
              </a:rPr>
              <a:t>Mobilités</a:t>
            </a:r>
            <a:r>
              <a:rPr lang="en-US" sz="1050" i="1" dirty="0">
                <a:solidFill>
                  <a:schemeClr val="tx1"/>
                </a:solidFill>
                <a:latin typeface="Arial" panose="020B0604020202020204" pitchFamily="34" charset="0"/>
                <a:cs typeface="Arial" panose="020B0604020202020204" pitchFamily="34" charset="0"/>
              </a:rPr>
              <a:t> has processes in place </a:t>
            </a:r>
            <a:r>
              <a:rPr lang="en-US" sz="1050" b="1" i="1" dirty="0">
                <a:solidFill>
                  <a:schemeClr val="tx1"/>
                </a:solidFill>
                <a:latin typeface="Arial" panose="020B0604020202020204" pitchFamily="34" charset="0"/>
                <a:cs typeface="Arial" panose="020B0604020202020204" pitchFamily="34" charset="0"/>
              </a:rPr>
              <a:t>to ensure that transport operators meet the Minimum Social Safeguards</a:t>
            </a:r>
            <a:r>
              <a:rPr lang="en-US" sz="1050" i="1" dirty="0">
                <a:solidFill>
                  <a:schemeClr val="tx1"/>
                </a:solidFill>
                <a:latin typeface="Arial" panose="020B0604020202020204" pitchFamily="34" charset="0"/>
                <a:cs typeface="Arial" panose="020B0604020202020204" pitchFamily="34" charset="0"/>
              </a:rPr>
              <a:t>. French law stipulates that public contracts may not be awarded to economic operators that have been found guilty of fraud, corruption, or the trafficking or exploitation of human beings. As a public-sector entity, Île-de-France </a:t>
            </a:r>
            <a:r>
              <a:rPr lang="en-US" sz="1050" i="1" dirty="0" err="1">
                <a:solidFill>
                  <a:schemeClr val="tx1"/>
                </a:solidFill>
                <a:latin typeface="Arial" panose="020B0604020202020204" pitchFamily="34" charset="0"/>
                <a:cs typeface="Arial" panose="020B0604020202020204" pitchFamily="34" charset="0"/>
              </a:rPr>
              <a:t>Mobilités</a:t>
            </a:r>
            <a:r>
              <a:rPr lang="en-US" sz="1050" i="1" dirty="0">
                <a:solidFill>
                  <a:schemeClr val="tx1"/>
                </a:solidFill>
                <a:latin typeface="Arial" panose="020B0604020202020204" pitchFamily="34" charset="0"/>
                <a:cs typeface="Arial" panose="020B0604020202020204" pitchFamily="34" charset="0"/>
              </a:rPr>
              <a:t> is also subject to local regulations to ensure the respect of human and labor rights. It also has to meet specific processes that favor compliance with corruption, taxation, and fair competition requirements.</a:t>
            </a:r>
          </a:p>
        </p:txBody>
      </p:sp>
      <p:sp>
        <p:nvSpPr>
          <p:cNvPr id="91" name="ZoneTexte 90"/>
          <p:cNvSpPr txBox="1"/>
          <p:nvPr/>
        </p:nvSpPr>
        <p:spPr>
          <a:xfrm>
            <a:off x="7957365" y="1405199"/>
            <a:ext cx="3771597" cy="276999"/>
          </a:xfrm>
          <a:prstGeom prst="rect">
            <a:avLst/>
          </a:prstGeom>
          <a:noFill/>
        </p:spPr>
        <p:txBody>
          <a:bodyPr wrap="square" rtlCol="0">
            <a:spAutoFit/>
          </a:bodyPr>
          <a:lstStyle/>
          <a:p>
            <a:pPr algn="ctr"/>
            <a:r>
              <a:rPr lang="en-US" sz="1200" b="1" dirty="0">
                <a:solidFill>
                  <a:srgbClr val="002060"/>
                </a:solidFill>
                <a:latin typeface="Arial" panose="020B0604020202020204" pitchFamily="34" charset="0"/>
                <a:cs typeface="Arial" panose="020B0604020202020204" pitchFamily="34" charset="0"/>
              </a:rPr>
              <a:t>Overview of the EU Taxonomy approach</a:t>
            </a:r>
          </a:p>
        </p:txBody>
      </p:sp>
    </p:spTree>
    <p:extLst>
      <p:ext uri="{BB962C8B-B14F-4D97-AF65-F5344CB8AC3E}">
        <p14:creationId xmlns:p14="http://schemas.microsoft.com/office/powerpoint/2010/main" val="4199748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B48BBED-F85F-4647-8ED8-06F891758779}"/>
              </a:ext>
            </a:extLst>
          </p:cNvPr>
          <p:cNvSpPr>
            <a:spLocks noGrp="1"/>
          </p:cNvSpPr>
          <p:nvPr>
            <p:ph type="title"/>
          </p:nvPr>
        </p:nvSpPr>
        <p:spPr>
          <a:xfrm>
            <a:off x="493056" y="724901"/>
            <a:ext cx="11666307" cy="579208"/>
          </a:xfrm>
        </p:spPr>
        <p:txBody>
          <a:bodyPr>
            <a:normAutofit/>
          </a:bodyPr>
          <a:lstStyle/>
          <a:p>
            <a:r>
              <a:rPr lang="en-GB" sz="2400" dirty="0">
                <a:solidFill>
                  <a:srgbClr val="67B3E4"/>
                </a:solidFill>
                <a:ea typeface="+mn-ea"/>
              </a:rPr>
              <a:t>Focus on the Green </a:t>
            </a:r>
            <a:r>
              <a:rPr lang="en-GB" sz="2400" dirty="0" err="1">
                <a:solidFill>
                  <a:srgbClr val="67B3E4"/>
                </a:solidFill>
                <a:ea typeface="+mn-ea"/>
              </a:rPr>
              <a:t>Neu</a:t>
            </a:r>
            <a:r>
              <a:rPr lang="en-GB" sz="2400" dirty="0">
                <a:solidFill>
                  <a:srgbClr val="67B3E4"/>
                </a:solidFill>
                <a:ea typeface="+mn-ea"/>
              </a:rPr>
              <a:t> CP</a:t>
            </a:r>
          </a:p>
        </p:txBody>
      </p:sp>
      <p:cxnSp>
        <p:nvCxnSpPr>
          <p:cNvPr id="12" name="Connecteur droit 11">
            <a:extLst>
              <a:ext uri="{FF2B5EF4-FFF2-40B4-BE49-F238E27FC236}">
                <a16:creationId xmlns:a16="http://schemas.microsoft.com/office/drawing/2014/main" id="{32E1905D-9000-4302-B6B1-C8D8FAB018AD}"/>
              </a:ext>
            </a:extLst>
          </p:cNvPr>
          <p:cNvCxnSpPr/>
          <p:nvPr/>
        </p:nvCxnSpPr>
        <p:spPr>
          <a:xfrm>
            <a:off x="580143" y="581726"/>
            <a:ext cx="11031713" cy="0"/>
          </a:xfrm>
          <a:prstGeom prst="line">
            <a:avLst/>
          </a:prstGeom>
          <a:ln/>
        </p:spPr>
        <p:style>
          <a:lnRef idx="3">
            <a:schemeClr val="dk1"/>
          </a:lnRef>
          <a:fillRef idx="0">
            <a:schemeClr val="dk1"/>
          </a:fillRef>
          <a:effectRef idx="2">
            <a:schemeClr val="dk1"/>
          </a:effectRef>
          <a:fontRef idx="minor">
            <a:schemeClr val="tx1"/>
          </a:fontRef>
        </p:style>
      </p:cxnSp>
      <p:sp>
        <p:nvSpPr>
          <p:cNvPr id="13" name="Espace réservé du texte 6">
            <a:extLst>
              <a:ext uri="{FF2B5EF4-FFF2-40B4-BE49-F238E27FC236}">
                <a16:creationId xmlns:a16="http://schemas.microsoft.com/office/drawing/2014/main" id="{84FCFF55-3108-4E32-9718-14FD3B281581}"/>
              </a:ext>
            </a:extLst>
          </p:cNvPr>
          <p:cNvSpPr txBox="1">
            <a:spLocks/>
          </p:cNvSpPr>
          <p:nvPr/>
        </p:nvSpPr>
        <p:spPr>
          <a:xfrm>
            <a:off x="1313576" y="6447254"/>
            <a:ext cx="4488119" cy="4182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50" kern="1200">
                <a:solidFill>
                  <a:srgbClr val="67B3E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50" b="0" i="0" u="none" strike="noStrike" kern="1200" cap="none" spc="0" normalizeH="0" baseline="0" noProof="0" dirty="0" err="1">
                <a:ln>
                  <a:noFill/>
                </a:ln>
                <a:solidFill>
                  <a:srgbClr val="67B3E4"/>
                </a:solidFill>
                <a:effectLst/>
                <a:uLnTx/>
                <a:uFillTx/>
                <a:latin typeface="Arial" panose="020B0604020202020204" pitchFamily="34" charset="0"/>
                <a:ea typeface="+mn-ea"/>
                <a:cs typeface="Arial" panose="020B0604020202020204" pitchFamily="34" charset="0"/>
              </a:rPr>
              <a:t>Investor</a:t>
            </a:r>
            <a:r>
              <a:rPr kumimoji="0" lang="fr-FR" sz="1250" b="0" i="0" u="none" strike="noStrike" kern="1200" cap="none" spc="0" normalizeH="0" baseline="0" noProof="0" dirty="0">
                <a:ln>
                  <a:noFill/>
                </a:ln>
                <a:solidFill>
                  <a:srgbClr val="67B3E4"/>
                </a:solidFill>
                <a:effectLst/>
                <a:uLnTx/>
                <a:uFillTx/>
                <a:latin typeface="Arial" panose="020B0604020202020204" pitchFamily="34" charset="0"/>
                <a:ea typeface="+mn-ea"/>
                <a:cs typeface="Arial" panose="020B0604020202020204" pitchFamily="34" charset="0"/>
              </a:rPr>
              <a:t> </a:t>
            </a:r>
            <a:r>
              <a:rPr kumimoji="0" lang="fr-FR" sz="1250" b="0" i="0" u="none" strike="noStrike" kern="1200" cap="none" spc="0" normalizeH="0" baseline="0" noProof="0" dirty="0" err="1">
                <a:ln>
                  <a:noFill/>
                </a:ln>
                <a:solidFill>
                  <a:srgbClr val="67B3E4"/>
                </a:solidFill>
                <a:effectLst/>
                <a:uLnTx/>
                <a:uFillTx/>
                <a:latin typeface="Arial" panose="020B0604020202020204" pitchFamily="34" charset="0"/>
                <a:ea typeface="+mn-ea"/>
                <a:cs typeface="Arial" panose="020B0604020202020204" pitchFamily="34" charset="0"/>
              </a:rPr>
              <a:t>presentation</a:t>
            </a:r>
            <a:r>
              <a:rPr kumimoji="0" lang="fr-FR" sz="1250" b="0" i="0" u="none" strike="noStrike" kern="1200" cap="none" spc="0" normalizeH="0" baseline="0" noProof="0" dirty="0">
                <a:ln>
                  <a:noFill/>
                </a:ln>
                <a:solidFill>
                  <a:srgbClr val="67B3E4"/>
                </a:solidFill>
                <a:effectLst/>
                <a:uLnTx/>
                <a:uFillTx/>
                <a:latin typeface="Arial" panose="020B0604020202020204" pitchFamily="34" charset="0"/>
                <a:ea typeface="+mn-ea"/>
                <a:cs typeface="Arial" panose="020B0604020202020204" pitchFamily="34" charset="0"/>
              </a:rPr>
              <a:t> 2024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250" b="0" i="0" u="none" strike="noStrike" kern="1200" cap="none" spc="0" normalizeH="0" baseline="0" noProof="0" dirty="0">
              <a:ln>
                <a:noFill/>
              </a:ln>
              <a:solidFill>
                <a:srgbClr val="67B3E4"/>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83573D94-2F43-4507-A77F-5DA4A8115EF3}"/>
              </a:ext>
            </a:extLst>
          </p:cNvPr>
          <p:cNvSpPr/>
          <p:nvPr/>
        </p:nvSpPr>
        <p:spPr>
          <a:xfrm>
            <a:off x="493056" y="243172"/>
            <a:ext cx="5038559" cy="338554"/>
          </a:xfrm>
          <a:prstGeom prst="rect">
            <a:avLst/>
          </a:prstGeom>
        </p:spPr>
        <p:txBody>
          <a:bodyPr wrap="none">
            <a:spAutoFit/>
          </a:bodyPr>
          <a:lstStyle/>
          <a:p>
            <a:r>
              <a:rPr lang="en-US" sz="1600" b="1" dirty="0">
                <a:solidFill>
                  <a:srgbClr val="00B050"/>
                </a:solidFill>
                <a:latin typeface="Arial" panose="020B0604020202020204" pitchFamily="34" charset="0"/>
                <a:ea typeface="+mj-ea"/>
                <a:cs typeface="Arial" panose="020B0604020202020204" pitchFamily="34" charset="0"/>
              </a:rPr>
              <a:t>03. Ile-de-France </a:t>
            </a:r>
            <a:r>
              <a:rPr lang="en-US" sz="1600" b="1" dirty="0" err="1">
                <a:solidFill>
                  <a:srgbClr val="00B050"/>
                </a:solidFill>
                <a:latin typeface="Arial" panose="020B0604020202020204" pitchFamily="34" charset="0"/>
                <a:ea typeface="+mj-ea"/>
                <a:cs typeface="Arial" panose="020B0604020202020204" pitchFamily="34" charset="0"/>
              </a:rPr>
              <a:t>Mobilités</a:t>
            </a:r>
            <a:r>
              <a:rPr lang="en-US" sz="1600" b="1" dirty="0">
                <a:solidFill>
                  <a:srgbClr val="00B050"/>
                </a:solidFill>
                <a:latin typeface="Arial" panose="020B0604020202020204" pitchFamily="34" charset="0"/>
                <a:ea typeface="+mj-ea"/>
                <a:cs typeface="Arial" panose="020B0604020202020204" pitchFamily="34" charset="0"/>
              </a:rPr>
              <a:t>' Green Bond program  </a:t>
            </a:r>
          </a:p>
        </p:txBody>
      </p:sp>
      <p:sp>
        <p:nvSpPr>
          <p:cNvPr id="6" name="Rectangle à coins arrondis 5"/>
          <p:cNvSpPr/>
          <p:nvPr/>
        </p:nvSpPr>
        <p:spPr>
          <a:xfrm>
            <a:off x="1286161" y="1447282"/>
            <a:ext cx="10302589" cy="47850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100" b="1" dirty="0">
                <a:solidFill>
                  <a:srgbClr val="08582C"/>
                </a:solidFill>
                <a:latin typeface="Arial" panose="020B0604020202020204" pitchFamily="34" charset="0"/>
                <a:cs typeface="Arial" panose="020B0604020202020204" pitchFamily="34" charset="0"/>
              </a:rPr>
              <a:t>Île-de-France </a:t>
            </a:r>
            <a:r>
              <a:rPr lang="en-US" sz="1100" b="1" dirty="0" err="1">
                <a:solidFill>
                  <a:srgbClr val="08582C"/>
                </a:solidFill>
                <a:latin typeface="Arial" panose="020B0604020202020204" pitchFamily="34" charset="0"/>
                <a:cs typeface="Arial" panose="020B0604020202020204" pitchFamily="34" charset="0"/>
              </a:rPr>
              <a:t>Mobilités</a:t>
            </a:r>
            <a:r>
              <a:rPr lang="en-US" sz="1100" b="1" dirty="0">
                <a:solidFill>
                  <a:srgbClr val="08582C"/>
                </a:solidFill>
                <a:latin typeface="Arial" panose="020B0604020202020204" pitchFamily="34" charset="0"/>
                <a:cs typeface="Arial" panose="020B0604020202020204" pitchFamily="34" charset="0"/>
              </a:rPr>
              <a:t> has been the first public local entity to issue Green </a:t>
            </a:r>
            <a:r>
              <a:rPr lang="en-US" sz="1100" b="1" dirty="0" err="1">
                <a:solidFill>
                  <a:srgbClr val="08582C"/>
                </a:solidFill>
                <a:latin typeface="Arial" panose="020B0604020202020204" pitchFamily="34" charset="0"/>
                <a:cs typeface="Arial" panose="020B0604020202020204" pitchFamily="34" charset="0"/>
              </a:rPr>
              <a:t>NeuCP</a:t>
            </a:r>
            <a:r>
              <a:rPr lang="en-US" sz="1100" b="1" dirty="0">
                <a:solidFill>
                  <a:srgbClr val="08582C"/>
                </a:solidFill>
                <a:latin typeface="Arial" panose="020B0604020202020204" pitchFamily="34" charset="0"/>
                <a:cs typeface="Arial" panose="020B0604020202020204" pitchFamily="34" charset="0"/>
              </a:rPr>
              <a:t> in France (with the official Banque de France template).</a:t>
            </a:r>
            <a:r>
              <a:rPr lang="en-US" sz="1100" dirty="0">
                <a:solidFill>
                  <a:srgbClr val="08582C"/>
                </a:solidFill>
                <a:latin typeface="Arial" panose="020B0604020202020204" pitchFamily="34" charset="0"/>
                <a:cs typeface="Arial" panose="020B0604020202020204" pitchFamily="34" charset="0"/>
              </a:rPr>
              <a:t> </a:t>
            </a:r>
          </a:p>
        </p:txBody>
      </p:sp>
      <p:sp>
        <p:nvSpPr>
          <p:cNvPr id="9" name="Rectangle à coins arrondis 8"/>
          <p:cNvSpPr/>
          <p:nvPr/>
        </p:nvSpPr>
        <p:spPr>
          <a:xfrm>
            <a:off x="1286162" y="3462859"/>
            <a:ext cx="10302588" cy="2175940"/>
          </a:xfrm>
          <a:prstGeom prst="roundRect">
            <a:avLst/>
          </a:prstGeom>
          <a:noFill/>
          <a:ln>
            <a:solidFill>
              <a:srgbClr val="11B55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latin typeface="Arial" panose="020B0604020202020204" pitchFamily="34" charset="0"/>
                <a:cs typeface="Arial" panose="020B0604020202020204" pitchFamily="34" charset="0"/>
              </a:rPr>
              <a:t>Given the short time nature of these products, Île-de-France </a:t>
            </a:r>
            <a:r>
              <a:rPr lang="en-US" sz="1100" dirty="0" err="1">
                <a:solidFill>
                  <a:schemeClr val="tx1"/>
                </a:solidFill>
                <a:latin typeface="Arial" panose="020B0604020202020204" pitchFamily="34" charset="0"/>
                <a:cs typeface="Arial" panose="020B0604020202020204" pitchFamily="34" charset="0"/>
              </a:rPr>
              <a:t>Mobilités</a:t>
            </a:r>
            <a:r>
              <a:rPr lang="en-US" sz="1100" dirty="0">
                <a:solidFill>
                  <a:schemeClr val="tx1"/>
                </a:solidFill>
                <a:latin typeface="Arial" panose="020B0604020202020204" pitchFamily="34" charset="0"/>
                <a:cs typeface="Arial" panose="020B0604020202020204" pitchFamily="34" charset="0"/>
              </a:rPr>
              <a:t> has put in place a dedicated process for the reporting related to Green </a:t>
            </a:r>
            <a:r>
              <a:rPr lang="en-US" sz="1100" dirty="0" err="1">
                <a:solidFill>
                  <a:schemeClr val="tx1"/>
                </a:solidFill>
                <a:latin typeface="Arial" panose="020B0604020202020204" pitchFamily="34" charset="0"/>
                <a:cs typeface="Arial" panose="020B0604020202020204" pitchFamily="34" charset="0"/>
              </a:rPr>
              <a:t>NeuCP</a:t>
            </a:r>
            <a:r>
              <a:rPr lang="en-US" sz="1100" dirty="0">
                <a:solidFill>
                  <a:schemeClr val="tx1"/>
                </a:solidFill>
                <a:latin typeface="Arial" panose="020B0604020202020204" pitchFamily="34" charset="0"/>
                <a:cs typeface="Arial" panose="020B0604020202020204" pitchFamily="34" charset="0"/>
              </a:rPr>
              <a:t>. Île-de-France </a:t>
            </a:r>
            <a:r>
              <a:rPr lang="en-US" sz="1100" dirty="0" err="1">
                <a:solidFill>
                  <a:schemeClr val="tx1"/>
                </a:solidFill>
                <a:latin typeface="Arial" panose="020B0604020202020204" pitchFamily="34" charset="0"/>
                <a:cs typeface="Arial" panose="020B0604020202020204" pitchFamily="34" charset="0"/>
              </a:rPr>
              <a:t>Mobilités</a:t>
            </a:r>
            <a:r>
              <a:rPr lang="en-US" sz="1100" dirty="0">
                <a:solidFill>
                  <a:schemeClr val="tx1"/>
                </a:solidFill>
                <a:latin typeface="Arial" panose="020B0604020202020204" pitchFamily="34" charset="0"/>
                <a:cs typeface="Arial" panose="020B0604020202020204" pitchFamily="34" charset="0"/>
              </a:rPr>
              <a:t> commits to publishing allocation of proceeds and impact reports annually, with a section dedicated to Green </a:t>
            </a:r>
            <a:r>
              <a:rPr lang="en-US" sz="1100" dirty="0" err="1">
                <a:solidFill>
                  <a:schemeClr val="tx1"/>
                </a:solidFill>
                <a:latin typeface="Arial" panose="020B0604020202020204" pitchFamily="34" charset="0"/>
                <a:cs typeface="Arial" panose="020B0604020202020204" pitchFamily="34" charset="0"/>
              </a:rPr>
              <a:t>NeuCP</a:t>
            </a:r>
            <a:r>
              <a:rPr lang="en-US" sz="1100" dirty="0">
                <a:solidFill>
                  <a:schemeClr val="tx1"/>
                </a:solidFill>
                <a:latin typeface="Arial" panose="020B0604020202020204" pitchFamily="34" charset="0"/>
                <a:cs typeface="Arial" panose="020B0604020202020204" pitchFamily="34" charset="0"/>
              </a:rPr>
              <a:t>. With respect to the Green NEU CP, Île-de-France </a:t>
            </a:r>
            <a:r>
              <a:rPr lang="en-US" sz="1100" dirty="0" err="1">
                <a:solidFill>
                  <a:schemeClr val="tx1"/>
                </a:solidFill>
                <a:latin typeface="Arial" panose="020B0604020202020204" pitchFamily="34" charset="0"/>
                <a:cs typeface="Arial" panose="020B0604020202020204" pitchFamily="34" charset="0"/>
              </a:rPr>
              <a:t>Mobilités</a:t>
            </a:r>
            <a:r>
              <a:rPr lang="en-US" sz="1100" dirty="0">
                <a:solidFill>
                  <a:schemeClr val="tx1"/>
                </a:solidFill>
                <a:latin typeface="Arial" panose="020B0604020202020204" pitchFamily="34" charset="0"/>
                <a:cs typeface="Arial" panose="020B0604020202020204" pitchFamily="34" charset="0"/>
              </a:rPr>
              <a:t> intends to </a:t>
            </a:r>
            <a:r>
              <a:rPr lang="en-US" sz="1100" b="1" dirty="0">
                <a:solidFill>
                  <a:schemeClr val="tx1"/>
                </a:solidFill>
                <a:latin typeface="Arial" panose="020B0604020202020204" pitchFamily="34" charset="0"/>
                <a:cs typeface="Arial" panose="020B0604020202020204" pitchFamily="34" charset="0"/>
              </a:rPr>
              <a:t>report the following indicators:</a:t>
            </a:r>
            <a:endParaRPr lang="en-US" sz="1100" dirty="0">
              <a:solidFill>
                <a:schemeClr val="tx1"/>
              </a:solidFill>
              <a:latin typeface="Arial" panose="020B0604020202020204" pitchFamily="34" charset="0"/>
              <a:cs typeface="Arial" panose="020B0604020202020204" pitchFamily="34" charset="0"/>
            </a:endParaRPr>
          </a:p>
          <a:p>
            <a:pPr marL="171450" indent="-171450">
              <a:lnSpc>
                <a:spcPct val="150000"/>
              </a:lnSpc>
              <a:buFont typeface="Wingdings" panose="05000000000000000000" pitchFamily="2" charset="2"/>
              <a:buChar char="q"/>
            </a:pPr>
            <a:r>
              <a:rPr lang="en-US" sz="1100" dirty="0">
                <a:solidFill>
                  <a:schemeClr val="tx1"/>
                </a:solidFill>
                <a:latin typeface="Arial" panose="020B0604020202020204" pitchFamily="34" charset="0"/>
                <a:cs typeface="Arial" panose="020B0604020202020204" pitchFamily="34" charset="0"/>
              </a:rPr>
              <a:t>CO</a:t>
            </a:r>
            <a:r>
              <a:rPr lang="en-US" sz="1100" baseline="-25000" dirty="0">
                <a:solidFill>
                  <a:schemeClr val="tx1"/>
                </a:solidFill>
                <a:latin typeface="Arial" panose="020B0604020202020204" pitchFamily="34" charset="0"/>
                <a:cs typeface="Arial" panose="020B0604020202020204" pitchFamily="34" charset="0"/>
              </a:rPr>
              <a:t>2</a:t>
            </a:r>
            <a:r>
              <a:rPr lang="en-US" sz="1100" dirty="0">
                <a:solidFill>
                  <a:schemeClr val="tx1"/>
                </a:solidFill>
                <a:latin typeface="Arial" panose="020B0604020202020204" pitchFamily="34" charset="0"/>
                <a:cs typeface="Arial" panose="020B0604020202020204" pitchFamily="34" charset="0"/>
              </a:rPr>
              <a:t> emissions per passenger km travelled (gCO</a:t>
            </a:r>
            <a:r>
              <a:rPr lang="en-US" sz="1100" baseline="-25000" dirty="0">
                <a:solidFill>
                  <a:schemeClr val="tx1"/>
                </a:solidFill>
                <a:latin typeface="Arial" panose="020B0604020202020204" pitchFamily="34" charset="0"/>
                <a:cs typeface="Arial" panose="020B0604020202020204" pitchFamily="34" charset="0"/>
              </a:rPr>
              <a:t>2</a:t>
            </a:r>
            <a:r>
              <a:rPr lang="en-US" sz="1100" dirty="0">
                <a:solidFill>
                  <a:schemeClr val="tx1"/>
                </a:solidFill>
                <a:latin typeface="Arial" panose="020B0604020202020204" pitchFamily="34" charset="0"/>
                <a:cs typeface="Arial" panose="020B0604020202020204" pitchFamily="34" charset="0"/>
              </a:rPr>
              <a:t>eq /pass.km) </a:t>
            </a:r>
          </a:p>
          <a:p>
            <a:pPr marL="171450" indent="-171450">
              <a:lnSpc>
                <a:spcPct val="150000"/>
              </a:lnSpc>
              <a:buFont typeface="Wingdings" panose="05000000000000000000" pitchFamily="2" charset="2"/>
              <a:buChar char="q"/>
            </a:pPr>
            <a:r>
              <a:rPr lang="en-US" sz="1100" dirty="0">
                <a:solidFill>
                  <a:schemeClr val="tx1"/>
                </a:solidFill>
                <a:latin typeface="Arial" panose="020B0604020202020204" pitchFamily="34" charset="0"/>
                <a:cs typeface="Arial" panose="020B0604020202020204" pitchFamily="34" charset="0"/>
              </a:rPr>
              <a:t>Volume of socially responsible purchases from inclusion enterprises and sheltered sector enterprises</a:t>
            </a:r>
          </a:p>
          <a:p>
            <a:pPr marL="171450" indent="-171450">
              <a:lnSpc>
                <a:spcPct val="150000"/>
              </a:lnSpc>
              <a:buFont typeface="Wingdings" panose="05000000000000000000" pitchFamily="2" charset="2"/>
              <a:buChar char="q"/>
            </a:pPr>
            <a:r>
              <a:rPr lang="en-US" sz="1100" dirty="0">
                <a:solidFill>
                  <a:schemeClr val="tx1"/>
                </a:solidFill>
                <a:latin typeface="Arial" panose="020B0604020202020204" pitchFamily="34" charset="0"/>
                <a:cs typeface="Arial" panose="020B0604020202020204" pitchFamily="34" charset="0"/>
              </a:rPr>
              <a:t>Share of purchases from SMEs in the Region Île-de-France</a:t>
            </a:r>
          </a:p>
          <a:p>
            <a:pPr marL="171450" indent="-171450">
              <a:lnSpc>
                <a:spcPct val="150000"/>
              </a:lnSpc>
              <a:buFont typeface="Wingdings" panose="05000000000000000000" pitchFamily="2" charset="2"/>
              <a:buChar char="q"/>
            </a:pPr>
            <a:r>
              <a:rPr lang="en-US" sz="1100" dirty="0">
                <a:solidFill>
                  <a:schemeClr val="tx1"/>
                </a:solidFill>
                <a:latin typeface="Arial" panose="020B0604020202020204" pitchFamily="34" charset="0"/>
                <a:cs typeface="Arial" panose="020B0604020202020204" pitchFamily="34" charset="0"/>
              </a:rPr>
              <a:t>Number of energy meters installed </a:t>
            </a:r>
          </a:p>
          <a:p>
            <a:pPr marL="171450" indent="-171450">
              <a:lnSpc>
                <a:spcPct val="150000"/>
              </a:lnSpc>
              <a:buFont typeface="Wingdings" panose="05000000000000000000" pitchFamily="2" charset="2"/>
              <a:buChar char="q"/>
            </a:pPr>
            <a:r>
              <a:rPr lang="en-US" sz="1100" dirty="0">
                <a:solidFill>
                  <a:schemeClr val="tx1"/>
                </a:solidFill>
                <a:latin typeface="Arial" panose="020B0604020202020204" pitchFamily="34" charset="0"/>
                <a:cs typeface="Arial" panose="020B0604020202020204" pitchFamily="34" charset="0"/>
              </a:rPr>
              <a:t>% of material recovery in dismantling rolling stock</a:t>
            </a:r>
          </a:p>
          <a:p>
            <a:pPr marL="171450" indent="-171450">
              <a:lnSpc>
                <a:spcPct val="150000"/>
              </a:lnSpc>
              <a:buFont typeface="Wingdings" panose="05000000000000000000" pitchFamily="2" charset="2"/>
              <a:buChar char="q"/>
            </a:pPr>
            <a:r>
              <a:rPr lang="en-US" sz="1100" dirty="0">
                <a:solidFill>
                  <a:schemeClr val="tx1"/>
                </a:solidFill>
                <a:latin typeface="Arial" panose="020B0604020202020204" pitchFamily="34" charset="0"/>
                <a:cs typeface="Arial" panose="020B0604020202020204" pitchFamily="34" charset="0"/>
              </a:rPr>
              <a:t>Number of units dismantled</a:t>
            </a:r>
          </a:p>
        </p:txBody>
      </p:sp>
      <p:grpSp>
        <p:nvGrpSpPr>
          <p:cNvPr id="10" name="Group 231">
            <a:extLst>
              <a:ext uri="{FF2B5EF4-FFF2-40B4-BE49-F238E27FC236}">
                <a16:creationId xmlns:a16="http://schemas.microsoft.com/office/drawing/2014/main" id="{976A40A7-1AE6-4C61-A59C-3E1A29669A1E}"/>
              </a:ext>
            </a:extLst>
          </p:cNvPr>
          <p:cNvGrpSpPr>
            <a:grpSpLocks noChangeAspect="1"/>
          </p:cNvGrpSpPr>
          <p:nvPr/>
        </p:nvGrpSpPr>
        <p:grpSpPr>
          <a:xfrm>
            <a:off x="667896" y="1447282"/>
            <a:ext cx="426389" cy="426389"/>
            <a:chOff x="712420" y="4318512"/>
            <a:chExt cx="472500" cy="472500"/>
          </a:xfrm>
          <a:solidFill>
            <a:srgbClr val="002060"/>
          </a:solidFill>
        </p:grpSpPr>
        <p:sp>
          <p:nvSpPr>
            <p:cNvPr id="11" name="Picture Placeholder 2">
              <a:extLst>
                <a:ext uri="{FF2B5EF4-FFF2-40B4-BE49-F238E27FC236}">
                  <a16:creationId xmlns:a16="http://schemas.microsoft.com/office/drawing/2014/main" id="{8D630A2F-AAA2-4B06-8583-EE870353CBDD}"/>
                </a:ext>
              </a:extLst>
            </p:cNvPr>
            <p:cNvSpPr/>
            <p:nvPr/>
          </p:nvSpPr>
          <p:spPr>
            <a:xfrm>
              <a:off x="712420" y="4318512"/>
              <a:ext cx="472500" cy="472500"/>
            </a:xfrm>
            <a:custGeom>
              <a:avLst/>
              <a:gdLst>
                <a:gd name="connsiteX0" fmla="*/ 433125 w 472500"/>
                <a:gd name="connsiteY0" fmla="*/ 31500 h 472500"/>
                <a:gd name="connsiteX1" fmla="*/ 385875 w 472500"/>
                <a:gd name="connsiteY1" fmla="*/ 31500 h 472500"/>
                <a:gd name="connsiteX2" fmla="*/ 385875 w 472500"/>
                <a:gd name="connsiteY2" fmla="*/ 23625 h 472500"/>
                <a:gd name="connsiteX3" fmla="*/ 362250 w 472500"/>
                <a:gd name="connsiteY3" fmla="*/ 0 h 472500"/>
                <a:gd name="connsiteX4" fmla="*/ 338625 w 472500"/>
                <a:gd name="connsiteY4" fmla="*/ 23625 h 472500"/>
                <a:gd name="connsiteX5" fmla="*/ 338625 w 472500"/>
                <a:gd name="connsiteY5" fmla="*/ 31500 h 472500"/>
                <a:gd name="connsiteX6" fmla="*/ 259875 w 472500"/>
                <a:gd name="connsiteY6" fmla="*/ 31500 h 472500"/>
                <a:gd name="connsiteX7" fmla="*/ 259875 w 472500"/>
                <a:gd name="connsiteY7" fmla="*/ 23625 h 472500"/>
                <a:gd name="connsiteX8" fmla="*/ 236250 w 472500"/>
                <a:gd name="connsiteY8" fmla="*/ 0 h 472500"/>
                <a:gd name="connsiteX9" fmla="*/ 212625 w 472500"/>
                <a:gd name="connsiteY9" fmla="*/ 23625 h 472500"/>
                <a:gd name="connsiteX10" fmla="*/ 212625 w 472500"/>
                <a:gd name="connsiteY10" fmla="*/ 31500 h 472500"/>
                <a:gd name="connsiteX11" fmla="*/ 133875 w 472500"/>
                <a:gd name="connsiteY11" fmla="*/ 31500 h 472500"/>
                <a:gd name="connsiteX12" fmla="*/ 133875 w 472500"/>
                <a:gd name="connsiteY12" fmla="*/ 23625 h 472500"/>
                <a:gd name="connsiteX13" fmla="*/ 110250 w 472500"/>
                <a:gd name="connsiteY13" fmla="*/ 0 h 472500"/>
                <a:gd name="connsiteX14" fmla="*/ 86625 w 472500"/>
                <a:gd name="connsiteY14" fmla="*/ 23625 h 472500"/>
                <a:gd name="connsiteX15" fmla="*/ 86625 w 472500"/>
                <a:gd name="connsiteY15" fmla="*/ 31500 h 472500"/>
                <a:gd name="connsiteX16" fmla="*/ 39375 w 472500"/>
                <a:gd name="connsiteY16" fmla="*/ 31500 h 472500"/>
                <a:gd name="connsiteX17" fmla="*/ 0 w 472500"/>
                <a:gd name="connsiteY17" fmla="*/ 70875 h 472500"/>
                <a:gd name="connsiteX18" fmla="*/ 0 w 472500"/>
                <a:gd name="connsiteY18" fmla="*/ 433125 h 472500"/>
                <a:gd name="connsiteX19" fmla="*/ 39375 w 472500"/>
                <a:gd name="connsiteY19" fmla="*/ 472500 h 472500"/>
                <a:gd name="connsiteX20" fmla="*/ 433125 w 472500"/>
                <a:gd name="connsiteY20" fmla="*/ 472500 h 472500"/>
                <a:gd name="connsiteX21" fmla="*/ 472500 w 472500"/>
                <a:gd name="connsiteY21" fmla="*/ 433125 h 472500"/>
                <a:gd name="connsiteX22" fmla="*/ 472500 w 472500"/>
                <a:gd name="connsiteY22" fmla="*/ 70875 h 472500"/>
                <a:gd name="connsiteX23" fmla="*/ 433125 w 472500"/>
                <a:gd name="connsiteY23" fmla="*/ 31500 h 472500"/>
                <a:gd name="connsiteX24" fmla="*/ 354375 w 472500"/>
                <a:gd name="connsiteY24" fmla="*/ 23625 h 472500"/>
                <a:gd name="connsiteX25" fmla="*/ 362250 w 472500"/>
                <a:gd name="connsiteY25" fmla="*/ 15750 h 472500"/>
                <a:gd name="connsiteX26" fmla="*/ 370125 w 472500"/>
                <a:gd name="connsiteY26" fmla="*/ 23625 h 472500"/>
                <a:gd name="connsiteX27" fmla="*/ 370125 w 472500"/>
                <a:gd name="connsiteY27" fmla="*/ 70875 h 472500"/>
                <a:gd name="connsiteX28" fmla="*/ 362250 w 472500"/>
                <a:gd name="connsiteY28" fmla="*/ 78750 h 472500"/>
                <a:gd name="connsiteX29" fmla="*/ 354375 w 472500"/>
                <a:gd name="connsiteY29" fmla="*/ 70875 h 472500"/>
                <a:gd name="connsiteX30" fmla="*/ 228375 w 472500"/>
                <a:gd name="connsiteY30" fmla="*/ 23625 h 472500"/>
                <a:gd name="connsiteX31" fmla="*/ 236250 w 472500"/>
                <a:gd name="connsiteY31" fmla="*/ 15750 h 472500"/>
                <a:gd name="connsiteX32" fmla="*/ 244125 w 472500"/>
                <a:gd name="connsiteY32" fmla="*/ 23625 h 472500"/>
                <a:gd name="connsiteX33" fmla="*/ 244125 w 472500"/>
                <a:gd name="connsiteY33" fmla="*/ 70875 h 472500"/>
                <a:gd name="connsiteX34" fmla="*/ 236250 w 472500"/>
                <a:gd name="connsiteY34" fmla="*/ 78750 h 472500"/>
                <a:gd name="connsiteX35" fmla="*/ 228375 w 472500"/>
                <a:gd name="connsiteY35" fmla="*/ 70875 h 472500"/>
                <a:gd name="connsiteX36" fmla="*/ 102375 w 472500"/>
                <a:gd name="connsiteY36" fmla="*/ 23625 h 472500"/>
                <a:gd name="connsiteX37" fmla="*/ 110250 w 472500"/>
                <a:gd name="connsiteY37" fmla="*/ 15750 h 472500"/>
                <a:gd name="connsiteX38" fmla="*/ 118125 w 472500"/>
                <a:gd name="connsiteY38" fmla="*/ 23625 h 472500"/>
                <a:gd name="connsiteX39" fmla="*/ 118125 w 472500"/>
                <a:gd name="connsiteY39" fmla="*/ 70875 h 472500"/>
                <a:gd name="connsiteX40" fmla="*/ 110250 w 472500"/>
                <a:gd name="connsiteY40" fmla="*/ 78750 h 472500"/>
                <a:gd name="connsiteX41" fmla="*/ 102375 w 472500"/>
                <a:gd name="connsiteY41" fmla="*/ 70875 h 472500"/>
                <a:gd name="connsiteX42" fmla="*/ 39375 w 472500"/>
                <a:gd name="connsiteY42" fmla="*/ 47250 h 472500"/>
                <a:gd name="connsiteX43" fmla="*/ 86625 w 472500"/>
                <a:gd name="connsiteY43" fmla="*/ 47250 h 472500"/>
                <a:gd name="connsiteX44" fmla="*/ 86625 w 472500"/>
                <a:gd name="connsiteY44" fmla="*/ 70875 h 472500"/>
                <a:gd name="connsiteX45" fmla="*/ 110250 w 472500"/>
                <a:gd name="connsiteY45" fmla="*/ 94500 h 472500"/>
                <a:gd name="connsiteX46" fmla="*/ 133875 w 472500"/>
                <a:gd name="connsiteY46" fmla="*/ 70875 h 472500"/>
                <a:gd name="connsiteX47" fmla="*/ 133875 w 472500"/>
                <a:gd name="connsiteY47" fmla="*/ 47250 h 472500"/>
                <a:gd name="connsiteX48" fmla="*/ 212625 w 472500"/>
                <a:gd name="connsiteY48" fmla="*/ 47250 h 472500"/>
                <a:gd name="connsiteX49" fmla="*/ 212625 w 472500"/>
                <a:gd name="connsiteY49" fmla="*/ 70875 h 472500"/>
                <a:gd name="connsiteX50" fmla="*/ 236250 w 472500"/>
                <a:gd name="connsiteY50" fmla="*/ 94500 h 472500"/>
                <a:gd name="connsiteX51" fmla="*/ 259875 w 472500"/>
                <a:gd name="connsiteY51" fmla="*/ 70875 h 472500"/>
                <a:gd name="connsiteX52" fmla="*/ 259875 w 472500"/>
                <a:gd name="connsiteY52" fmla="*/ 47250 h 472500"/>
                <a:gd name="connsiteX53" fmla="*/ 338625 w 472500"/>
                <a:gd name="connsiteY53" fmla="*/ 47250 h 472500"/>
                <a:gd name="connsiteX54" fmla="*/ 338625 w 472500"/>
                <a:gd name="connsiteY54" fmla="*/ 70875 h 472500"/>
                <a:gd name="connsiteX55" fmla="*/ 362250 w 472500"/>
                <a:gd name="connsiteY55" fmla="*/ 94500 h 472500"/>
                <a:gd name="connsiteX56" fmla="*/ 385875 w 472500"/>
                <a:gd name="connsiteY56" fmla="*/ 70875 h 472500"/>
                <a:gd name="connsiteX57" fmla="*/ 385875 w 472500"/>
                <a:gd name="connsiteY57" fmla="*/ 47250 h 472500"/>
                <a:gd name="connsiteX58" fmla="*/ 433125 w 472500"/>
                <a:gd name="connsiteY58" fmla="*/ 47250 h 472500"/>
                <a:gd name="connsiteX59" fmla="*/ 456750 w 472500"/>
                <a:gd name="connsiteY59" fmla="*/ 70875 h 472500"/>
                <a:gd name="connsiteX60" fmla="*/ 456750 w 472500"/>
                <a:gd name="connsiteY60" fmla="*/ 126000 h 472500"/>
                <a:gd name="connsiteX61" fmla="*/ 15750 w 472500"/>
                <a:gd name="connsiteY61" fmla="*/ 126000 h 472500"/>
                <a:gd name="connsiteX62" fmla="*/ 15750 w 472500"/>
                <a:gd name="connsiteY62" fmla="*/ 70875 h 472500"/>
                <a:gd name="connsiteX63" fmla="*/ 39375 w 472500"/>
                <a:gd name="connsiteY63" fmla="*/ 47250 h 472500"/>
                <a:gd name="connsiteX64" fmla="*/ 433125 w 472500"/>
                <a:gd name="connsiteY64" fmla="*/ 456750 h 472500"/>
                <a:gd name="connsiteX65" fmla="*/ 39375 w 472500"/>
                <a:gd name="connsiteY65" fmla="*/ 456750 h 472500"/>
                <a:gd name="connsiteX66" fmla="*/ 15750 w 472500"/>
                <a:gd name="connsiteY66" fmla="*/ 433125 h 472500"/>
                <a:gd name="connsiteX67" fmla="*/ 15750 w 472500"/>
                <a:gd name="connsiteY67" fmla="*/ 141750 h 472500"/>
                <a:gd name="connsiteX68" fmla="*/ 456750 w 472500"/>
                <a:gd name="connsiteY68" fmla="*/ 141750 h 472500"/>
                <a:gd name="connsiteX69" fmla="*/ 456750 w 472500"/>
                <a:gd name="connsiteY69" fmla="*/ 433125 h 472500"/>
                <a:gd name="connsiteX70" fmla="*/ 433125 w 472500"/>
                <a:gd name="connsiteY70" fmla="*/ 456750 h 47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72500" h="472500">
                  <a:moveTo>
                    <a:pt x="433125" y="31500"/>
                  </a:moveTo>
                  <a:lnTo>
                    <a:pt x="385875" y="31500"/>
                  </a:lnTo>
                  <a:lnTo>
                    <a:pt x="385875" y="23625"/>
                  </a:lnTo>
                  <a:cubicBezTo>
                    <a:pt x="385875" y="10577"/>
                    <a:pt x="375298" y="0"/>
                    <a:pt x="362250" y="0"/>
                  </a:cubicBezTo>
                  <a:cubicBezTo>
                    <a:pt x="349202" y="0"/>
                    <a:pt x="338625" y="10577"/>
                    <a:pt x="338625" y="23625"/>
                  </a:cubicBezTo>
                  <a:lnTo>
                    <a:pt x="338625" y="31500"/>
                  </a:lnTo>
                  <a:lnTo>
                    <a:pt x="259875" y="31500"/>
                  </a:lnTo>
                  <a:lnTo>
                    <a:pt x="259875" y="23625"/>
                  </a:lnTo>
                  <a:cubicBezTo>
                    <a:pt x="259875" y="10577"/>
                    <a:pt x="249298" y="0"/>
                    <a:pt x="236250" y="0"/>
                  </a:cubicBezTo>
                  <a:cubicBezTo>
                    <a:pt x="223202" y="0"/>
                    <a:pt x="212625" y="10577"/>
                    <a:pt x="212625" y="23625"/>
                  </a:cubicBezTo>
                  <a:lnTo>
                    <a:pt x="212625" y="31500"/>
                  </a:lnTo>
                  <a:lnTo>
                    <a:pt x="133875" y="31500"/>
                  </a:lnTo>
                  <a:lnTo>
                    <a:pt x="133875" y="23625"/>
                  </a:lnTo>
                  <a:cubicBezTo>
                    <a:pt x="133875" y="10577"/>
                    <a:pt x="123298" y="0"/>
                    <a:pt x="110250" y="0"/>
                  </a:cubicBezTo>
                  <a:cubicBezTo>
                    <a:pt x="97202" y="0"/>
                    <a:pt x="86625" y="10577"/>
                    <a:pt x="86625" y="23625"/>
                  </a:cubicBezTo>
                  <a:lnTo>
                    <a:pt x="86625" y="31500"/>
                  </a:lnTo>
                  <a:lnTo>
                    <a:pt x="39375" y="31500"/>
                  </a:lnTo>
                  <a:cubicBezTo>
                    <a:pt x="17639" y="31524"/>
                    <a:pt x="24" y="49139"/>
                    <a:pt x="0" y="70875"/>
                  </a:cubicBezTo>
                  <a:lnTo>
                    <a:pt x="0" y="433125"/>
                  </a:lnTo>
                  <a:cubicBezTo>
                    <a:pt x="24" y="454861"/>
                    <a:pt x="17639" y="472475"/>
                    <a:pt x="39375" y="472500"/>
                  </a:cubicBezTo>
                  <a:lnTo>
                    <a:pt x="433125" y="472500"/>
                  </a:lnTo>
                  <a:cubicBezTo>
                    <a:pt x="454861" y="472475"/>
                    <a:pt x="472475" y="454861"/>
                    <a:pt x="472500" y="433125"/>
                  </a:cubicBezTo>
                  <a:lnTo>
                    <a:pt x="472500" y="70875"/>
                  </a:lnTo>
                  <a:cubicBezTo>
                    <a:pt x="472475" y="49139"/>
                    <a:pt x="454861" y="31524"/>
                    <a:pt x="433125" y="31500"/>
                  </a:cubicBezTo>
                  <a:close/>
                  <a:moveTo>
                    <a:pt x="354375" y="23625"/>
                  </a:moveTo>
                  <a:cubicBezTo>
                    <a:pt x="354375" y="19276"/>
                    <a:pt x="357901" y="15750"/>
                    <a:pt x="362250" y="15750"/>
                  </a:cubicBezTo>
                  <a:cubicBezTo>
                    <a:pt x="366599" y="15750"/>
                    <a:pt x="370125" y="19276"/>
                    <a:pt x="370125" y="23625"/>
                  </a:cubicBezTo>
                  <a:lnTo>
                    <a:pt x="370125" y="70875"/>
                  </a:lnTo>
                  <a:cubicBezTo>
                    <a:pt x="370125" y="75224"/>
                    <a:pt x="366599" y="78750"/>
                    <a:pt x="362250" y="78750"/>
                  </a:cubicBezTo>
                  <a:cubicBezTo>
                    <a:pt x="357901" y="78750"/>
                    <a:pt x="354375" y="75224"/>
                    <a:pt x="354375" y="70875"/>
                  </a:cubicBezTo>
                  <a:close/>
                  <a:moveTo>
                    <a:pt x="228375" y="23625"/>
                  </a:moveTo>
                  <a:cubicBezTo>
                    <a:pt x="228375" y="19276"/>
                    <a:pt x="231901" y="15750"/>
                    <a:pt x="236250" y="15750"/>
                  </a:cubicBezTo>
                  <a:cubicBezTo>
                    <a:pt x="240599" y="15750"/>
                    <a:pt x="244125" y="19276"/>
                    <a:pt x="244125" y="23625"/>
                  </a:cubicBezTo>
                  <a:lnTo>
                    <a:pt x="244125" y="70875"/>
                  </a:lnTo>
                  <a:cubicBezTo>
                    <a:pt x="244125" y="75224"/>
                    <a:pt x="240599" y="78750"/>
                    <a:pt x="236250" y="78750"/>
                  </a:cubicBezTo>
                  <a:cubicBezTo>
                    <a:pt x="231901" y="78750"/>
                    <a:pt x="228375" y="75224"/>
                    <a:pt x="228375" y="70875"/>
                  </a:cubicBezTo>
                  <a:close/>
                  <a:moveTo>
                    <a:pt x="102375" y="23625"/>
                  </a:moveTo>
                  <a:cubicBezTo>
                    <a:pt x="102375" y="19276"/>
                    <a:pt x="105901" y="15750"/>
                    <a:pt x="110250" y="15750"/>
                  </a:cubicBezTo>
                  <a:cubicBezTo>
                    <a:pt x="114599" y="15750"/>
                    <a:pt x="118125" y="19276"/>
                    <a:pt x="118125" y="23625"/>
                  </a:cubicBezTo>
                  <a:lnTo>
                    <a:pt x="118125" y="70875"/>
                  </a:lnTo>
                  <a:cubicBezTo>
                    <a:pt x="118125" y="75224"/>
                    <a:pt x="114599" y="78750"/>
                    <a:pt x="110250" y="78750"/>
                  </a:cubicBezTo>
                  <a:cubicBezTo>
                    <a:pt x="105901" y="78750"/>
                    <a:pt x="102375" y="75224"/>
                    <a:pt x="102375" y="70875"/>
                  </a:cubicBezTo>
                  <a:close/>
                  <a:moveTo>
                    <a:pt x="39375" y="47250"/>
                  </a:moveTo>
                  <a:lnTo>
                    <a:pt x="86625" y="47250"/>
                  </a:lnTo>
                  <a:lnTo>
                    <a:pt x="86625" y="70875"/>
                  </a:lnTo>
                  <a:cubicBezTo>
                    <a:pt x="86625" y="83923"/>
                    <a:pt x="97202" y="94500"/>
                    <a:pt x="110250" y="94500"/>
                  </a:cubicBezTo>
                  <a:cubicBezTo>
                    <a:pt x="123298" y="94500"/>
                    <a:pt x="133875" y="83923"/>
                    <a:pt x="133875" y="70875"/>
                  </a:cubicBezTo>
                  <a:lnTo>
                    <a:pt x="133875" y="47250"/>
                  </a:lnTo>
                  <a:lnTo>
                    <a:pt x="212625" y="47250"/>
                  </a:lnTo>
                  <a:lnTo>
                    <a:pt x="212625" y="70875"/>
                  </a:lnTo>
                  <a:cubicBezTo>
                    <a:pt x="212625" y="83923"/>
                    <a:pt x="223202" y="94500"/>
                    <a:pt x="236250" y="94500"/>
                  </a:cubicBezTo>
                  <a:cubicBezTo>
                    <a:pt x="249298" y="94500"/>
                    <a:pt x="259875" y="83923"/>
                    <a:pt x="259875" y="70875"/>
                  </a:cubicBezTo>
                  <a:lnTo>
                    <a:pt x="259875" y="47250"/>
                  </a:lnTo>
                  <a:lnTo>
                    <a:pt x="338625" y="47250"/>
                  </a:lnTo>
                  <a:lnTo>
                    <a:pt x="338625" y="70875"/>
                  </a:lnTo>
                  <a:cubicBezTo>
                    <a:pt x="338625" y="83923"/>
                    <a:pt x="349202" y="94500"/>
                    <a:pt x="362250" y="94500"/>
                  </a:cubicBezTo>
                  <a:cubicBezTo>
                    <a:pt x="375298" y="94500"/>
                    <a:pt x="385875" y="83923"/>
                    <a:pt x="385875" y="70875"/>
                  </a:cubicBezTo>
                  <a:lnTo>
                    <a:pt x="385875" y="47250"/>
                  </a:lnTo>
                  <a:lnTo>
                    <a:pt x="433125" y="47250"/>
                  </a:lnTo>
                  <a:cubicBezTo>
                    <a:pt x="446166" y="47265"/>
                    <a:pt x="456735" y="57834"/>
                    <a:pt x="456750" y="70875"/>
                  </a:cubicBezTo>
                  <a:lnTo>
                    <a:pt x="456750" y="126000"/>
                  </a:lnTo>
                  <a:lnTo>
                    <a:pt x="15750" y="126000"/>
                  </a:lnTo>
                  <a:lnTo>
                    <a:pt x="15750" y="70875"/>
                  </a:lnTo>
                  <a:cubicBezTo>
                    <a:pt x="15765" y="57834"/>
                    <a:pt x="26334" y="47265"/>
                    <a:pt x="39375" y="47250"/>
                  </a:cubicBezTo>
                  <a:close/>
                  <a:moveTo>
                    <a:pt x="433125" y="456750"/>
                  </a:moveTo>
                  <a:lnTo>
                    <a:pt x="39375" y="456750"/>
                  </a:lnTo>
                  <a:cubicBezTo>
                    <a:pt x="26334" y="456735"/>
                    <a:pt x="15765" y="446166"/>
                    <a:pt x="15750" y="433125"/>
                  </a:cubicBezTo>
                  <a:lnTo>
                    <a:pt x="15750" y="141750"/>
                  </a:lnTo>
                  <a:lnTo>
                    <a:pt x="456750" y="141750"/>
                  </a:lnTo>
                  <a:lnTo>
                    <a:pt x="456750" y="433125"/>
                  </a:lnTo>
                  <a:cubicBezTo>
                    <a:pt x="456735" y="446166"/>
                    <a:pt x="446166" y="456735"/>
                    <a:pt x="433125" y="456750"/>
                  </a:cubicBezTo>
                  <a:close/>
                </a:path>
              </a:pathLst>
            </a:custGeom>
            <a:grpFill/>
            <a:ln w="967" cap="flat">
              <a:noFill/>
              <a:prstDash val="solid"/>
              <a:miter/>
            </a:ln>
          </p:spPr>
          <p:txBody>
            <a:bodyPr rtlCol="0" anchor="ctr"/>
            <a:lstStyle/>
            <a:p>
              <a:endParaRPr lang="en-US"/>
            </a:p>
          </p:txBody>
        </p:sp>
        <p:sp>
          <p:nvSpPr>
            <p:cNvPr id="14" name="Picture Placeholder 2">
              <a:extLst>
                <a:ext uri="{FF2B5EF4-FFF2-40B4-BE49-F238E27FC236}">
                  <a16:creationId xmlns:a16="http://schemas.microsoft.com/office/drawing/2014/main" id="{8D630A2F-AAA2-4B06-8583-EE870353CBDD}"/>
                </a:ext>
              </a:extLst>
            </p:cNvPr>
            <p:cNvSpPr/>
            <p:nvPr/>
          </p:nvSpPr>
          <p:spPr>
            <a:xfrm>
              <a:off x="1090420" y="4515387"/>
              <a:ext cx="47250" cy="47250"/>
            </a:xfrm>
            <a:custGeom>
              <a:avLst/>
              <a:gdLst>
                <a:gd name="connsiteX0" fmla="*/ 39375 w 47250"/>
                <a:gd name="connsiteY0" fmla="*/ 0 h 47250"/>
                <a:gd name="connsiteX1" fmla="*/ 7875 w 47250"/>
                <a:gd name="connsiteY1" fmla="*/ 0 h 47250"/>
                <a:gd name="connsiteX2" fmla="*/ 0 w 47250"/>
                <a:gd name="connsiteY2" fmla="*/ 7875 h 47250"/>
                <a:gd name="connsiteX3" fmla="*/ 0 w 47250"/>
                <a:gd name="connsiteY3" fmla="*/ 39375 h 47250"/>
                <a:gd name="connsiteX4" fmla="*/ 7875 w 47250"/>
                <a:gd name="connsiteY4" fmla="*/ 47250 h 47250"/>
                <a:gd name="connsiteX5" fmla="*/ 39375 w 47250"/>
                <a:gd name="connsiteY5" fmla="*/ 47250 h 47250"/>
                <a:gd name="connsiteX6" fmla="*/ 47250 w 47250"/>
                <a:gd name="connsiteY6" fmla="*/ 39375 h 47250"/>
                <a:gd name="connsiteX7" fmla="*/ 47250 w 47250"/>
                <a:gd name="connsiteY7" fmla="*/ 7875 h 47250"/>
                <a:gd name="connsiteX8" fmla="*/ 39375 w 47250"/>
                <a:gd name="connsiteY8" fmla="*/ 0 h 47250"/>
                <a:gd name="connsiteX9" fmla="*/ 31500 w 47250"/>
                <a:gd name="connsiteY9" fmla="*/ 31500 h 47250"/>
                <a:gd name="connsiteX10" fmla="*/ 15750 w 47250"/>
                <a:gd name="connsiteY10" fmla="*/ 31500 h 47250"/>
                <a:gd name="connsiteX11" fmla="*/ 15750 w 47250"/>
                <a:gd name="connsiteY11" fmla="*/ 15750 h 47250"/>
                <a:gd name="connsiteX12" fmla="*/ 31500 w 47250"/>
                <a:gd name="connsiteY12" fmla="*/ 15750 h 4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50" h="47250">
                  <a:moveTo>
                    <a:pt x="39375" y="0"/>
                  </a:moveTo>
                  <a:lnTo>
                    <a:pt x="7875" y="0"/>
                  </a:lnTo>
                  <a:cubicBezTo>
                    <a:pt x="3526" y="0"/>
                    <a:pt x="0" y="3526"/>
                    <a:pt x="0" y="7875"/>
                  </a:cubicBezTo>
                  <a:lnTo>
                    <a:pt x="0" y="39375"/>
                  </a:lnTo>
                  <a:cubicBezTo>
                    <a:pt x="0" y="43724"/>
                    <a:pt x="3526" y="47250"/>
                    <a:pt x="7875" y="47250"/>
                  </a:cubicBezTo>
                  <a:lnTo>
                    <a:pt x="39375" y="47250"/>
                  </a:lnTo>
                  <a:cubicBezTo>
                    <a:pt x="43724" y="47250"/>
                    <a:pt x="47250" y="43724"/>
                    <a:pt x="47250" y="39375"/>
                  </a:cubicBezTo>
                  <a:lnTo>
                    <a:pt x="47250" y="7875"/>
                  </a:lnTo>
                  <a:cubicBezTo>
                    <a:pt x="47250" y="3526"/>
                    <a:pt x="43724" y="0"/>
                    <a:pt x="39375" y="0"/>
                  </a:cubicBezTo>
                  <a:close/>
                  <a:moveTo>
                    <a:pt x="31500" y="31500"/>
                  </a:moveTo>
                  <a:lnTo>
                    <a:pt x="15750" y="31500"/>
                  </a:lnTo>
                  <a:lnTo>
                    <a:pt x="15750" y="15750"/>
                  </a:lnTo>
                  <a:lnTo>
                    <a:pt x="31500" y="15750"/>
                  </a:lnTo>
                  <a:close/>
                </a:path>
              </a:pathLst>
            </a:custGeom>
            <a:grpFill/>
            <a:ln w="967" cap="flat">
              <a:noFill/>
              <a:prstDash val="solid"/>
              <a:miter/>
            </a:ln>
          </p:spPr>
          <p:txBody>
            <a:bodyPr rtlCol="0" anchor="ctr"/>
            <a:lstStyle/>
            <a:p>
              <a:endParaRPr lang="en-US"/>
            </a:p>
          </p:txBody>
        </p:sp>
        <p:sp>
          <p:nvSpPr>
            <p:cNvPr id="15" name="Picture Placeholder 2">
              <a:extLst>
                <a:ext uri="{FF2B5EF4-FFF2-40B4-BE49-F238E27FC236}">
                  <a16:creationId xmlns:a16="http://schemas.microsoft.com/office/drawing/2014/main" id="{8D630A2F-AAA2-4B06-8583-EE870353CBDD}"/>
                </a:ext>
              </a:extLst>
            </p:cNvPr>
            <p:cNvSpPr/>
            <p:nvPr/>
          </p:nvSpPr>
          <p:spPr>
            <a:xfrm>
              <a:off x="932920" y="4672887"/>
              <a:ext cx="47250" cy="47250"/>
            </a:xfrm>
            <a:custGeom>
              <a:avLst/>
              <a:gdLst>
                <a:gd name="connsiteX0" fmla="*/ 39375 w 47250"/>
                <a:gd name="connsiteY0" fmla="*/ 0 h 47250"/>
                <a:gd name="connsiteX1" fmla="*/ 7875 w 47250"/>
                <a:gd name="connsiteY1" fmla="*/ 0 h 47250"/>
                <a:gd name="connsiteX2" fmla="*/ 0 w 47250"/>
                <a:gd name="connsiteY2" fmla="*/ 7875 h 47250"/>
                <a:gd name="connsiteX3" fmla="*/ 0 w 47250"/>
                <a:gd name="connsiteY3" fmla="*/ 39375 h 47250"/>
                <a:gd name="connsiteX4" fmla="*/ 7875 w 47250"/>
                <a:gd name="connsiteY4" fmla="*/ 47250 h 47250"/>
                <a:gd name="connsiteX5" fmla="*/ 39375 w 47250"/>
                <a:gd name="connsiteY5" fmla="*/ 47250 h 47250"/>
                <a:gd name="connsiteX6" fmla="*/ 47250 w 47250"/>
                <a:gd name="connsiteY6" fmla="*/ 39375 h 47250"/>
                <a:gd name="connsiteX7" fmla="*/ 47250 w 47250"/>
                <a:gd name="connsiteY7" fmla="*/ 7875 h 47250"/>
                <a:gd name="connsiteX8" fmla="*/ 39375 w 47250"/>
                <a:gd name="connsiteY8" fmla="*/ 0 h 47250"/>
                <a:gd name="connsiteX9" fmla="*/ 31500 w 47250"/>
                <a:gd name="connsiteY9" fmla="*/ 31500 h 47250"/>
                <a:gd name="connsiteX10" fmla="*/ 15750 w 47250"/>
                <a:gd name="connsiteY10" fmla="*/ 31500 h 47250"/>
                <a:gd name="connsiteX11" fmla="*/ 15750 w 47250"/>
                <a:gd name="connsiteY11" fmla="*/ 15750 h 47250"/>
                <a:gd name="connsiteX12" fmla="*/ 31500 w 47250"/>
                <a:gd name="connsiteY12" fmla="*/ 15750 h 4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50" h="47250">
                  <a:moveTo>
                    <a:pt x="39375" y="0"/>
                  </a:moveTo>
                  <a:lnTo>
                    <a:pt x="7875" y="0"/>
                  </a:lnTo>
                  <a:cubicBezTo>
                    <a:pt x="3526" y="0"/>
                    <a:pt x="0" y="3526"/>
                    <a:pt x="0" y="7875"/>
                  </a:cubicBezTo>
                  <a:lnTo>
                    <a:pt x="0" y="39375"/>
                  </a:lnTo>
                  <a:cubicBezTo>
                    <a:pt x="0" y="43724"/>
                    <a:pt x="3526" y="47250"/>
                    <a:pt x="7875" y="47250"/>
                  </a:cubicBezTo>
                  <a:lnTo>
                    <a:pt x="39375" y="47250"/>
                  </a:lnTo>
                  <a:cubicBezTo>
                    <a:pt x="43724" y="47250"/>
                    <a:pt x="47250" y="43724"/>
                    <a:pt x="47250" y="39375"/>
                  </a:cubicBezTo>
                  <a:lnTo>
                    <a:pt x="47250" y="7875"/>
                  </a:lnTo>
                  <a:cubicBezTo>
                    <a:pt x="47250" y="3526"/>
                    <a:pt x="43724" y="0"/>
                    <a:pt x="39375" y="0"/>
                  </a:cubicBezTo>
                  <a:close/>
                  <a:moveTo>
                    <a:pt x="31500" y="31500"/>
                  </a:moveTo>
                  <a:lnTo>
                    <a:pt x="15750" y="31500"/>
                  </a:lnTo>
                  <a:lnTo>
                    <a:pt x="15750" y="15750"/>
                  </a:lnTo>
                  <a:lnTo>
                    <a:pt x="31500" y="15750"/>
                  </a:lnTo>
                  <a:close/>
                </a:path>
              </a:pathLst>
            </a:custGeom>
            <a:grpFill/>
            <a:ln w="967" cap="flat">
              <a:noFill/>
              <a:prstDash val="solid"/>
              <a:miter/>
            </a:ln>
          </p:spPr>
          <p:txBody>
            <a:bodyPr rtlCol="0" anchor="ctr"/>
            <a:lstStyle/>
            <a:p>
              <a:endParaRPr lang="en-US"/>
            </a:p>
          </p:txBody>
        </p:sp>
        <p:sp>
          <p:nvSpPr>
            <p:cNvPr id="16" name="Picture Placeholder 2">
              <a:extLst>
                <a:ext uri="{FF2B5EF4-FFF2-40B4-BE49-F238E27FC236}">
                  <a16:creationId xmlns:a16="http://schemas.microsoft.com/office/drawing/2014/main" id="{8D630A2F-AAA2-4B06-8583-EE870353CBDD}"/>
                </a:ext>
              </a:extLst>
            </p:cNvPr>
            <p:cNvSpPr/>
            <p:nvPr/>
          </p:nvSpPr>
          <p:spPr>
            <a:xfrm>
              <a:off x="854170" y="4515387"/>
              <a:ext cx="47250" cy="47250"/>
            </a:xfrm>
            <a:custGeom>
              <a:avLst/>
              <a:gdLst>
                <a:gd name="connsiteX0" fmla="*/ 39375 w 47250"/>
                <a:gd name="connsiteY0" fmla="*/ 0 h 47250"/>
                <a:gd name="connsiteX1" fmla="*/ 7875 w 47250"/>
                <a:gd name="connsiteY1" fmla="*/ 0 h 47250"/>
                <a:gd name="connsiteX2" fmla="*/ 0 w 47250"/>
                <a:gd name="connsiteY2" fmla="*/ 7875 h 47250"/>
                <a:gd name="connsiteX3" fmla="*/ 0 w 47250"/>
                <a:gd name="connsiteY3" fmla="*/ 39375 h 47250"/>
                <a:gd name="connsiteX4" fmla="*/ 7875 w 47250"/>
                <a:gd name="connsiteY4" fmla="*/ 47250 h 47250"/>
                <a:gd name="connsiteX5" fmla="*/ 39375 w 47250"/>
                <a:gd name="connsiteY5" fmla="*/ 47250 h 47250"/>
                <a:gd name="connsiteX6" fmla="*/ 47250 w 47250"/>
                <a:gd name="connsiteY6" fmla="*/ 39375 h 47250"/>
                <a:gd name="connsiteX7" fmla="*/ 47250 w 47250"/>
                <a:gd name="connsiteY7" fmla="*/ 7875 h 47250"/>
                <a:gd name="connsiteX8" fmla="*/ 39375 w 47250"/>
                <a:gd name="connsiteY8" fmla="*/ 0 h 47250"/>
                <a:gd name="connsiteX9" fmla="*/ 31500 w 47250"/>
                <a:gd name="connsiteY9" fmla="*/ 31500 h 47250"/>
                <a:gd name="connsiteX10" fmla="*/ 15750 w 47250"/>
                <a:gd name="connsiteY10" fmla="*/ 31500 h 47250"/>
                <a:gd name="connsiteX11" fmla="*/ 15750 w 47250"/>
                <a:gd name="connsiteY11" fmla="*/ 15750 h 47250"/>
                <a:gd name="connsiteX12" fmla="*/ 31500 w 47250"/>
                <a:gd name="connsiteY12" fmla="*/ 15750 h 4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50" h="47250">
                  <a:moveTo>
                    <a:pt x="39375" y="0"/>
                  </a:moveTo>
                  <a:lnTo>
                    <a:pt x="7875" y="0"/>
                  </a:lnTo>
                  <a:cubicBezTo>
                    <a:pt x="3526" y="0"/>
                    <a:pt x="0" y="3526"/>
                    <a:pt x="0" y="7875"/>
                  </a:cubicBezTo>
                  <a:lnTo>
                    <a:pt x="0" y="39375"/>
                  </a:lnTo>
                  <a:cubicBezTo>
                    <a:pt x="0" y="43724"/>
                    <a:pt x="3526" y="47250"/>
                    <a:pt x="7875" y="47250"/>
                  </a:cubicBezTo>
                  <a:lnTo>
                    <a:pt x="39375" y="47250"/>
                  </a:lnTo>
                  <a:cubicBezTo>
                    <a:pt x="43724" y="47250"/>
                    <a:pt x="47250" y="43724"/>
                    <a:pt x="47250" y="39375"/>
                  </a:cubicBezTo>
                  <a:lnTo>
                    <a:pt x="47250" y="7875"/>
                  </a:lnTo>
                  <a:cubicBezTo>
                    <a:pt x="47250" y="3526"/>
                    <a:pt x="43724" y="0"/>
                    <a:pt x="39375" y="0"/>
                  </a:cubicBezTo>
                  <a:close/>
                  <a:moveTo>
                    <a:pt x="31500" y="31500"/>
                  </a:moveTo>
                  <a:lnTo>
                    <a:pt x="15750" y="31500"/>
                  </a:lnTo>
                  <a:lnTo>
                    <a:pt x="15750" y="15750"/>
                  </a:lnTo>
                  <a:lnTo>
                    <a:pt x="31500" y="15750"/>
                  </a:lnTo>
                  <a:close/>
                </a:path>
              </a:pathLst>
            </a:custGeom>
            <a:grpFill/>
            <a:ln w="967" cap="flat">
              <a:noFill/>
              <a:prstDash val="solid"/>
              <a:miter/>
            </a:ln>
          </p:spPr>
          <p:txBody>
            <a:bodyPr rtlCol="0" anchor="ctr"/>
            <a:lstStyle/>
            <a:p>
              <a:endParaRPr lang="en-US"/>
            </a:p>
          </p:txBody>
        </p:sp>
        <p:sp>
          <p:nvSpPr>
            <p:cNvPr id="17" name="Picture Placeholder 2">
              <a:extLst>
                <a:ext uri="{FF2B5EF4-FFF2-40B4-BE49-F238E27FC236}">
                  <a16:creationId xmlns:a16="http://schemas.microsoft.com/office/drawing/2014/main" id="{8D630A2F-AAA2-4B06-8583-EE870353CBDD}"/>
                </a:ext>
              </a:extLst>
            </p:cNvPr>
            <p:cNvSpPr/>
            <p:nvPr/>
          </p:nvSpPr>
          <p:spPr>
            <a:xfrm>
              <a:off x="775420" y="4594137"/>
              <a:ext cx="47250" cy="47250"/>
            </a:xfrm>
            <a:custGeom>
              <a:avLst/>
              <a:gdLst>
                <a:gd name="connsiteX0" fmla="*/ 39375 w 47250"/>
                <a:gd name="connsiteY0" fmla="*/ 0 h 47250"/>
                <a:gd name="connsiteX1" fmla="*/ 7875 w 47250"/>
                <a:gd name="connsiteY1" fmla="*/ 0 h 47250"/>
                <a:gd name="connsiteX2" fmla="*/ 0 w 47250"/>
                <a:gd name="connsiteY2" fmla="*/ 7875 h 47250"/>
                <a:gd name="connsiteX3" fmla="*/ 0 w 47250"/>
                <a:gd name="connsiteY3" fmla="*/ 39375 h 47250"/>
                <a:gd name="connsiteX4" fmla="*/ 7875 w 47250"/>
                <a:gd name="connsiteY4" fmla="*/ 47250 h 47250"/>
                <a:gd name="connsiteX5" fmla="*/ 39375 w 47250"/>
                <a:gd name="connsiteY5" fmla="*/ 47250 h 47250"/>
                <a:gd name="connsiteX6" fmla="*/ 47250 w 47250"/>
                <a:gd name="connsiteY6" fmla="*/ 39375 h 47250"/>
                <a:gd name="connsiteX7" fmla="*/ 47250 w 47250"/>
                <a:gd name="connsiteY7" fmla="*/ 7875 h 47250"/>
                <a:gd name="connsiteX8" fmla="*/ 39375 w 47250"/>
                <a:gd name="connsiteY8" fmla="*/ 0 h 47250"/>
                <a:gd name="connsiteX9" fmla="*/ 31500 w 47250"/>
                <a:gd name="connsiteY9" fmla="*/ 31500 h 47250"/>
                <a:gd name="connsiteX10" fmla="*/ 15750 w 47250"/>
                <a:gd name="connsiteY10" fmla="*/ 31500 h 47250"/>
                <a:gd name="connsiteX11" fmla="*/ 15750 w 47250"/>
                <a:gd name="connsiteY11" fmla="*/ 15750 h 47250"/>
                <a:gd name="connsiteX12" fmla="*/ 31500 w 47250"/>
                <a:gd name="connsiteY12" fmla="*/ 15750 h 4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50" h="47250">
                  <a:moveTo>
                    <a:pt x="39375" y="0"/>
                  </a:moveTo>
                  <a:lnTo>
                    <a:pt x="7875" y="0"/>
                  </a:lnTo>
                  <a:cubicBezTo>
                    <a:pt x="3526" y="0"/>
                    <a:pt x="0" y="3526"/>
                    <a:pt x="0" y="7875"/>
                  </a:cubicBezTo>
                  <a:lnTo>
                    <a:pt x="0" y="39375"/>
                  </a:lnTo>
                  <a:cubicBezTo>
                    <a:pt x="0" y="43724"/>
                    <a:pt x="3526" y="47250"/>
                    <a:pt x="7875" y="47250"/>
                  </a:cubicBezTo>
                  <a:lnTo>
                    <a:pt x="39375" y="47250"/>
                  </a:lnTo>
                  <a:cubicBezTo>
                    <a:pt x="43724" y="47250"/>
                    <a:pt x="47250" y="43724"/>
                    <a:pt x="47250" y="39375"/>
                  </a:cubicBezTo>
                  <a:lnTo>
                    <a:pt x="47250" y="7875"/>
                  </a:lnTo>
                  <a:cubicBezTo>
                    <a:pt x="47250" y="3526"/>
                    <a:pt x="43724" y="0"/>
                    <a:pt x="39375" y="0"/>
                  </a:cubicBezTo>
                  <a:close/>
                  <a:moveTo>
                    <a:pt x="31500" y="31500"/>
                  </a:moveTo>
                  <a:lnTo>
                    <a:pt x="15750" y="31500"/>
                  </a:lnTo>
                  <a:lnTo>
                    <a:pt x="15750" y="15750"/>
                  </a:lnTo>
                  <a:lnTo>
                    <a:pt x="31500" y="15750"/>
                  </a:lnTo>
                  <a:close/>
                </a:path>
              </a:pathLst>
            </a:custGeom>
            <a:grpFill/>
            <a:ln w="967" cap="flat">
              <a:noFill/>
              <a:prstDash val="solid"/>
              <a:miter/>
            </a:ln>
          </p:spPr>
          <p:txBody>
            <a:bodyPr rtlCol="0" anchor="ctr"/>
            <a:lstStyle/>
            <a:p>
              <a:endParaRPr lang="en-US"/>
            </a:p>
          </p:txBody>
        </p:sp>
        <p:sp>
          <p:nvSpPr>
            <p:cNvPr id="18" name="Picture Placeholder 2">
              <a:extLst>
                <a:ext uri="{FF2B5EF4-FFF2-40B4-BE49-F238E27FC236}">
                  <a16:creationId xmlns:a16="http://schemas.microsoft.com/office/drawing/2014/main" id="{8D630A2F-AAA2-4B06-8583-EE870353CBDD}"/>
                </a:ext>
              </a:extLst>
            </p:cNvPr>
            <p:cNvSpPr/>
            <p:nvPr/>
          </p:nvSpPr>
          <p:spPr>
            <a:xfrm>
              <a:off x="854170" y="4594137"/>
              <a:ext cx="47250" cy="47250"/>
            </a:xfrm>
            <a:custGeom>
              <a:avLst/>
              <a:gdLst>
                <a:gd name="connsiteX0" fmla="*/ 39375 w 47250"/>
                <a:gd name="connsiteY0" fmla="*/ 0 h 47250"/>
                <a:gd name="connsiteX1" fmla="*/ 7875 w 47250"/>
                <a:gd name="connsiteY1" fmla="*/ 0 h 47250"/>
                <a:gd name="connsiteX2" fmla="*/ 0 w 47250"/>
                <a:gd name="connsiteY2" fmla="*/ 7875 h 47250"/>
                <a:gd name="connsiteX3" fmla="*/ 0 w 47250"/>
                <a:gd name="connsiteY3" fmla="*/ 39375 h 47250"/>
                <a:gd name="connsiteX4" fmla="*/ 7875 w 47250"/>
                <a:gd name="connsiteY4" fmla="*/ 47250 h 47250"/>
                <a:gd name="connsiteX5" fmla="*/ 39375 w 47250"/>
                <a:gd name="connsiteY5" fmla="*/ 47250 h 47250"/>
                <a:gd name="connsiteX6" fmla="*/ 47250 w 47250"/>
                <a:gd name="connsiteY6" fmla="*/ 39375 h 47250"/>
                <a:gd name="connsiteX7" fmla="*/ 47250 w 47250"/>
                <a:gd name="connsiteY7" fmla="*/ 7875 h 47250"/>
                <a:gd name="connsiteX8" fmla="*/ 39375 w 47250"/>
                <a:gd name="connsiteY8" fmla="*/ 0 h 47250"/>
                <a:gd name="connsiteX9" fmla="*/ 31500 w 47250"/>
                <a:gd name="connsiteY9" fmla="*/ 31500 h 47250"/>
                <a:gd name="connsiteX10" fmla="*/ 15750 w 47250"/>
                <a:gd name="connsiteY10" fmla="*/ 31500 h 47250"/>
                <a:gd name="connsiteX11" fmla="*/ 15750 w 47250"/>
                <a:gd name="connsiteY11" fmla="*/ 15750 h 47250"/>
                <a:gd name="connsiteX12" fmla="*/ 31500 w 47250"/>
                <a:gd name="connsiteY12" fmla="*/ 15750 h 4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50" h="47250">
                  <a:moveTo>
                    <a:pt x="39375" y="0"/>
                  </a:moveTo>
                  <a:lnTo>
                    <a:pt x="7875" y="0"/>
                  </a:lnTo>
                  <a:cubicBezTo>
                    <a:pt x="3526" y="0"/>
                    <a:pt x="0" y="3526"/>
                    <a:pt x="0" y="7875"/>
                  </a:cubicBezTo>
                  <a:lnTo>
                    <a:pt x="0" y="39375"/>
                  </a:lnTo>
                  <a:cubicBezTo>
                    <a:pt x="0" y="43724"/>
                    <a:pt x="3526" y="47250"/>
                    <a:pt x="7875" y="47250"/>
                  </a:cubicBezTo>
                  <a:lnTo>
                    <a:pt x="39375" y="47250"/>
                  </a:lnTo>
                  <a:cubicBezTo>
                    <a:pt x="43724" y="47250"/>
                    <a:pt x="47250" y="43724"/>
                    <a:pt x="47250" y="39375"/>
                  </a:cubicBezTo>
                  <a:lnTo>
                    <a:pt x="47250" y="7875"/>
                  </a:lnTo>
                  <a:cubicBezTo>
                    <a:pt x="47250" y="3526"/>
                    <a:pt x="43724" y="0"/>
                    <a:pt x="39375" y="0"/>
                  </a:cubicBezTo>
                  <a:close/>
                  <a:moveTo>
                    <a:pt x="31500" y="31500"/>
                  </a:moveTo>
                  <a:lnTo>
                    <a:pt x="15750" y="31500"/>
                  </a:lnTo>
                  <a:lnTo>
                    <a:pt x="15750" y="15750"/>
                  </a:lnTo>
                  <a:lnTo>
                    <a:pt x="31500" y="15750"/>
                  </a:lnTo>
                  <a:close/>
                </a:path>
              </a:pathLst>
            </a:custGeom>
            <a:grpFill/>
            <a:ln w="967" cap="flat">
              <a:noFill/>
              <a:prstDash val="solid"/>
              <a:miter/>
            </a:ln>
          </p:spPr>
          <p:txBody>
            <a:bodyPr rtlCol="0" anchor="ctr"/>
            <a:lstStyle/>
            <a:p>
              <a:endParaRPr lang="en-US"/>
            </a:p>
          </p:txBody>
        </p:sp>
        <p:sp>
          <p:nvSpPr>
            <p:cNvPr id="19" name="Picture Placeholder 2">
              <a:extLst>
                <a:ext uri="{FF2B5EF4-FFF2-40B4-BE49-F238E27FC236}">
                  <a16:creationId xmlns:a16="http://schemas.microsoft.com/office/drawing/2014/main" id="{8D630A2F-AAA2-4B06-8583-EE870353CBDD}"/>
                </a:ext>
              </a:extLst>
            </p:cNvPr>
            <p:cNvSpPr/>
            <p:nvPr/>
          </p:nvSpPr>
          <p:spPr>
            <a:xfrm>
              <a:off x="775420" y="4672887"/>
              <a:ext cx="47250" cy="47250"/>
            </a:xfrm>
            <a:custGeom>
              <a:avLst/>
              <a:gdLst>
                <a:gd name="connsiteX0" fmla="*/ 39375 w 47250"/>
                <a:gd name="connsiteY0" fmla="*/ 0 h 47250"/>
                <a:gd name="connsiteX1" fmla="*/ 7875 w 47250"/>
                <a:gd name="connsiteY1" fmla="*/ 0 h 47250"/>
                <a:gd name="connsiteX2" fmla="*/ 0 w 47250"/>
                <a:gd name="connsiteY2" fmla="*/ 7875 h 47250"/>
                <a:gd name="connsiteX3" fmla="*/ 0 w 47250"/>
                <a:gd name="connsiteY3" fmla="*/ 39375 h 47250"/>
                <a:gd name="connsiteX4" fmla="*/ 7875 w 47250"/>
                <a:gd name="connsiteY4" fmla="*/ 47250 h 47250"/>
                <a:gd name="connsiteX5" fmla="*/ 39375 w 47250"/>
                <a:gd name="connsiteY5" fmla="*/ 47250 h 47250"/>
                <a:gd name="connsiteX6" fmla="*/ 47250 w 47250"/>
                <a:gd name="connsiteY6" fmla="*/ 39375 h 47250"/>
                <a:gd name="connsiteX7" fmla="*/ 47250 w 47250"/>
                <a:gd name="connsiteY7" fmla="*/ 7875 h 47250"/>
                <a:gd name="connsiteX8" fmla="*/ 39375 w 47250"/>
                <a:gd name="connsiteY8" fmla="*/ 0 h 47250"/>
                <a:gd name="connsiteX9" fmla="*/ 31500 w 47250"/>
                <a:gd name="connsiteY9" fmla="*/ 31500 h 47250"/>
                <a:gd name="connsiteX10" fmla="*/ 15750 w 47250"/>
                <a:gd name="connsiteY10" fmla="*/ 31500 h 47250"/>
                <a:gd name="connsiteX11" fmla="*/ 15750 w 47250"/>
                <a:gd name="connsiteY11" fmla="*/ 15750 h 47250"/>
                <a:gd name="connsiteX12" fmla="*/ 31500 w 47250"/>
                <a:gd name="connsiteY12" fmla="*/ 15750 h 4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50" h="47250">
                  <a:moveTo>
                    <a:pt x="39375" y="0"/>
                  </a:moveTo>
                  <a:lnTo>
                    <a:pt x="7875" y="0"/>
                  </a:lnTo>
                  <a:cubicBezTo>
                    <a:pt x="3526" y="0"/>
                    <a:pt x="0" y="3526"/>
                    <a:pt x="0" y="7875"/>
                  </a:cubicBezTo>
                  <a:lnTo>
                    <a:pt x="0" y="39375"/>
                  </a:lnTo>
                  <a:cubicBezTo>
                    <a:pt x="0" y="43724"/>
                    <a:pt x="3526" y="47250"/>
                    <a:pt x="7875" y="47250"/>
                  </a:cubicBezTo>
                  <a:lnTo>
                    <a:pt x="39375" y="47250"/>
                  </a:lnTo>
                  <a:cubicBezTo>
                    <a:pt x="43724" y="47250"/>
                    <a:pt x="47250" y="43724"/>
                    <a:pt x="47250" y="39375"/>
                  </a:cubicBezTo>
                  <a:lnTo>
                    <a:pt x="47250" y="7875"/>
                  </a:lnTo>
                  <a:cubicBezTo>
                    <a:pt x="47250" y="3526"/>
                    <a:pt x="43724" y="0"/>
                    <a:pt x="39375" y="0"/>
                  </a:cubicBezTo>
                  <a:close/>
                  <a:moveTo>
                    <a:pt x="31500" y="31500"/>
                  </a:moveTo>
                  <a:lnTo>
                    <a:pt x="15750" y="31500"/>
                  </a:lnTo>
                  <a:lnTo>
                    <a:pt x="15750" y="15750"/>
                  </a:lnTo>
                  <a:lnTo>
                    <a:pt x="31500" y="15750"/>
                  </a:lnTo>
                  <a:close/>
                </a:path>
              </a:pathLst>
            </a:custGeom>
            <a:grpFill/>
            <a:ln w="967" cap="flat">
              <a:noFill/>
              <a:prstDash val="solid"/>
              <a:miter/>
            </a:ln>
          </p:spPr>
          <p:txBody>
            <a:bodyPr rtlCol="0" anchor="ctr"/>
            <a:lstStyle/>
            <a:p>
              <a:endParaRPr lang="en-US"/>
            </a:p>
          </p:txBody>
        </p:sp>
        <p:sp>
          <p:nvSpPr>
            <p:cNvPr id="20" name="Picture Placeholder 2">
              <a:extLst>
                <a:ext uri="{FF2B5EF4-FFF2-40B4-BE49-F238E27FC236}">
                  <a16:creationId xmlns:a16="http://schemas.microsoft.com/office/drawing/2014/main" id="{8D630A2F-AAA2-4B06-8583-EE870353CBDD}"/>
                </a:ext>
              </a:extLst>
            </p:cNvPr>
            <p:cNvSpPr/>
            <p:nvPr/>
          </p:nvSpPr>
          <p:spPr>
            <a:xfrm>
              <a:off x="854170" y="4672887"/>
              <a:ext cx="47250" cy="47250"/>
            </a:xfrm>
            <a:custGeom>
              <a:avLst/>
              <a:gdLst>
                <a:gd name="connsiteX0" fmla="*/ 39375 w 47250"/>
                <a:gd name="connsiteY0" fmla="*/ 0 h 47250"/>
                <a:gd name="connsiteX1" fmla="*/ 7875 w 47250"/>
                <a:gd name="connsiteY1" fmla="*/ 0 h 47250"/>
                <a:gd name="connsiteX2" fmla="*/ 0 w 47250"/>
                <a:gd name="connsiteY2" fmla="*/ 7875 h 47250"/>
                <a:gd name="connsiteX3" fmla="*/ 0 w 47250"/>
                <a:gd name="connsiteY3" fmla="*/ 39375 h 47250"/>
                <a:gd name="connsiteX4" fmla="*/ 7875 w 47250"/>
                <a:gd name="connsiteY4" fmla="*/ 47250 h 47250"/>
                <a:gd name="connsiteX5" fmla="*/ 39375 w 47250"/>
                <a:gd name="connsiteY5" fmla="*/ 47250 h 47250"/>
                <a:gd name="connsiteX6" fmla="*/ 47250 w 47250"/>
                <a:gd name="connsiteY6" fmla="*/ 39375 h 47250"/>
                <a:gd name="connsiteX7" fmla="*/ 47250 w 47250"/>
                <a:gd name="connsiteY7" fmla="*/ 7875 h 47250"/>
                <a:gd name="connsiteX8" fmla="*/ 39375 w 47250"/>
                <a:gd name="connsiteY8" fmla="*/ 0 h 47250"/>
                <a:gd name="connsiteX9" fmla="*/ 31500 w 47250"/>
                <a:gd name="connsiteY9" fmla="*/ 31500 h 47250"/>
                <a:gd name="connsiteX10" fmla="*/ 15750 w 47250"/>
                <a:gd name="connsiteY10" fmla="*/ 31500 h 47250"/>
                <a:gd name="connsiteX11" fmla="*/ 15750 w 47250"/>
                <a:gd name="connsiteY11" fmla="*/ 15750 h 47250"/>
                <a:gd name="connsiteX12" fmla="*/ 31500 w 47250"/>
                <a:gd name="connsiteY12" fmla="*/ 15750 h 4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50" h="47250">
                  <a:moveTo>
                    <a:pt x="39375" y="0"/>
                  </a:moveTo>
                  <a:lnTo>
                    <a:pt x="7875" y="0"/>
                  </a:lnTo>
                  <a:cubicBezTo>
                    <a:pt x="3526" y="0"/>
                    <a:pt x="0" y="3526"/>
                    <a:pt x="0" y="7875"/>
                  </a:cubicBezTo>
                  <a:lnTo>
                    <a:pt x="0" y="39375"/>
                  </a:lnTo>
                  <a:cubicBezTo>
                    <a:pt x="0" y="43724"/>
                    <a:pt x="3526" y="47250"/>
                    <a:pt x="7875" y="47250"/>
                  </a:cubicBezTo>
                  <a:lnTo>
                    <a:pt x="39375" y="47250"/>
                  </a:lnTo>
                  <a:cubicBezTo>
                    <a:pt x="43724" y="47250"/>
                    <a:pt x="47250" y="43724"/>
                    <a:pt x="47250" y="39375"/>
                  </a:cubicBezTo>
                  <a:lnTo>
                    <a:pt x="47250" y="7875"/>
                  </a:lnTo>
                  <a:cubicBezTo>
                    <a:pt x="47250" y="3526"/>
                    <a:pt x="43724" y="0"/>
                    <a:pt x="39375" y="0"/>
                  </a:cubicBezTo>
                  <a:close/>
                  <a:moveTo>
                    <a:pt x="31500" y="31500"/>
                  </a:moveTo>
                  <a:lnTo>
                    <a:pt x="15750" y="31500"/>
                  </a:lnTo>
                  <a:lnTo>
                    <a:pt x="15750" y="15750"/>
                  </a:lnTo>
                  <a:lnTo>
                    <a:pt x="31500" y="15750"/>
                  </a:lnTo>
                  <a:close/>
                </a:path>
              </a:pathLst>
            </a:custGeom>
            <a:grpFill/>
            <a:ln w="967" cap="flat">
              <a:noFill/>
              <a:prstDash val="solid"/>
              <a:miter/>
            </a:ln>
          </p:spPr>
          <p:txBody>
            <a:bodyPr rtlCol="0" anchor="ctr"/>
            <a:lstStyle/>
            <a:p>
              <a:endParaRPr lang="en-US"/>
            </a:p>
          </p:txBody>
        </p:sp>
        <p:sp>
          <p:nvSpPr>
            <p:cNvPr id="21" name="Picture Placeholder 2">
              <a:extLst>
                <a:ext uri="{FF2B5EF4-FFF2-40B4-BE49-F238E27FC236}">
                  <a16:creationId xmlns:a16="http://schemas.microsoft.com/office/drawing/2014/main" id="{8D630A2F-AAA2-4B06-8583-EE870353CBDD}"/>
                </a:ext>
              </a:extLst>
            </p:cNvPr>
            <p:cNvSpPr/>
            <p:nvPr/>
          </p:nvSpPr>
          <p:spPr>
            <a:xfrm>
              <a:off x="925047" y="4499634"/>
              <a:ext cx="141756" cy="141753"/>
            </a:xfrm>
            <a:custGeom>
              <a:avLst/>
              <a:gdLst>
                <a:gd name="connsiteX0" fmla="*/ 135061 w 141756"/>
                <a:gd name="connsiteY0" fmla="*/ 48220 h 141753"/>
                <a:gd name="connsiteX1" fmla="*/ 95686 w 141756"/>
                <a:gd name="connsiteY1" fmla="*/ 42204 h 141753"/>
                <a:gd name="connsiteX2" fmla="*/ 78001 w 141756"/>
                <a:gd name="connsiteY2" fmla="*/ 4531 h 141753"/>
                <a:gd name="connsiteX3" fmla="*/ 67526 w 141756"/>
                <a:gd name="connsiteY3" fmla="*/ 748 h 141753"/>
                <a:gd name="connsiteX4" fmla="*/ 63743 w 141756"/>
                <a:gd name="connsiteY4" fmla="*/ 4531 h 141753"/>
                <a:gd name="connsiteX5" fmla="*/ 46066 w 141756"/>
                <a:gd name="connsiteY5" fmla="*/ 42204 h 141753"/>
                <a:gd name="connsiteX6" fmla="*/ 6691 w 141756"/>
                <a:gd name="connsiteY6" fmla="*/ 48220 h 141753"/>
                <a:gd name="connsiteX7" fmla="*/ 91 w 141756"/>
                <a:gd name="connsiteY7" fmla="*/ 57191 h 141753"/>
                <a:gd name="connsiteX8" fmla="*/ 2244 w 141756"/>
                <a:gd name="connsiteY8" fmla="*/ 61510 h 141753"/>
                <a:gd name="connsiteX9" fmla="*/ 30969 w 141756"/>
                <a:gd name="connsiteY9" fmla="*/ 90949 h 141753"/>
                <a:gd name="connsiteX10" fmla="*/ 24176 w 141756"/>
                <a:gd name="connsiteY10" fmla="*/ 132614 h 141753"/>
                <a:gd name="connsiteX11" fmla="*/ 30697 w 141756"/>
                <a:gd name="connsiteY11" fmla="*/ 141643 h 141753"/>
                <a:gd name="connsiteX12" fmla="*/ 35746 w 141756"/>
                <a:gd name="connsiteY12" fmla="*/ 140768 h 141753"/>
                <a:gd name="connsiteX13" fmla="*/ 70872 w 141756"/>
                <a:gd name="connsiteY13" fmla="*/ 121353 h 141753"/>
                <a:gd name="connsiteX14" fmla="*/ 105999 w 141756"/>
                <a:gd name="connsiteY14" fmla="*/ 140768 h 141753"/>
                <a:gd name="connsiteX15" fmla="*/ 116701 w 141756"/>
                <a:gd name="connsiteY15" fmla="*/ 137686 h 141753"/>
                <a:gd name="connsiteX16" fmla="*/ 117581 w 141756"/>
                <a:gd name="connsiteY16" fmla="*/ 132609 h 141753"/>
                <a:gd name="connsiteX17" fmla="*/ 110789 w 141756"/>
                <a:gd name="connsiteY17" fmla="*/ 90944 h 141753"/>
                <a:gd name="connsiteX18" fmla="*/ 139514 w 141756"/>
                <a:gd name="connsiteY18" fmla="*/ 61505 h 141753"/>
                <a:gd name="connsiteX19" fmla="*/ 139385 w 141756"/>
                <a:gd name="connsiteY19" fmla="*/ 50368 h 141753"/>
                <a:gd name="connsiteX20" fmla="*/ 135066 w 141756"/>
                <a:gd name="connsiteY20" fmla="*/ 48216 h 141753"/>
                <a:gd name="connsiteX21" fmla="*/ 96736 w 141756"/>
                <a:gd name="connsiteY21" fmla="*/ 82789 h 141753"/>
                <a:gd name="connsiteX22" fmla="*/ 94600 w 141756"/>
                <a:gd name="connsiteY22" fmla="*/ 89556 h 141753"/>
                <a:gd name="connsiteX23" fmla="*/ 99423 w 141756"/>
                <a:gd name="connsiteY23" fmla="*/ 119138 h 141753"/>
                <a:gd name="connsiteX24" fmla="*/ 74680 w 141756"/>
                <a:gd name="connsiteY24" fmla="*/ 105455 h 141753"/>
                <a:gd name="connsiteX25" fmla="*/ 67061 w 141756"/>
                <a:gd name="connsiteY25" fmla="*/ 105455 h 141753"/>
                <a:gd name="connsiteX26" fmla="*/ 42318 w 141756"/>
                <a:gd name="connsiteY26" fmla="*/ 119138 h 141753"/>
                <a:gd name="connsiteX27" fmla="*/ 47141 w 141756"/>
                <a:gd name="connsiteY27" fmla="*/ 89556 h 141753"/>
                <a:gd name="connsiteX28" fmla="*/ 45005 w 141756"/>
                <a:gd name="connsiteY28" fmla="*/ 82789 h 141753"/>
                <a:gd name="connsiteX29" fmla="*/ 24213 w 141756"/>
                <a:gd name="connsiteY29" fmla="*/ 61475 h 141753"/>
                <a:gd name="connsiteX30" fmla="*/ 52595 w 141756"/>
                <a:gd name="connsiteY30" fmla="*/ 57144 h 141753"/>
                <a:gd name="connsiteX31" fmla="*/ 58534 w 141756"/>
                <a:gd name="connsiteY31" fmla="*/ 52705 h 141753"/>
                <a:gd name="connsiteX32" fmla="*/ 70872 w 141756"/>
                <a:gd name="connsiteY32" fmla="*/ 26412 h 141753"/>
                <a:gd name="connsiteX33" fmla="*/ 83211 w 141756"/>
                <a:gd name="connsiteY33" fmla="*/ 52700 h 141753"/>
                <a:gd name="connsiteX34" fmla="*/ 89150 w 141756"/>
                <a:gd name="connsiteY34" fmla="*/ 57139 h 141753"/>
                <a:gd name="connsiteX35" fmla="*/ 117533 w 141756"/>
                <a:gd name="connsiteY35" fmla="*/ 61470 h 14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1756" h="141753">
                  <a:moveTo>
                    <a:pt x="135061" y="48220"/>
                  </a:moveTo>
                  <a:lnTo>
                    <a:pt x="95686" y="42204"/>
                  </a:lnTo>
                  <a:lnTo>
                    <a:pt x="78001" y="4531"/>
                  </a:lnTo>
                  <a:cubicBezTo>
                    <a:pt x="76153" y="593"/>
                    <a:pt x="71464" y="-1100"/>
                    <a:pt x="67526" y="748"/>
                  </a:cubicBezTo>
                  <a:cubicBezTo>
                    <a:pt x="65863" y="1529"/>
                    <a:pt x="64524" y="2867"/>
                    <a:pt x="63743" y="4531"/>
                  </a:cubicBezTo>
                  <a:lnTo>
                    <a:pt x="46066" y="42204"/>
                  </a:lnTo>
                  <a:lnTo>
                    <a:pt x="6691" y="48220"/>
                  </a:lnTo>
                  <a:cubicBezTo>
                    <a:pt x="2391" y="48875"/>
                    <a:pt x="-564" y="52891"/>
                    <a:pt x="91" y="57191"/>
                  </a:cubicBezTo>
                  <a:cubicBezTo>
                    <a:pt x="339" y="58820"/>
                    <a:pt x="1092" y="60330"/>
                    <a:pt x="2244" y="61510"/>
                  </a:cubicBezTo>
                  <a:lnTo>
                    <a:pt x="30969" y="90949"/>
                  </a:lnTo>
                  <a:lnTo>
                    <a:pt x="24176" y="132614"/>
                  </a:lnTo>
                  <a:cubicBezTo>
                    <a:pt x="23483" y="136908"/>
                    <a:pt x="26403" y="140950"/>
                    <a:pt x="30697" y="141643"/>
                  </a:cubicBezTo>
                  <a:cubicBezTo>
                    <a:pt x="32430" y="141922"/>
                    <a:pt x="34207" y="141615"/>
                    <a:pt x="35746" y="140768"/>
                  </a:cubicBezTo>
                  <a:lnTo>
                    <a:pt x="70872" y="121353"/>
                  </a:lnTo>
                  <a:lnTo>
                    <a:pt x="105999" y="140768"/>
                  </a:lnTo>
                  <a:cubicBezTo>
                    <a:pt x="109805" y="142873"/>
                    <a:pt x="114596" y="141493"/>
                    <a:pt x="116701" y="137686"/>
                  </a:cubicBezTo>
                  <a:cubicBezTo>
                    <a:pt x="117555" y="136140"/>
                    <a:pt x="117865" y="134352"/>
                    <a:pt x="117581" y="132609"/>
                  </a:cubicBezTo>
                  <a:lnTo>
                    <a:pt x="110789" y="90944"/>
                  </a:lnTo>
                  <a:lnTo>
                    <a:pt x="139514" y="61505"/>
                  </a:lnTo>
                  <a:cubicBezTo>
                    <a:pt x="142553" y="58394"/>
                    <a:pt x="142495" y="53408"/>
                    <a:pt x="139385" y="50368"/>
                  </a:cubicBezTo>
                  <a:cubicBezTo>
                    <a:pt x="138207" y="49217"/>
                    <a:pt x="136695" y="48464"/>
                    <a:pt x="135066" y="48216"/>
                  </a:cubicBezTo>
                  <a:close/>
                  <a:moveTo>
                    <a:pt x="96736" y="82789"/>
                  </a:moveTo>
                  <a:cubicBezTo>
                    <a:pt x="94990" y="84577"/>
                    <a:pt x="94197" y="87089"/>
                    <a:pt x="94600" y="89556"/>
                  </a:cubicBezTo>
                  <a:lnTo>
                    <a:pt x="99423" y="119138"/>
                  </a:lnTo>
                  <a:lnTo>
                    <a:pt x="74680" y="105455"/>
                  </a:lnTo>
                  <a:cubicBezTo>
                    <a:pt x="72309" y="104145"/>
                    <a:pt x="69431" y="104145"/>
                    <a:pt x="67061" y="105455"/>
                  </a:cubicBezTo>
                  <a:lnTo>
                    <a:pt x="42318" y="119138"/>
                  </a:lnTo>
                  <a:lnTo>
                    <a:pt x="47141" y="89556"/>
                  </a:lnTo>
                  <a:cubicBezTo>
                    <a:pt x="47544" y="87089"/>
                    <a:pt x="46750" y="84577"/>
                    <a:pt x="45005" y="82789"/>
                  </a:cubicBezTo>
                  <a:lnTo>
                    <a:pt x="24213" y="61475"/>
                  </a:lnTo>
                  <a:lnTo>
                    <a:pt x="52595" y="57144"/>
                  </a:lnTo>
                  <a:cubicBezTo>
                    <a:pt x="55191" y="56747"/>
                    <a:pt x="57419" y="55083"/>
                    <a:pt x="58534" y="52705"/>
                  </a:cubicBezTo>
                  <a:lnTo>
                    <a:pt x="70872" y="26412"/>
                  </a:lnTo>
                  <a:lnTo>
                    <a:pt x="83211" y="52700"/>
                  </a:lnTo>
                  <a:cubicBezTo>
                    <a:pt x="84327" y="55078"/>
                    <a:pt x="86554" y="56742"/>
                    <a:pt x="89150" y="57139"/>
                  </a:cubicBezTo>
                  <a:lnTo>
                    <a:pt x="117533" y="61470"/>
                  </a:lnTo>
                  <a:close/>
                </a:path>
              </a:pathLst>
            </a:custGeom>
            <a:grpFill/>
            <a:ln w="967" cap="flat">
              <a:noFill/>
              <a:prstDash val="solid"/>
              <a:miter/>
            </a:ln>
          </p:spPr>
          <p:txBody>
            <a:bodyPr rtlCol="0" anchor="ctr"/>
            <a:lstStyle/>
            <a:p>
              <a:endParaRPr lang="en-US"/>
            </a:p>
          </p:txBody>
        </p:sp>
        <p:sp>
          <p:nvSpPr>
            <p:cNvPr id="22" name="Picture Placeholder 2">
              <a:extLst>
                <a:ext uri="{FF2B5EF4-FFF2-40B4-BE49-F238E27FC236}">
                  <a16:creationId xmlns:a16="http://schemas.microsoft.com/office/drawing/2014/main" id="{8D630A2F-AAA2-4B06-8583-EE870353CBDD}"/>
                </a:ext>
              </a:extLst>
            </p:cNvPr>
            <p:cNvSpPr/>
            <p:nvPr/>
          </p:nvSpPr>
          <p:spPr>
            <a:xfrm>
              <a:off x="1090420" y="4594137"/>
              <a:ext cx="47250" cy="47250"/>
            </a:xfrm>
            <a:custGeom>
              <a:avLst/>
              <a:gdLst>
                <a:gd name="connsiteX0" fmla="*/ 39375 w 47250"/>
                <a:gd name="connsiteY0" fmla="*/ 0 h 47250"/>
                <a:gd name="connsiteX1" fmla="*/ 7875 w 47250"/>
                <a:gd name="connsiteY1" fmla="*/ 0 h 47250"/>
                <a:gd name="connsiteX2" fmla="*/ 0 w 47250"/>
                <a:gd name="connsiteY2" fmla="*/ 7875 h 47250"/>
                <a:gd name="connsiteX3" fmla="*/ 0 w 47250"/>
                <a:gd name="connsiteY3" fmla="*/ 39375 h 47250"/>
                <a:gd name="connsiteX4" fmla="*/ 7875 w 47250"/>
                <a:gd name="connsiteY4" fmla="*/ 47250 h 47250"/>
                <a:gd name="connsiteX5" fmla="*/ 39375 w 47250"/>
                <a:gd name="connsiteY5" fmla="*/ 47250 h 47250"/>
                <a:gd name="connsiteX6" fmla="*/ 47250 w 47250"/>
                <a:gd name="connsiteY6" fmla="*/ 39375 h 47250"/>
                <a:gd name="connsiteX7" fmla="*/ 47250 w 47250"/>
                <a:gd name="connsiteY7" fmla="*/ 7875 h 47250"/>
                <a:gd name="connsiteX8" fmla="*/ 39375 w 47250"/>
                <a:gd name="connsiteY8" fmla="*/ 0 h 47250"/>
                <a:gd name="connsiteX9" fmla="*/ 31500 w 47250"/>
                <a:gd name="connsiteY9" fmla="*/ 31500 h 47250"/>
                <a:gd name="connsiteX10" fmla="*/ 15750 w 47250"/>
                <a:gd name="connsiteY10" fmla="*/ 31500 h 47250"/>
                <a:gd name="connsiteX11" fmla="*/ 15750 w 47250"/>
                <a:gd name="connsiteY11" fmla="*/ 15750 h 47250"/>
                <a:gd name="connsiteX12" fmla="*/ 31500 w 47250"/>
                <a:gd name="connsiteY12" fmla="*/ 15750 h 4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50" h="47250">
                  <a:moveTo>
                    <a:pt x="39375" y="0"/>
                  </a:moveTo>
                  <a:lnTo>
                    <a:pt x="7875" y="0"/>
                  </a:lnTo>
                  <a:cubicBezTo>
                    <a:pt x="3526" y="0"/>
                    <a:pt x="0" y="3526"/>
                    <a:pt x="0" y="7875"/>
                  </a:cubicBezTo>
                  <a:lnTo>
                    <a:pt x="0" y="39375"/>
                  </a:lnTo>
                  <a:cubicBezTo>
                    <a:pt x="0" y="43724"/>
                    <a:pt x="3526" y="47250"/>
                    <a:pt x="7875" y="47250"/>
                  </a:cubicBezTo>
                  <a:lnTo>
                    <a:pt x="39375" y="47250"/>
                  </a:lnTo>
                  <a:cubicBezTo>
                    <a:pt x="43724" y="47250"/>
                    <a:pt x="47250" y="43724"/>
                    <a:pt x="47250" y="39375"/>
                  </a:cubicBezTo>
                  <a:lnTo>
                    <a:pt x="47250" y="7875"/>
                  </a:lnTo>
                  <a:cubicBezTo>
                    <a:pt x="47250" y="3526"/>
                    <a:pt x="43724" y="0"/>
                    <a:pt x="39375" y="0"/>
                  </a:cubicBezTo>
                  <a:close/>
                  <a:moveTo>
                    <a:pt x="31500" y="31500"/>
                  </a:moveTo>
                  <a:lnTo>
                    <a:pt x="15750" y="31500"/>
                  </a:lnTo>
                  <a:lnTo>
                    <a:pt x="15750" y="15750"/>
                  </a:lnTo>
                  <a:lnTo>
                    <a:pt x="31500" y="15750"/>
                  </a:lnTo>
                  <a:close/>
                </a:path>
              </a:pathLst>
            </a:custGeom>
            <a:grpFill/>
            <a:ln w="967" cap="flat">
              <a:noFill/>
              <a:prstDash val="solid"/>
              <a:miter/>
            </a:ln>
          </p:spPr>
          <p:txBody>
            <a:bodyPr rtlCol="0" anchor="ctr"/>
            <a:lstStyle/>
            <a:p>
              <a:endParaRPr lang="en-US"/>
            </a:p>
          </p:txBody>
        </p:sp>
        <p:sp>
          <p:nvSpPr>
            <p:cNvPr id="23" name="Picture Placeholder 2">
              <a:extLst>
                <a:ext uri="{FF2B5EF4-FFF2-40B4-BE49-F238E27FC236}">
                  <a16:creationId xmlns:a16="http://schemas.microsoft.com/office/drawing/2014/main" id="{8D630A2F-AAA2-4B06-8583-EE870353CBDD}"/>
                </a:ext>
              </a:extLst>
            </p:cNvPr>
            <p:cNvSpPr/>
            <p:nvPr/>
          </p:nvSpPr>
          <p:spPr>
            <a:xfrm>
              <a:off x="1090420" y="4672887"/>
              <a:ext cx="47250" cy="47250"/>
            </a:xfrm>
            <a:custGeom>
              <a:avLst/>
              <a:gdLst>
                <a:gd name="connsiteX0" fmla="*/ 39375 w 47250"/>
                <a:gd name="connsiteY0" fmla="*/ 0 h 47250"/>
                <a:gd name="connsiteX1" fmla="*/ 7875 w 47250"/>
                <a:gd name="connsiteY1" fmla="*/ 0 h 47250"/>
                <a:gd name="connsiteX2" fmla="*/ 0 w 47250"/>
                <a:gd name="connsiteY2" fmla="*/ 7875 h 47250"/>
                <a:gd name="connsiteX3" fmla="*/ 0 w 47250"/>
                <a:gd name="connsiteY3" fmla="*/ 39375 h 47250"/>
                <a:gd name="connsiteX4" fmla="*/ 7875 w 47250"/>
                <a:gd name="connsiteY4" fmla="*/ 47250 h 47250"/>
                <a:gd name="connsiteX5" fmla="*/ 39375 w 47250"/>
                <a:gd name="connsiteY5" fmla="*/ 47250 h 47250"/>
                <a:gd name="connsiteX6" fmla="*/ 47250 w 47250"/>
                <a:gd name="connsiteY6" fmla="*/ 39375 h 47250"/>
                <a:gd name="connsiteX7" fmla="*/ 47250 w 47250"/>
                <a:gd name="connsiteY7" fmla="*/ 7875 h 47250"/>
                <a:gd name="connsiteX8" fmla="*/ 39375 w 47250"/>
                <a:gd name="connsiteY8" fmla="*/ 0 h 47250"/>
                <a:gd name="connsiteX9" fmla="*/ 31500 w 47250"/>
                <a:gd name="connsiteY9" fmla="*/ 31500 h 47250"/>
                <a:gd name="connsiteX10" fmla="*/ 15750 w 47250"/>
                <a:gd name="connsiteY10" fmla="*/ 31500 h 47250"/>
                <a:gd name="connsiteX11" fmla="*/ 15750 w 47250"/>
                <a:gd name="connsiteY11" fmla="*/ 15750 h 47250"/>
                <a:gd name="connsiteX12" fmla="*/ 31500 w 47250"/>
                <a:gd name="connsiteY12" fmla="*/ 15750 h 4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50" h="47250">
                  <a:moveTo>
                    <a:pt x="39375" y="0"/>
                  </a:moveTo>
                  <a:lnTo>
                    <a:pt x="7875" y="0"/>
                  </a:lnTo>
                  <a:cubicBezTo>
                    <a:pt x="3526" y="0"/>
                    <a:pt x="0" y="3526"/>
                    <a:pt x="0" y="7875"/>
                  </a:cubicBezTo>
                  <a:lnTo>
                    <a:pt x="0" y="39375"/>
                  </a:lnTo>
                  <a:cubicBezTo>
                    <a:pt x="0" y="43724"/>
                    <a:pt x="3526" y="47250"/>
                    <a:pt x="7875" y="47250"/>
                  </a:cubicBezTo>
                  <a:lnTo>
                    <a:pt x="39375" y="47250"/>
                  </a:lnTo>
                  <a:cubicBezTo>
                    <a:pt x="43724" y="47250"/>
                    <a:pt x="47250" y="43724"/>
                    <a:pt x="47250" y="39375"/>
                  </a:cubicBezTo>
                  <a:lnTo>
                    <a:pt x="47250" y="7875"/>
                  </a:lnTo>
                  <a:cubicBezTo>
                    <a:pt x="47250" y="3526"/>
                    <a:pt x="43724" y="0"/>
                    <a:pt x="39375" y="0"/>
                  </a:cubicBezTo>
                  <a:close/>
                  <a:moveTo>
                    <a:pt x="31500" y="31500"/>
                  </a:moveTo>
                  <a:lnTo>
                    <a:pt x="15750" y="31500"/>
                  </a:lnTo>
                  <a:lnTo>
                    <a:pt x="15750" y="15750"/>
                  </a:lnTo>
                  <a:lnTo>
                    <a:pt x="31500" y="15750"/>
                  </a:lnTo>
                  <a:close/>
                </a:path>
              </a:pathLst>
            </a:custGeom>
            <a:grpFill/>
            <a:ln w="967" cap="flat">
              <a:noFill/>
              <a:prstDash val="solid"/>
              <a:miter/>
            </a:ln>
          </p:spPr>
          <p:txBody>
            <a:bodyPr rtlCol="0" anchor="ctr"/>
            <a:lstStyle/>
            <a:p>
              <a:endParaRPr lang="en-US"/>
            </a:p>
          </p:txBody>
        </p:sp>
        <p:sp>
          <p:nvSpPr>
            <p:cNvPr id="24" name="Picture Placeholder 2">
              <a:extLst>
                <a:ext uri="{FF2B5EF4-FFF2-40B4-BE49-F238E27FC236}">
                  <a16:creationId xmlns:a16="http://schemas.microsoft.com/office/drawing/2014/main" id="{8D630A2F-AAA2-4B06-8583-EE870353CBDD}"/>
                </a:ext>
              </a:extLst>
            </p:cNvPr>
            <p:cNvSpPr/>
            <p:nvPr/>
          </p:nvSpPr>
          <p:spPr>
            <a:xfrm>
              <a:off x="1011670" y="4672887"/>
              <a:ext cx="47250" cy="47250"/>
            </a:xfrm>
            <a:custGeom>
              <a:avLst/>
              <a:gdLst>
                <a:gd name="connsiteX0" fmla="*/ 39375 w 47250"/>
                <a:gd name="connsiteY0" fmla="*/ 0 h 47250"/>
                <a:gd name="connsiteX1" fmla="*/ 7875 w 47250"/>
                <a:gd name="connsiteY1" fmla="*/ 0 h 47250"/>
                <a:gd name="connsiteX2" fmla="*/ 0 w 47250"/>
                <a:gd name="connsiteY2" fmla="*/ 7875 h 47250"/>
                <a:gd name="connsiteX3" fmla="*/ 0 w 47250"/>
                <a:gd name="connsiteY3" fmla="*/ 39375 h 47250"/>
                <a:gd name="connsiteX4" fmla="*/ 7875 w 47250"/>
                <a:gd name="connsiteY4" fmla="*/ 47250 h 47250"/>
                <a:gd name="connsiteX5" fmla="*/ 39375 w 47250"/>
                <a:gd name="connsiteY5" fmla="*/ 47250 h 47250"/>
                <a:gd name="connsiteX6" fmla="*/ 47250 w 47250"/>
                <a:gd name="connsiteY6" fmla="*/ 39375 h 47250"/>
                <a:gd name="connsiteX7" fmla="*/ 47250 w 47250"/>
                <a:gd name="connsiteY7" fmla="*/ 7875 h 47250"/>
                <a:gd name="connsiteX8" fmla="*/ 39375 w 47250"/>
                <a:gd name="connsiteY8" fmla="*/ 0 h 47250"/>
                <a:gd name="connsiteX9" fmla="*/ 31500 w 47250"/>
                <a:gd name="connsiteY9" fmla="*/ 31500 h 47250"/>
                <a:gd name="connsiteX10" fmla="*/ 15750 w 47250"/>
                <a:gd name="connsiteY10" fmla="*/ 31500 h 47250"/>
                <a:gd name="connsiteX11" fmla="*/ 15750 w 47250"/>
                <a:gd name="connsiteY11" fmla="*/ 15750 h 47250"/>
                <a:gd name="connsiteX12" fmla="*/ 31500 w 47250"/>
                <a:gd name="connsiteY12" fmla="*/ 15750 h 4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50" h="47250">
                  <a:moveTo>
                    <a:pt x="39375" y="0"/>
                  </a:moveTo>
                  <a:lnTo>
                    <a:pt x="7875" y="0"/>
                  </a:lnTo>
                  <a:cubicBezTo>
                    <a:pt x="3526" y="0"/>
                    <a:pt x="0" y="3526"/>
                    <a:pt x="0" y="7875"/>
                  </a:cubicBezTo>
                  <a:lnTo>
                    <a:pt x="0" y="39375"/>
                  </a:lnTo>
                  <a:cubicBezTo>
                    <a:pt x="0" y="43724"/>
                    <a:pt x="3526" y="47250"/>
                    <a:pt x="7875" y="47250"/>
                  </a:cubicBezTo>
                  <a:lnTo>
                    <a:pt x="39375" y="47250"/>
                  </a:lnTo>
                  <a:cubicBezTo>
                    <a:pt x="43724" y="47250"/>
                    <a:pt x="47250" y="43724"/>
                    <a:pt x="47250" y="39375"/>
                  </a:cubicBezTo>
                  <a:lnTo>
                    <a:pt x="47250" y="7875"/>
                  </a:lnTo>
                  <a:cubicBezTo>
                    <a:pt x="47250" y="3526"/>
                    <a:pt x="43724" y="0"/>
                    <a:pt x="39375" y="0"/>
                  </a:cubicBezTo>
                  <a:close/>
                  <a:moveTo>
                    <a:pt x="31500" y="31500"/>
                  </a:moveTo>
                  <a:lnTo>
                    <a:pt x="15750" y="31500"/>
                  </a:lnTo>
                  <a:lnTo>
                    <a:pt x="15750" y="15750"/>
                  </a:lnTo>
                  <a:lnTo>
                    <a:pt x="31500" y="15750"/>
                  </a:lnTo>
                  <a:close/>
                </a:path>
              </a:pathLst>
            </a:custGeom>
            <a:grpFill/>
            <a:ln w="967" cap="flat">
              <a:noFill/>
              <a:prstDash val="solid"/>
              <a:miter/>
            </a:ln>
          </p:spPr>
          <p:txBody>
            <a:bodyPr rtlCol="0" anchor="ctr"/>
            <a:lstStyle/>
            <a:p>
              <a:endParaRPr lang="en-US"/>
            </a:p>
          </p:txBody>
        </p:sp>
      </p:grpSp>
      <p:sp>
        <p:nvSpPr>
          <p:cNvPr id="26" name="Rectangle à coins arrondis 25"/>
          <p:cNvSpPr/>
          <p:nvPr/>
        </p:nvSpPr>
        <p:spPr>
          <a:xfrm>
            <a:off x="1286162" y="2178050"/>
            <a:ext cx="10302588" cy="111509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Ø"/>
            </a:pPr>
            <a:r>
              <a:rPr lang="en-US" sz="1100" dirty="0">
                <a:solidFill>
                  <a:schemeClr val="tx1"/>
                </a:solidFill>
                <a:latin typeface="Arial" panose="020B0604020202020204" pitchFamily="34" charset="0"/>
                <a:cs typeface="Arial" panose="020B0604020202020204" pitchFamily="34" charset="0"/>
              </a:rPr>
              <a:t>With this Framework update, Île-de-France </a:t>
            </a:r>
            <a:r>
              <a:rPr lang="en-US" sz="1100" dirty="0" err="1">
                <a:solidFill>
                  <a:schemeClr val="tx1"/>
                </a:solidFill>
                <a:latin typeface="Arial" panose="020B0604020202020204" pitchFamily="34" charset="0"/>
                <a:cs typeface="Arial" panose="020B0604020202020204" pitchFamily="34" charset="0"/>
              </a:rPr>
              <a:t>Mobilités</a:t>
            </a:r>
            <a:r>
              <a:rPr lang="en-US" sz="1100" dirty="0">
                <a:solidFill>
                  <a:schemeClr val="tx1"/>
                </a:solidFill>
                <a:latin typeface="Arial" panose="020B0604020202020204" pitchFamily="34" charset="0"/>
                <a:cs typeface="Arial" panose="020B0604020202020204" pitchFamily="34" charset="0"/>
              </a:rPr>
              <a:t> has made the choice to </a:t>
            </a:r>
            <a:r>
              <a:rPr lang="en-US" sz="1100" b="1" dirty="0">
                <a:solidFill>
                  <a:schemeClr val="tx1"/>
                </a:solidFill>
                <a:latin typeface="Arial" panose="020B0604020202020204" pitchFamily="34" charset="0"/>
                <a:cs typeface="Arial" panose="020B0604020202020204" pitchFamily="34" charset="0"/>
              </a:rPr>
              <a:t>broaden the scope of the potential green financing instruments issued in order to include Green </a:t>
            </a:r>
            <a:r>
              <a:rPr lang="en-US" sz="1100" b="1" dirty="0" err="1">
                <a:solidFill>
                  <a:schemeClr val="tx1"/>
                </a:solidFill>
                <a:latin typeface="Arial" panose="020B0604020202020204" pitchFamily="34" charset="0"/>
                <a:cs typeface="Arial" panose="020B0604020202020204" pitchFamily="34" charset="0"/>
              </a:rPr>
              <a:t>NeuCP</a:t>
            </a:r>
            <a:r>
              <a:rPr lang="en-US" sz="1100" b="1" dirty="0">
                <a:solidFill>
                  <a:schemeClr val="tx1"/>
                </a:solidFill>
                <a:latin typeface="Arial" panose="020B0604020202020204" pitchFamily="34" charset="0"/>
                <a:cs typeface="Arial" panose="020B0604020202020204" pitchFamily="34" charset="0"/>
              </a:rPr>
              <a:t>.</a:t>
            </a:r>
          </a:p>
          <a:p>
            <a:pPr marL="171450" indent="-171450">
              <a:buFont typeface="Wingdings" panose="05000000000000000000" pitchFamily="2" charset="2"/>
              <a:buChar char="Ø"/>
            </a:pPr>
            <a:endParaRPr lang="en-US" sz="1100" dirty="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Ø"/>
            </a:pPr>
            <a:r>
              <a:rPr lang="en-US" sz="1100" dirty="0">
                <a:solidFill>
                  <a:schemeClr val="tx1"/>
                </a:solidFill>
                <a:latin typeface="Arial" panose="020B0604020202020204" pitchFamily="34" charset="0"/>
                <a:cs typeface="Arial" panose="020B0604020202020204" pitchFamily="34" charset="0"/>
              </a:rPr>
              <a:t>The purpose of this green </a:t>
            </a:r>
            <a:r>
              <a:rPr lang="en-US" sz="1100" dirty="0" err="1">
                <a:solidFill>
                  <a:schemeClr val="tx1"/>
                </a:solidFill>
                <a:latin typeface="Arial" panose="020B0604020202020204" pitchFamily="34" charset="0"/>
                <a:cs typeface="Arial" panose="020B0604020202020204" pitchFamily="34" charset="0"/>
              </a:rPr>
              <a:t>NeuCP</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programme</a:t>
            </a:r>
            <a:r>
              <a:rPr lang="en-US" sz="1100" dirty="0">
                <a:solidFill>
                  <a:schemeClr val="tx1"/>
                </a:solidFill>
                <a:latin typeface="Arial" panose="020B0604020202020204" pitchFamily="34" charset="0"/>
                <a:cs typeface="Arial" panose="020B0604020202020204" pitchFamily="34" charset="0"/>
              </a:rPr>
              <a:t> is to </a:t>
            </a:r>
            <a:r>
              <a:rPr lang="en-US" sz="1100" b="1" dirty="0">
                <a:solidFill>
                  <a:schemeClr val="tx1"/>
                </a:solidFill>
                <a:latin typeface="Arial" panose="020B0604020202020204" pitchFamily="34" charset="0"/>
                <a:cs typeface="Arial" panose="020B0604020202020204" pitchFamily="34" charset="0"/>
              </a:rPr>
              <a:t>finance or re-finance short-term expenses i.e. operating costs  under contracts with public transport operators such as SNCF in the Île-de-France region</a:t>
            </a:r>
            <a:r>
              <a:rPr lang="en-US" sz="1100" dirty="0">
                <a:solidFill>
                  <a:schemeClr val="tx1"/>
                </a:solidFill>
                <a:latin typeface="Arial" panose="020B0604020202020204" pitchFamily="34" charset="0"/>
                <a:cs typeface="Arial" panose="020B0604020202020204" pitchFamily="34" charset="0"/>
              </a:rPr>
              <a:t>. All the expenditures financed or re-financed by this Green NEU CP </a:t>
            </a:r>
            <a:r>
              <a:rPr lang="en-US" sz="1100" dirty="0" err="1">
                <a:solidFill>
                  <a:schemeClr val="tx1"/>
                </a:solidFill>
                <a:latin typeface="Arial" panose="020B0604020202020204" pitchFamily="34" charset="0"/>
                <a:cs typeface="Arial" panose="020B0604020202020204" pitchFamily="34" charset="0"/>
              </a:rPr>
              <a:t>programme</a:t>
            </a:r>
            <a:r>
              <a:rPr lang="en-US" sz="1100" dirty="0">
                <a:solidFill>
                  <a:schemeClr val="tx1"/>
                </a:solidFill>
                <a:latin typeface="Arial" panose="020B0604020202020204" pitchFamily="34" charset="0"/>
                <a:cs typeface="Arial" panose="020B0604020202020204" pitchFamily="34" charset="0"/>
              </a:rPr>
              <a:t> are also aligned with the use of proceeds requirements set forth in the Framework.</a:t>
            </a:r>
          </a:p>
        </p:txBody>
      </p:sp>
      <p:grpSp>
        <p:nvGrpSpPr>
          <p:cNvPr id="27" name="Picture Placeholder 5">
            <a:extLst>
              <a:ext uri="{FF2B5EF4-FFF2-40B4-BE49-F238E27FC236}">
                <a16:creationId xmlns:a16="http://schemas.microsoft.com/office/drawing/2014/main" id="{8C2425FF-7911-47CF-86FA-12CDD1F67ECD}"/>
              </a:ext>
            </a:extLst>
          </p:cNvPr>
          <p:cNvGrpSpPr>
            <a:grpSpLocks noChangeAspect="1"/>
          </p:cNvGrpSpPr>
          <p:nvPr/>
        </p:nvGrpSpPr>
        <p:grpSpPr>
          <a:xfrm>
            <a:off x="483801" y="4248434"/>
            <a:ext cx="598936" cy="604789"/>
            <a:chOff x="1858576" y="4318587"/>
            <a:chExt cx="472432" cy="477049"/>
          </a:xfrm>
          <a:solidFill>
            <a:srgbClr val="002060"/>
          </a:solidFill>
        </p:grpSpPr>
        <p:sp>
          <p:nvSpPr>
            <p:cNvPr id="28" name="Freeform: Shape 129">
              <a:extLst>
                <a:ext uri="{FF2B5EF4-FFF2-40B4-BE49-F238E27FC236}">
                  <a16:creationId xmlns:a16="http://schemas.microsoft.com/office/drawing/2014/main" id="{77DF504F-6548-4364-A44B-8E894E1C38B4}"/>
                </a:ext>
              </a:extLst>
            </p:cNvPr>
            <p:cNvSpPr/>
            <p:nvPr/>
          </p:nvSpPr>
          <p:spPr>
            <a:xfrm>
              <a:off x="1858576" y="4318587"/>
              <a:ext cx="472432" cy="474769"/>
            </a:xfrm>
            <a:custGeom>
              <a:avLst/>
              <a:gdLst>
                <a:gd name="connsiteX0" fmla="*/ 470149 w 472432"/>
                <a:gd name="connsiteY0" fmla="*/ 89336 h 474769"/>
                <a:gd name="connsiteX1" fmla="*/ 383524 w 472432"/>
                <a:gd name="connsiteY1" fmla="*/ 2295 h 474769"/>
                <a:gd name="connsiteX2" fmla="*/ 377933 w 472432"/>
                <a:gd name="connsiteY2" fmla="*/ 0 h 474769"/>
                <a:gd name="connsiteX3" fmla="*/ 181058 w 472432"/>
                <a:gd name="connsiteY3" fmla="*/ 0 h 474769"/>
                <a:gd name="connsiteX4" fmla="*/ 157433 w 472432"/>
                <a:gd name="connsiteY4" fmla="*/ 23738 h 474769"/>
                <a:gd name="connsiteX5" fmla="*/ 157433 w 472432"/>
                <a:gd name="connsiteY5" fmla="*/ 71611 h 474769"/>
                <a:gd name="connsiteX6" fmla="*/ 184 w 472432"/>
                <a:gd name="connsiteY6" fmla="*/ 245155 h 474769"/>
                <a:gd name="connsiteX7" fmla="*/ 157433 w 472432"/>
                <a:gd name="connsiteY7" fmla="*/ 403158 h 474769"/>
                <a:gd name="connsiteX8" fmla="*/ 157433 w 472432"/>
                <a:gd name="connsiteY8" fmla="*/ 451031 h 474769"/>
                <a:gd name="connsiteX9" fmla="*/ 181058 w 472432"/>
                <a:gd name="connsiteY9" fmla="*/ 474769 h 474769"/>
                <a:gd name="connsiteX10" fmla="*/ 448808 w 472432"/>
                <a:gd name="connsiteY10" fmla="*/ 474769 h 474769"/>
                <a:gd name="connsiteX11" fmla="*/ 472433 w 472432"/>
                <a:gd name="connsiteY11" fmla="*/ 451031 h 474769"/>
                <a:gd name="connsiteX12" fmla="*/ 472433 w 472432"/>
                <a:gd name="connsiteY12" fmla="*/ 94954 h 474769"/>
                <a:gd name="connsiteX13" fmla="*/ 470149 w 472432"/>
                <a:gd name="connsiteY13" fmla="*/ 89336 h 474769"/>
                <a:gd name="connsiteX14" fmla="*/ 385808 w 472432"/>
                <a:gd name="connsiteY14" fmla="*/ 26983 h 474769"/>
                <a:gd name="connsiteX15" fmla="*/ 445579 w 472432"/>
                <a:gd name="connsiteY15" fmla="*/ 87041 h 474769"/>
                <a:gd name="connsiteX16" fmla="*/ 393683 w 472432"/>
                <a:gd name="connsiteY16" fmla="*/ 87041 h 474769"/>
                <a:gd name="connsiteX17" fmla="*/ 385808 w 472432"/>
                <a:gd name="connsiteY17" fmla="*/ 79128 h 474769"/>
                <a:gd name="connsiteX18" fmla="*/ 15683 w 472432"/>
                <a:gd name="connsiteY18" fmla="*/ 237385 h 474769"/>
                <a:gd name="connsiteX19" fmla="*/ 157433 w 472432"/>
                <a:gd name="connsiteY19" fmla="*/ 87278 h 474769"/>
                <a:gd name="connsiteX20" fmla="*/ 157433 w 472432"/>
                <a:gd name="connsiteY20" fmla="*/ 234140 h 474769"/>
                <a:gd name="connsiteX21" fmla="*/ 54270 w 472432"/>
                <a:gd name="connsiteY21" fmla="*/ 337798 h 474769"/>
                <a:gd name="connsiteX22" fmla="*/ 15683 w 472432"/>
                <a:gd name="connsiteY22" fmla="*/ 237385 h 474769"/>
                <a:gd name="connsiteX23" fmla="*/ 65374 w 472432"/>
                <a:gd name="connsiteY23" fmla="*/ 348956 h 474769"/>
                <a:gd name="connsiteX24" fmla="*/ 168537 w 472432"/>
                <a:gd name="connsiteY24" fmla="*/ 245298 h 474769"/>
                <a:gd name="connsiteX25" fmla="*/ 314697 w 472432"/>
                <a:gd name="connsiteY25" fmla="*/ 245298 h 474769"/>
                <a:gd name="connsiteX26" fmla="*/ 157974 w 472432"/>
                <a:gd name="connsiteY26" fmla="*/ 387537 h 474769"/>
                <a:gd name="connsiteX27" fmla="*/ 65374 w 472432"/>
                <a:gd name="connsiteY27" fmla="*/ 348956 h 474769"/>
                <a:gd name="connsiteX28" fmla="*/ 456683 w 472432"/>
                <a:gd name="connsiteY28" fmla="*/ 451031 h 474769"/>
                <a:gd name="connsiteX29" fmla="*/ 448808 w 472432"/>
                <a:gd name="connsiteY29" fmla="*/ 458944 h 474769"/>
                <a:gd name="connsiteX30" fmla="*/ 181058 w 472432"/>
                <a:gd name="connsiteY30" fmla="*/ 458944 h 474769"/>
                <a:gd name="connsiteX31" fmla="*/ 173183 w 472432"/>
                <a:gd name="connsiteY31" fmla="*/ 451031 h 474769"/>
                <a:gd name="connsiteX32" fmla="*/ 173183 w 472432"/>
                <a:gd name="connsiteY32" fmla="*/ 403158 h 474769"/>
                <a:gd name="connsiteX33" fmla="*/ 330683 w 472432"/>
                <a:gd name="connsiteY33" fmla="*/ 237385 h 474769"/>
                <a:gd name="connsiteX34" fmla="*/ 322808 w 472432"/>
                <a:gd name="connsiteY34" fmla="*/ 229472 h 474769"/>
                <a:gd name="connsiteX35" fmla="*/ 173183 w 472432"/>
                <a:gd name="connsiteY35" fmla="*/ 229472 h 474769"/>
                <a:gd name="connsiteX36" fmla="*/ 173183 w 472432"/>
                <a:gd name="connsiteY36" fmla="*/ 23738 h 474769"/>
                <a:gd name="connsiteX37" fmla="*/ 181058 w 472432"/>
                <a:gd name="connsiteY37" fmla="*/ 15826 h 474769"/>
                <a:gd name="connsiteX38" fmla="*/ 370058 w 472432"/>
                <a:gd name="connsiteY38" fmla="*/ 15826 h 474769"/>
                <a:gd name="connsiteX39" fmla="*/ 370058 w 472432"/>
                <a:gd name="connsiteY39" fmla="*/ 79128 h 474769"/>
                <a:gd name="connsiteX40" fmla="*/ 393683 w 472432"/>
                <a:gd name="connsiteY40" fmla="*/ 102867 h 474769"/>
                <a:gd name="connsiteX41" fmla="*/ 456683 w 472432"/>
                <a:gd name="connsiteY41" fmla="*/ 102867 h 47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72432" h="474769">
                  <a:moveTo>
                    <a:pt x="470149" y="89336"/>
                  </a:moveTo>
                  <a:lnTo>
                    <a:pt x="383524" y="2295"/>
                  </a:lnTo>
                  <a:cubicBezTo>
                    <a:pt x="382022" y="837"/>
                    <a:pt x="380021" y="16"/>
                    <a:pt x="377933" y="0"/>
                  </a:cubicBezTo>
                  <a:lnTo>
                    <a:pt x="181058" y="0"/>
                  </a:lnTo>
                  <a:cubicBezTo>
                    <a:pt x="168026" y="39"/>
                    <a:pt x="157471" y="10644"/>
                    <a:pt x="157433" y="23738"/>
                  </a:cubicBezTo>
                  <a:lnTo>
                    <a:pt x="157433" y="71611"/>
                  </a:lnTo>
                  <a:cubicBezTo>
                    <a:pt x="66316" y="75902"/>
                    <a:pt x="-4086" y="153601"/>
                    <a:pt x="184" y="245155"/>
                  </a:cubicBezTo>
                  <a:cubicBezTo>
                    <a:pt x="4175" y="330702"/>
                    <a:pt x="72295" y="399149"/>
                    <a:pt x="157433" y="403158"/>
                  </a:cubicBezTo>
                  <a:lnTo>
                    <a:pt x="157433" y="451031"/>
                  </a:lnTo>
                  <a:cubicBezTo>
                    <a:pt x="157471" y="464125"/>
                    <a:pt x="168026" y="474731"/>
                    <a:pt x="181058" y="474769"/>
                  </a:cubicBezTo>
                  <a:lnTo>
                    <a:pt x="448808" y="474769"/>
                  </a:lnTo>
                  <a:cubicBezTo>
                    <a:pt x="461839" y="474731"/>
                    <a:pt x="472394" y="464125"/>
                    <a:pt x="472433" y="451031"/>
                  </a:cubicBezTo>
                  <a:lnTo>
                    <a:pt x="472433" y="94954"/>
                  </a:lnTo>
                  <a:cubicBezTo>
                    <a:pt x="472417" y="92856"/>
                    <a:pt x="471600" y="90845"/>
                    <a:pt x="470149" y="89336"/>
                  </a:cubicBezTo>
                  <a:close/>
                  <a:moveTo>
                    <a:pt x="385808" y="26983"/>
                  </a:moveTo>
                  <a:lnTo>
                    <a:pt x="445579" y="87041"/>
                  </a:lnTo>
                  <a:lnTo>
                    <a:pt x="393683" y="87041"/>
                  </a:lnTo>
                  <a:cubicBezTo>
                    <a:pt x="389334" y="87041"/>
                    <a:pt x="385808" y="83498"/>
                    <a:pt x="385808" y="79128"/>
                  </a:cubicBezTo>
                  <a:close/>
                  <a:moveTo>
                    <a:pt x="15683" y="237385"/>
                  </a:moveTo>
                  <a:cubicBezTo>
                    <a:pt x="15789" y="157475"/>
                    <a:pt x="78020" y="91576"/>
                    <a:pt x="157433" y="87278"/>
                  </a:cubicBezTo>
                  <a:lnTo>
                    <a:pt x="157433" y="234140"/>
                  </a:lnTo>
                  <a:lnTo>
                    <a:pt x="54270" y="337798"/>
                  </a:lnTo>
                  <a:cubicBezTo>
                    <a:pt x="29437" y="310309"/>
                    <a:pt x="15680" y="274511"/>
                    <a:pt x="15683" y="237385"/>
                  </a:cubicBezTo>
                  <a:close/>
                  <a:moveTo>
                    <a:pt x="65374" y="348956"/>
                  </a:moveTo>
                  <a:lnTo>
                    <a:pt x="168537" y="245298"/>
                  </a:lnTo>
                  <a:lnTo>
                    <a:pt x="314697" y="245298"/>
                  </a:lnTo>
                  <a:cubicBezTo>
                    <a:pt x="310510" y="328062"/>
                    <a:pt x="240342" y="391744"/>
                    <a:pt x="157974" y="387537"/>
                  </a:cubicBezTo>
                  <a:cubicBezTo>
                    <a:pt x="123605" y="385782"/>
                    <a:pt x="90895" y="372153"/>
                    <a:pt x="65374" y="348956"/>
                  </a:cubicBezTo>
                  <a:close/>
                  <a:moveTo>
                    <a:pt x="456683" y="451031"/>
                  </a:moveTo>
                  <a:cubicBezTo>
                    <a:pt x="456683" y="455401"/>
                    <a:pt x="453157" y="458944"/>
                    <a:pt x="448808" y="458944"/>
                  </a:cubicBezTo>
                  <a:lnTo>
                    <a:pt x="181058" y="458944"/>
                  </a:lnTo>
                  <a:cubicBezTo>
                    <a:pt x="176709" y="458944"/>
                    <a:pt x="173183" y="455401"/>
                    <a:pt x="173183" y="451031"/>
                  </a:cubicBezTo>
                  <a:lnTo>
                    <a:pt x="173183" y="403158"/>
                  </a:lnTo>
                  <a:cubicBezTo>
                    <a:pt x="261251" y="398884"/>
                    <a:pt x="330517" y="325978"/>
                    <a:pt x="330683" y="237385"/>
                  </a:cubicBezTo>
                  <a:cubicBezTo>
                    <a:pt x="330683" y="233014"/>
                    <a:pt x="327157" y="229472"/>
                    <a:pt x="322808" y="229472"/>
                  </a:cubicBezTo>
                  <a:lnTo>
                    <a:pt x="173183" y="229472"/>
                  </a:lnTo>
                  <a:lnTo>
                    <a:pt x="173183" y="23738"/>
                  </a:lnTo>
                  <a:cubicBezTo>
                    <a:pt x="173183" y="19368"/>
                    <a:pt x="176709" y="15826"/>
                    <a:pt x="181058" y="15826"/>
                  </a:cubicBezTo>
                  <a:lnTo>
                    <a:pt x="370058" y="15826"/>
                  </a:lnTo>
                  <a:lnTo>
                    <a:pt x="370058" y="79128"/>
                  </a:lnTo>
                  <a:cubicBezTo>
                    <a:pt x="370096" y="92222"/>
                    <a:pt x="380651" y="102828"/>
                    <a:pt x="393683" y="102867"/>
                  </a:cubicBezTo>
                  <a:lnTo>
                    <a:pt x="456683" y="102867"/>
                  </a:lnTo>
                  <a:close/>
                </a:path>
              </a:pathLst>
            </a:custGeom>
            <a:grpFill/>
            <a:ln w="7739" cap="flat">
              <a:noFill/>
              <a:prstDash val="solid"/>
              <a:miter/>
            </a:ln>
          </p:spPr>
          <p:txBody>
            <a:bodyPr rtlCol="0" anchor="ctr"/>
            <a:lstStyle/>
            <a:p>
              <a:endParaRPr lang="en-US"/>
            </a:p>
          </p:txBody>
        </p:sp>
        <p:sp>
          <p:nvSpPr>
            <p:cNvPr id="29" name="Freeform: Shape 130">
              <a:extLst>
                <a:ext uri="{FF2B5EF4-FFF2-40B4-BE49-F238E27FC236}">
                  <a16:creationId xmlns:a16="http://schemas.microsoft.com/office/drawing/2014/main" id="{5BE3BFF9-F19C-4735-BEC6-2A279199A847}"/>
                </a:ext>
              </a:extLst>
            </p:cNvPr>
            <p:cNvSpPr/>
            <p:nvPr/>
          </p:nvSpPr>
          <p:spPr>
            <a:xfrm>
              <a:off x="2047509" y="4358151"/>
              <a:ext cx="173250" cy="174082"/>
            </a:xfrm>
            <a:custGeom>
              <a:avLst/>
              <a:gdLst>
                <a:gd name="connsiteX0" fmla="*/ 7875 w 173250"/>
                <a:gd name="connsiteY0" fmla="*/ 0 h 174082"/>
                <a:gd name="connsiteX1" fmla="*/ 0 w 173250"/>
                <a:gd name="connsiteY1" fmla="*/ 7913 h 174082"/>
                <a:gd name="connsiteX2" fmla="*/ 0 w 173250"/>
                <a:gd name="connsiteY2" fmla="*/ 166169 h 174082"/>
                <a:gd name="connsiteX3" fmla="*/ 7875 w 173250"/>
                <a:gd name="connsiteY3" fmla="*/ 174082 h 174082"/>
                <a:gd name="connsiteX4" fmla="*/ 165375 w 173250"/>
                <a:gd name="connsiteY4" fmla="*/ 174082 h 174082"/>
                <a:gd name="connsiteX5" fmla="*/ 173250 w 173250"/>
                <a:gd name="connsiteY5" fmla="*/ 166169 h 174082"/>
                <a:gd name="connsiteX6" fmla="*/ 7875 w 173250"/>
                <a:gd name="connsiteY6" fmla="*/ 0 h 174082"/>
                <a:gd name="connsiteX7" fmla="*/ 15750 w 173250"/>
                <a:gd name="connsiteY7" fmla="*/ 158256 h 174082"/>
                <a:gd name="connsiteX8" fmla="*/ 15750 w 173250"/>
                <a:gd name="connsiteY8" fmla="*/ 16063 h 174082"/>
                <a:gd name="connsiteX9" fmla="*/ 157264 w 173250"/>
                <a:gd name="connsiteY9" fmla="*/ 158256 h 17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250" h="174082">
                  <a:moveTo>
                    <a:pt x="7875" y="0"/>
                  </a:moveTo>
                  <a:cubicBezTo>
                    <a:pt x="3526" y="0"/>
                    <a:pt x="0" y="3543"/>
                    <a:pt x="0" y="7913"/>
                  </a:cubicBezTo>
                  <a:lnTo>
                    <a:pt x="0" y="166169"/>
                  </a:lnTo>
                  <a:cubicBezTo>
                    <a:pt x="0" y="170540"/>
                    <a:pt x="3526" y="174082"/>
                    <a:pt x="7875" y="174082"/>
                  </a:cubicBezTo>
                  <a:lnTo>
                    <a:pt x="165375" y="174082"/>
                  </a:lnTo>
                  <a:cubicBezTo>
                    <a:pt x="169724" y="174082"/>
                    <a:pt x="173250" y="170540"/>
                    <a:pt x="173250" y="166169"/>
                  </a:cubicBezTo>
                  <a:cubicBezTo>
                    <a:pt x="173150" y="74438"/>
                    <a:pt x="99168" y="100"/>
                    <a:pt x="7875" y="0"/>
                  </a:cubicBezTo>
                  <a:close/>
                  <a:moveTo>
                    <a:pt x="15750" y="158256"/>
                  </a:moveTo>
                  <a:lnTo>
                    <a:pt x="15750" y="16063"/>
                  </a:lnTo>
                  <a:cubicBezTo>
                    <a:pt x="92142" y="20185"/>
                    <a:pt x="153162" y="81497"/>
                    <a:pt x="157264" y="158256"/>
                  </a:cubicBezTo>
                  <a:close/>
                </a:path>
              </a:pathLst>
            </a:custGeom>
            <a:grpFill/>
            <a:ln w="7739" cap="flat">
              <a:noFill/>
              <a:prstDash val="solid"/>
              <a:miter/>
            </a:ln>
          </p:spPr>
          <p:txBody>
            <a:bodyPr rtlCol="0" anchor="ctr"/>
            <a:lstStyle/>
            <a:p>
              <a:endParaRPr lang="en-US"/>
            </a:p>
          </p:txBody>
        </p:sp>
        <p:sp>
          <p:nvSpPr>
            <p:cNvPr id="30" name="Freeform: Shape 131">
              <a:extLst>
                <a:ext uri="{FF2B5EF4-FFF2-40B4-BE49-F238E27FC236}">
                  <a16:creationId xmlns:a16="http://schemas.microsoft.com/office/drawing/2014/main" id="{0776E6BF-0907-4040-BF40-B6E06D597320}"/>
                </a:ext>
              </a:extLst>
            </p:cNvPr>
            <p:cNvSpPr/>
            <p:nvPr/>
          </p:nvSpPr>
          <p:spPr>
            <a:xfrm>
              <a:off x="2157759" y="4619274"/>
              <a:ext cx="141750" cy="142430"/>
            </a:xfrm>
            <a:custGeom>
              <a:avLst/>
              <a:gdLst>
                <a:gd name="connsiteX0" fmla="*/ 70875 w 141750"/>
                <a:gd name="connsiteY0" fmla="*/ 0 h 142430"/>
                <a:gd name="connsiteX1" fmla="*/ 0 w 141750"/>
                <a:gd name="connsiteY1" fmla="*/ 71215 h 142430"/>
                <a:gd name="connsiteX2" fmla="*/ 70875 w 141750"/>
                <a:gd name="connsiteY2" fmla="*/ 142431 h 142430"/>
                <a:gd name="connsiteX3" fmla="*/ 141750 w 141750"/>
                <a:gd name="connsiteY3" fmla="*/ 71215 h 142430"/>
                <a:gd name="connsiteX4" fmla="*/ 70875 w 141750"/>
                <a:gd name="connsiteY4" fmla="*/ 0 h 142430"/>
                <a:gd name="connsiteX5" fmla="*/ 70875 w 141750"/>
                <a:gd name="connsiteY5" fmla="*/ 126605 h 142430"/>
                <a:gd name="connsiteX6" fmla="*/ 15750 w 141750"/>
                <a:gd name="connsiteY6" fmla="*/ 71215 h 142430"/>
                <a:gd name="connsiteX7" fmla="*/ 70875 w 141750"/>
                <a:gd name="connsiteY7" fmla="*/ 15826 h 142430"/>
                <a:gd name="connsiteX8" fmla="*/ 126000 w 141750"/>
                <a:gd name="connsiteY8" fmla="*/ 71215 h 142430"/>
                <a:gd name="connsiteX9" fmla="*/ 70875 w 141750"/>
                <a:gd name="connsiteY9" fmla="*/ 126605 h 14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750" h="142430">
                  <a:moveTo>
                    <a:pt x="70875" y="0"/>
                  </a:moveTo>
                  <a:cubicBezTo>
                    <a:pt x="31732" y="0"/>
                    <a:pt x="0" y="31884"/>
                    <a:pt x="0" y="71215"/>
                  </a:cubicBezTo>
                  <a:cubicBezTo>
                    <a:pt x="0" y="110547"/>
                    <a:pt x="31732" y="142431"/>
                    <a:pt x="70875" y="142431"/>
                  </a:cubicBezTo>
                  <a:cubicBezTo>
                    <a:pt x="110018" y="142431"/>
                    <a:pt x="141750" y="110547"/>
                    <a:pt x="141750" y="71215"/>
                  </a:cubicBezTo>
                  <a:cubicBezTo>
                    <a:pt x="141689" y="31909"/>
                    <a:pt x="109993" y="61"/>
                    <a:pt x="70875" y="0"/>
                  </a:cubicBezTo>
                  <a:close/>
                  <a:moveTo>
                    <a:pt x="70875" y="126605"/>
                  </a:moveTo>
                  <a:cubicBezTo>
                    <a:pt x="40430" y="126605"/>
                    <a:pt x="15750" y="101806"/>
                    <a:pt x="15750" y="71215"/>
                  </a:cubicBezTo>
                  <a:cubicBezTo>
                    <a:pt x="15750" y="40624"/>
                    <a:pt x="40430" y="15826"/>
                    <a:pt x="70875" y="15826"/>
                  </a:cubicBezTo>
                  <a:cubicBezTo>
                    <a:pt x="101320" y="15826"/>
                    <a:pt x="126000" y="40624"/>
                    <a:pt x="126000" y="71215"/>
                  </a:cubicBezTo>
                  <a:cubicBezTo>
                    <a:pt x="125965" y="101792"/>
                    <a:pt x="101306" y="126570"/>
                    <a:pt x="70875" y="126605"/>
                  </a:cubicBezTo>
                  <a:close/>
                </a:path>
              </a:pathLst>
            </a:custGeom>
            <a:grpFill/>
            <a:ln w="7739" cap="flat">
              <a:noFill/>
              <a:prstDash val="solid"/>
              <a:miter/>
            </a:ln>
          </p:spPr>
          <p:txBody>
            <a:bodyPr rtlCol="0" anchor="ctr"/>
            <a:lstStyle/>
            <a:p>
              <a:endParaRPr lang="en-US"/>
            </a:p>
          </p:txBody>
        </p:sp>
        <p:sp>
          <p:nvSpPr>
            <p:cNvPr id="31" name="Freeform: Shape 132">
              <a:extLst>
                <a:ext uri="{FF2B5EF4-FFF2-40B4-BE49-F238E27FC236}">
                  <a16:creationId xmlns:a16="http://schemas.microsoft.com/office/drawing/2014/main" id="{A784F50F-1191-466F-A26C-CF95E98E351E}"/>
                </a:ext>
              </a:extLst>
            </p:cNvPr>
            <p:cNvSpPr/>
            <p:nvPr/>
          </p:nvSpPr>
          <p:spPr>
            <a:xfrm>
              <a:off x="2183691" y="4661157"/>
              <a:ext cx="82010" cy="60982"/>
            </a:xfrm>
            <a:custGeom>
              <a:avLst/>
              <a:gdLst>
                <a:gd name="connsiteX0" fmla="*/ 29193 w 82010"/>
                <a:gd name="connsiteY0" fmla="*/ 41883 h 60982"/>
                <a:gd name="connsiteX1" fmla="*/ 11135 w 82010"/>
                <a:gd name="connsiteY1" fmla="*/ 23738 h 60982"/>
                <a:gd name="connsiteX2" fmla="*/ 0 w 82010"/>
                <a:gd name="connsiteY2" fmla="*/ 34927 h 60982"/>
                <a:gd name="connsiteX3" fmla="*/ 23625 w 82010"/>
                <a:gd name="connsiteY3" fmla="*/ 58666 h 60982"/>
                <a:gd name="connsiteX4" fmla="*/ 34760 w 82010"/>
                <a:gd name="connsiteY4" fmla="*/ 58666 h 60982"/>
                <a:gd name="connsiteX5" fmla="*/ 82010 w 82010"/>
                <a:gd name="connsiteY5" fmla="*/ 11189 h 60982"/>
                <a:gd name="connsiteX6" fmla="*/ 70875 w 82010"/>
                <a:gd name="connsiteY6" fmla="*/ 0 h 6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10" h="60982">
                  <a:moveTo>
                    <a:pt x="29193" y="41883"/>
                  </a:moveTo>
                  <a:lnTo>
                    <a:pt x="11135" y="23738"/>
                  </a:lnTo>
                  <a:lnTo>
                    <a:pt x="0" y="34927"/>
                  </a:lnTo>
                  <a:lnTo>
                    <a:pt x="23625" y="58666"/>
                  </a:lnTo>
                  <a:cubicBezTo>
                    <a:pt x="26700" y="61755"/>
                    <a:pt x="31685" y="61755"/>
                    <a:pt x="34760" y="58666"/>
                  </a:cubicBezTo>
                  <a:lnTo>
                    <a:pt x="82010" y="11189"/>
                  </a:lnTo>
                  <a:lnTo>
                    <a:pt x="70875" y="0"/>
                  </a:lnTo>
                  <a:close/>
                </a:path>
              </a:pathLst>
            </a:custGeom>
            <a:grpFill/>
            <a:ln w="7739" cap="flat">
              <a:noFill/>
              <a:prstDash val="solid"/>
              <a:miter/>
            </a:ln>
          </p:spPr>
          <p:txBody>
            <a:bodyPr rtlCol="0" anchor="ctr"/>
            <a:lstStyle/>
            <a:p>
              <a:endParaRPr lang="en-US"/>
            </a:p>
          </p:txBody>
        </p:sp>
        <p:sp>
          <p:nvSpPr>
            <p:cNvPr id="32" name="Freeform: Shape 133">
              <a:extLst>
                <a:ext uri="{FF2B5EF4-FFF2-40B4-BE49-F238E27FC236}">
                  <a16:creationId xmlns:a16="http://schemas.microsoft.com/office/drawing/2014/main" id="{6479419F-DC5A-49E1-B9DF-295C38A8F481}"/>
                </a:ext>
              </a:extLst>
            </p:cNvPr>
            <p:cNvSpPr/>
            <p:nvPr/>
          </p:nvSpPr>
          <p:spPr>
            <a:xfrm>
              <a:off x="2236509" y="4453105"/>
              <a:ext cx="63000" cy="15825"/>
            </a:xfrm>
            <a:custGeom>
              <a:avLst/>
              <a:gdLst>
                <a:gd name="connsiteX0" fmla="*/ 0 w 63000"/>
                <a:gd name="connsiteY0" fmla="*/ 0 h 15825"/>
                <a:gd name="connsiteX1" fmla="*/ 63000 w 63000"/>
                <a:gd name="connsiteY1" fmla="*/ 0 h 15825"/>
                <a:gd name="connsiteX2" fmla="*/ 63000 w 63000"/>
                <a:gd name="connsiteY2" fmla="*/ 15826 h 15825"/>
                <a:gd name="connsiteX3" fmla="*/ 0 w 63000"/>
                <a:gd name="connsiteY3" fmla="*/ 15826 h 15825"/>
              </a:gdLst>
              <a:ahLst/>
              <a:cxnLst>
                <a:cxn ang="0">
                  <a:pos x="connsiteX0" y="connsiteY0"/>
                </a:cxn>
                <a:cxn ang="0">
                  <a:pos x="connsiteX1" y="connsiteY1"/>
                </a:cxn>
                <a:cxn ang="0">
                  <a:pos x="connsiteX2" y="connsiteY2"/>
                </a:cxn>
                <a:cxn ang="0">
                  <a:pos x="connsiteX3" y="connsiteY3"/>
                </a:cxn>
              </a:cxnLst>
              <a:rect l="l" t="t" r="r" b="b"/>
              <a:pathLst>
                <a:path w="63000" h="15825">
                  <a:moveTo>
                    <a:pt x="0" y="0"/>
                  </a:moveTo>
                  <a:lnTo>
                    <a:pt x="63000" y="0"/>
                  </a:lnTo>
                  <a:lnTo>
                    <a:pt x="63000" y="15826"/>
                  </a:lnTo>
                  <a:lnTo>
                    <a:pt x="0" y="15826"/>
                  </a:lnTo>
                  <a:close/>
                </a:path>
              </a:pathLst>
            </a:custGeom>
            <a:grpFill/>
            <a:ln w="7739" cap="flat">
              <a:noFill/>
              <a:prstDash val="solid"/>
              <a:miter/>
            </a:ln>
          </p:spPr>
          <p:txBody>
            <a:bodyPr rtlCol="0" anchor="ctr"/>
            <a:lstStyle/>
            <a:p>
              <a:endParaRPr lang="en-US"/>
            </a:p>
          </p:txBody>
        </p:sp>
        <p:sp>
          <p:nvSpPr>
            <p:cNvPr id="33" name="Freeform: Shape 134">
              <a:extLst>
                <a:ext uri="{FF2B5EF4-FFF2-40B4-BE49-F238E27FC236}">
                  <a16:creationId xmlns:a16="http://schemas.microsoft.com/office/drawing/2014/main" id="{D95245A5-3BFC-4818-AD93-C423DD0AEDAD}"/>
                </a:ext>
              </a:extLst>
            </p:cNvPr>
            <p:cNvSpPr/>
            <p:nvPr/>
          </p:nvSpPr>
          <p:spPr>
            <a:xfrm>
              <a:off x="2236509" y="4500582"/>
              <a:ext cx="63000" cy="15825"/>
            </a:xfrm>
            <a:custGeom>
              <a:avLst/>
              <a:gdLst>
                <a:gd name="connsiteX0" fmla="*/ 0 w 63000"/>
                <a:gd name="connsiteY0" fmla="*/ 0 h 15825"/>
                <a:gd name="connsiteX1" fmla="*/ 63000 w 63000"/>
                <a:gd name="connsiteY1" fmla="*/ 0 h 15825"/>
                <a:gd name="connsiteX2" fmla="*/ 63000 w 63000"/>
                <a:gd name="connsiteY2" fmla="*/ 15826 h 15825"/>
                <a:gd name="connsiteX3" fmla="*/ 0 w 63000"/>
                <a:gd name="connsiteY3" fmla="*/ 15826 h 15825"/>
              </a:gdLst>
              <a:ahLst/>
              <a:cxnLst>
                <a:cxn ang="0">
                  <a:pos x="connsiteX0" y="connsiteY0"/>
                </a:cxn>
                <a:cxn ang="0">
                  <a:pos x="connsiteX1" y="connsiteY1"/>
                </a:cxn>
                <a:cxn ang="0">
                  <a:pos x="connsiteX2" y="connsiteY2"/>
                </a:cxn>
                <a:cxn ang="0">
                  <a:pos x="connsiteX3" y="connsiteY3"/>
                </a:cxn>
              </a:cxnLst>
              <a:rect l="l" t="t" r="r" b="b"/>
              <a:pathLst>
                <a:path w="63000" h="15825">
                  <a:moveTo>
                    <a:pt x="0" y="0"/>
                  </a:moveTo>
                  <a:lnTo>
                    <a:pt x="63000" y="0"/>
                  </a:lnTo>
                  <a:lnTo>
                    <a:pt x="63000" y="15826"/>
                  </a:lnTo>
                  <a:lnTo>
                    <a:pt x="0" y="15826"/>
                  </a:lnTo>
                  <a:close/>
                </a:path>
              </a:pathLst>
            </a:custGeom>
            <a:grpFill/>
            <a:ln w="7739" cap="flat">
              <a:noFill/>
              <a:prstDash val="solid"/>
              <a:miter/>
            </a:ln>
          </p:spPr>
          <p:txBody>
            <a:bodyPr rtlCol="0" anchor="ctr"/>
            <a:lstStyle/>
            <a:p>
              <a:endParaRPr lang="en-US"/>
            </a:p>
          </p:txBody>
        </p:sp>
        <p:sp>
          <p:nvSpPr>
            <p:cNvPr id="34" name="Freeform: Shape 135">
              <a:extLst>
                <a:ext uri="{FF2B5EF4-FFF2-40B4-BE49-F238E27FC236}">
                  <a16:creationId xmlns:a16="http://schemas.microsoft.com/office/drawing/2014/main" id="{58B5ADE3-AFD6-4696-B739-C578BABCB055}"/>
                </a:ext>
              </a:extLst>
            </p:cNvPr>
            <p:cNvSpPr/>
            <p:nvPr/>
          </p:nvSpPr>
          <p:spPr>
            <a:xfrm>
              <a:off x="2236509" y="4548059"/>
              <a:ext cx="63000" cy="15825"/>
            </a:xfrm>
            <a:custGeom>
              <a:avLst/>
              <a:gdLst>
                <a:gd name="connsiteX0" fmla="*/ 0 w 63000"/>
                <a:gd name="connsiteY0" fmla="*/ 0 h 15825"/>
                <a:gd name="connsiteX1" fmla="*/ 63000 w 63000"/>
                <a:gd name="connsiteY1" fmla="*/ 0 h 15825"/>
                <a:gd name="connsiteX2" fmla="*/ 63000 w 63000"/>
                <a:gd name="connsiteY2" fmla="*/ 15826 h 15825"/>
                <a:gd name="connsiteX3" fmla="*/ 0 w 63000"/>
                <a:gd name="connsiteY3" fmla="*/ 15826 h 15825"/>
              </a:gdLst>
              <a:ahLst/>
              <a:cxnLst>
                <a:cxn ang="0">
                  <a:pos x="connsiteX0" y="connsiteY0"/>
                </a:cxn>
                <a:cxn ang="0">
                  <a:pos x="connsiteX1" y="connsiteY1"/>
                </a:cxn>
                <a:cxn ang="0">
                  <a:pos x="connsiteX2" y="connsiteY2"/>
                </a:cxn>
                <a:cxn ang="0">
                  <a:pos x="connsiteX3" y="connsiteY3"/>
                </a:cxn>
              </a:cxnLst>
              <a:rect l="l" t="t" r="r" b="b"/>
              <a:pathLst>
                <a:path w="63000" h="15825">
                  <a:moveTo>
                    <a:pt x="0" y="0"/>
                  </a:moveTo>
                  <a:lnTo>
                    <a:pt x="63000" y="0"/>
                  </a:lnTo>
                  <a:lnTo>
                    <a:pt x="63000" y="15826"/>
                  </a:lnTo>
                  <a:lnTo>
                    <a:pt x="0" y="15826"/>
                  </a:lnTo>
                  <a:close/>
                </a:path>
              </a:pathLst>
            </a:custGeom>
            <a:grpFill/>
            <a:ln w="7739" cap="flat">
              <a:noFill/>
              <a:prstDash val="solid"/>
              <a:miter/>
            </a:ln>
          </p:spPr>
          <p:txBody>
            <a:bodyPr rtlCol="0" anchor="ctr"/>
            <a:lstStyle/>
            <a:p>
              <a:endParaRPr lang="en-US"/>
            </a:p>
          </p:txBody>
        </p:sp>
      </p:grpSp>
      <p:grpSp>
        <p:nvGrpSpPr>
          <p:cNvPr id="35" name="Group 134">
            <a:extLst>
              <a:ext uri="{FF2B5EF4-FFF2-40B4-BE49-F238E27FC236}">
                <a16:creationId xmlns:a16="http://schemas.microsoft.com/office/drawing/2014/main" id="{0EFD43E7-DC79-4373-8183-F0E90E3645F6}"/>
              </a:ext>
            </a:extLst>
          </p:cNvPr>
          <p:cNvGrpSpPr>
            <a:grpSpLocks noChangeAspect="1"/>
          </p:cNvGrpSpPr>
          <p:nvPr/>
        </p:nvGrpSpPr>
        <p:grpSpPr>
          <a:xfrm>
            <a:off x="589820" y="2433424"/>
            <a:ext cx="504465" cy="497779"/>
            <a:chOff x="696670" y="4302992"/>
            <a:chExt cx="504465" cy="497779"/>
          </a:xfrm>
          <a:solidFill>
            <a:srgbClr val="002060"/>
          </a:solidFill>
        </p:grpSpPr>
        <p:sp>
          <p:nvSpPr>
            <p:cNvPr id="36" name="Picture Placeholder 265">
              <a:extLst>
                <a:ext uri="{FF2B5EF4-FFF2-40B4-BE49-F238E27FC236}">
                  <a16:creationId xmlns:a16="http://schemas.microsoft.com/office/drawing/2014/main" id="{BA7EB47A-29DA-479A-83CE-4FA5C6E52CC9}"/>
                </a:ext>
              </a:extLst>
            </p:cNvPr>
            <p:cNvSpPr/>
            <p:nvPr/>
          </p:nvSpPr>
          <p:spPr>
            <a:xfrm>
              <a:off x="696670" y="4402913"/>
              <a:ext cx="504465" cy="397858"/>
            </a:xfrm>
            <a:custGeom>
              <a:avLst/>
              <a:gdLst>
                <a:gd name="connsiteX0" fmla="*/ 435114 w 504465"/>
                <a:gd name="connsiteY0" fmla="*/ 217952 h 397858"/>
                <a:gd name="connsiteX1" fmla="*/ 426664 w 504465"/>
                <a:gd name="connsiteY1" fmla="*/ 215157 h 397858"/>
                <a:gd name="connsiteX2" fmla="*/ 403947 w 504465"/>
                <a:gd name="connsiteY2" fmla="*/ 218940 h 397858"/>
                <a:gd name="connsiteX3" fmla="*/ 311350 w 504465"/>
                <a:gd name="connsiteY3" fmla="*/ 272377 h 397858"/>
                <a:gd name="connsiteX4" fmla="*/ 303106 w 504465"/>
                <a:gd name="connsiteY4" fmla="*/ 259977 h 397858"/>
                <a:gd name="connsiteX5" fmla="*/ 504466 w 504465"/>
                <a:gd name="connsiteY5" fmla="*/ 143710 h 397858"/>
                <a:gd name="connsiteX6" fmla="*/ 421503 w 504465"/>
                <a:gd name="connsiteY6" fmla="*/ 0 h 397858"/>
                <a:gd name="connsiteX7" fmla="*/ 253037 w 504465"/>
                <a:gd name="connsiteY7" fmla="*/ 97258 h 397858"/>
                <a:gd name="connsiteX8" fmla="*/ 84571 w 504465"/>
                <a:gd name="connsiteY8" fmla="*/ 0 h 397858"/>
                <a:gd name="connsiteX9" fmla="*/ 1608 w 504465"/>
                <a:gd name="connsiteY9" fmla="*/ 143710 h 397858"/>
                <a:gd name="connsiteX10" fmla="*/ 140024 w 504465"/>
                <a:gd name="connsiteY10" fmla="*/ 223636 h 397858"/>
                <a:gd name="connsiteX11" fmla="*/ 125441 w 504465"/>
                <a:gd name="connsiteY11" fmla="*/ 223636 h 397858"/>
                <a:gd name="connsiteX12" fmla="*/ 104084 w 504465"/>
                <a:gd name="connsiteY12" fmla="*/ 229546 h 397858"/>
                <a:gd name="connsiteX13" fmla="*/ 82963 w 504465"/>
                <a:gd name="connsiteY13" fmla="*/ 242188 h 397858"/>
                <a:gd name="connsiteX14" fmla="*/ 82963 w 504465"/>
                <a:gd name="connsiteY14" fmla="*/ 215339 h 397858"/>
                <a:gd name="connsiteX15" fmla="*/ 0 w 504465"/>
                <a:gd name="connsiteY15" fmla="*/ 215339 h 397858"/>
                <a:gd name="connsiteX16" fmla="*/ 0 w 504465"/>
                <a:gd name="connsiteY16" fmla="*/ 397858 h 397858"/>
                <a:gd name="connsiteX17" fmla="*/ 82963 w 504465"/>
                <a:gd name="connsiteY17" fmla="*/ 397858 h 397858"/>
                <a:gd name="connsiteX18" fmla="*/ 82963 w 504465"/>
                <a:gd name="connsiteY18" fmla="*/ 368747 h 397858"/>
                <a:gd name="connsiteX19" fmla="*/ 107228 w 504465"/>
                <a:gd name="connsiteY19" fmla="*/ 378336 h 397858"/>
                <a:gd name="connsiteX20" fmla="*/ 122536 w 504465"/>
                <a:gd name="connsiteY20" fmla="*/ 381265 h 397858"/>
                <a:gd name="connsiteX21" fmla="*/ 256023 w 504465"/>
                <a:gd name="connsiteY21" fmla="*/ 381265 h 397858"/>
                <a:gd name="connsiteX22" fmla="*/ 277902 w 504465"/>
                <a:gd name="connsiteY22" fmla="*/ 375043 h 397858"/>
                <a:gd name="connsiteX23" fmla="*/ 437188 w 504465"/>
                <a:gd name="connsiteY23" fmla="*/ 276436 h 397858"/>
                <a:gd name="connsiteX24" fmla="*/ 453643 w 504465"/>
                <a:gd name="connsiteY24" fmla="*/ 247698 h 397858"/>
                <a:gd name="connsiteX25" fmla="*/ 449220 w 504465"/>
                <a:gd name="connsiteY25" fmla="*/ 231106 h 397858"/>
                <a:gd name="connsiteX26" fmla="*/ 435114 w 504465"/>
                <a:gd name="connsiteY26" fmla="*/ 217952 h 397858"/>
                <a:gd name="connsiteX27" fmla="*/ 481801 w 504465"/>
                <a:gd name="connsiteY27" fmla="*/ 137638 h 397858"/>
                <a:gd name="connsiteX28" fmla="*/ 285627 w 504465"/>
                <a:gd name="connsiteY28" fmla="*/ 250907 h 397858"/>
                <a:gd name="connsiteX29" fmla="*/ 232528 w 504465"/>
                <a:gd name="connsiteY29" fmla="*/ 236728 h 397858"/>
                <a:gd name="connsiteX30" fmla="*/ 185565 w 504465"/>
                <a:gd name="connsiteY30" fmla="*/ 155426 h 397858"/>
                <a:gd name="connsiteX31" fmla="*/ 415439 w 504465"/>
                <a:gd name="connsiteY31" fmla="*/ 22685 h 397858"/>
                <a:gd name="connsiteX32" fmla="*/ 175417 w 504465"/>
                <a:gd name="connsiteY32" fmla="*/ 171013 h 397858"/>
                <a:gd name="connsiteX33" fmla="*/ 148337 w 504465"/>
                <a:gd name="connsiteY33" fmla="*/ 153044 h 397858"/>
                <a:gd name="connsiteX34" fmla="*/ 150828 w 504465"/>
                <a:gd name="connsiteY34" fmla="*/ 134118 h 397858"/>
                <a:gd name="connsiteX35" fmla="*/ 184917 w 504465"/>
                <a:gd name="connsiteY35" fmla="*/ 124995 h 397858"/>
                <a:gd name="connsiteX36" fmla="*/ 192642 w 504465"/>
                <a:gd name="connsiteY36" fmla="*/ 132177 h 397858"/>
                <a:gd name="connsiteX37" fmla="*/ 162924 w 504465"/>
                <a:gd name="connsiteY37" fmla="*/ 149333 h 397858"/>
                <a:gd name="connsiteX38" fmla="*/ 24273 w 504465"/>
                <a:gd name="connsiteY38" fmla="*/ 137638 h 397858"/>
                <a:gd name="connsiteX39" fmla="*/ 90644 w 504465"/>
                <a:gd name="connsiteY39" fmla="*/ 22669 h 397858"/>
                <a:gd name="connsiteX40" fmla="*/ 236444 w 504465"/>
                <a:gd name="connsiteY40" fmla="*/ 106844 h 397858"/>
                <a:gd name="connsiteX41" fmla="*/ 206933 w 504465"/>
                <a:gd name="connsiteY41" fmla="*/ 123881 h 397858"/>
                <a:gd name="connsiteX42" fmla="*/ 193087 w 504465"/>
                <a:gd name="connsiteY42" fmla="*/ 110606 h 397858"/>
                <a:gd name="connsiteX43" fmla="*/ 136391 w 504465"/>
                <a:gd name="connsiteY43" fmla="*/ 125859 h 397858"/>
                <a:gd name="connsiteX44" fmla="*/ 139615 w 504465"/>
                <a:gd name="connsiteY44" fmla="*/ 172396 h 397858"/>
                <a:gd name="connsiteX45" fmla="*/ 184180 w 504465"/>
                <a:gd name="connsiteY45" fmla="*/ 186180 h 397858"/>
                <a:gd name="connsiteX46" fmla="*/ 209894 w 504465"/>
                <a:gd name="connsiteY46" fmla="*/ 230680 h 397858"/>
                <a:gd name="connsiteX47" fmla="*/ 188907 w 504465"/>
                <a:gd name="connsiteY47" fmla="*/ 225081 h 397858"/>
                <a:gd name="connsiteX48" fmla="*/ 178124 w 504465"/>
                <a:gd name="connsiteY48" fmla="*/ 223636 h 397858"/>
                <a:gd name="connsiteX49" fmla="*/ 173209 w 504465"/>
                <a:gd name="connsiteY49" fmla="*/ 223636 h 397858"/>
                <a:gd name="connsiteX50" fmla="*/ 66370 w 504465"/>
                <a:gd name="connsiteY50" fmla="*/ 381265 h 397858"/>
                <a:gd name="connsiteX51" fmla="*/ 16593 w 504465"/>
                <a:gd name="connsiteY51" fmla="*/ 381265 h 397858"/>
                <a:gd name="connsiteX52" fmla="*/ 16593 w 504465"/>
                <a:gd name="connsiteY52" fmla="*/ 231932 h 397858"/>
                <a:gd name="connsiteX53" fmla="*/ 66370 w 504465"/>
                <a:gd name="connsiteY53" fmla="*/ 231932 h 397858"/>
                <a:gd name="connsiteX54" fmla="*/ 428621 w 504465"/>
                <a:gd name="connsiteY54" fmla="*/ 262217 h 397858"/>
                <a:gd name="connsiteX55" fmla="*/ 269164 w 504465"/>
                <a:gd name="connsiteY55" fmla="*/ 360942 h 397858"/>
                <a:gd name="connsiteX56" fmla="*/ 256023 w 504465"/>
                <a:gd name="connsiteY56" fmla="*/ 364673 h 397858"/>
                <a:gd name="connsiteX57" fmla="*/ 122536 w 504465"/>
                <a:gd name="connsiteY57" fmla="*/ 364673 h 397858"/>
                <a:gd name="connsiteX58" fmla="*/ 113409 w 504465"/>
                <a:gd name="connsiteY58" fmla="*/ 362931 h 397858"/>
                <a:gd name="connsiteX59" fmla="*/ 82963 w 504465"/>
                <a:gd name="connsiteY59" fmla="*/ 350903 h 397858"/>
                <a:gd name="connsiteX60" fmla="*/ 82963 w 504465"/>
                <a:gd name="connsiteY60" fmla="*/ 261528 h 397858"/>
                <a:gd name="connsiteX61" fmla="*/ 112595 w 504465"/>
                <a:gd name="connsiteY61" fmla="*/ 243789 h 397858"/>
                <a:gd name="connsiteX62" fmla="*/ 125441 w 504465"/>
                <a:gd name="connsiteY62" fmla="*/ 240228 h 397858"/>
                <a:gd name="connsiteX63" fmla="*/ 178124 w 504465"/>
                <a:gd name="connsiteY63" fmla="*/ 240228 h 397858"/>
                <a:gd name="connsiteX64" fmla="*/ 184601 w 504465"/>
                <a:gd name="connsiteY64" fmla="*/ 241107 h 397858"/>
                <a:gd name="connsiteX65" fmla="*/ 224944 w 504465"/>
                <a:gd name="connsiteY65" fmla="*/ 251895 h 397858"/>
                <a:gd name="connsiteX66" fmla="*/ 269970 w 504465"/>
                <a:gd name="connsiteY66" fmla="*/ 263922 h 397858"/>
                <a:gd name="connsiteX67" fmla="*/ 285011 w 504465"/>
                <a:gd name="connsiteY67" fmla="*/ 267933 h 397858"/>
                <a:gd name="connsiteX68" fmla="*/ 296775 w 504465"/>
                <a:gd name="connsiteY68" fmla="*/ 282248 h 397858"/>
                <a:gd name="connsiteX69" fmla="*/ 296293 w 504465"/>
                <a:gd name="connsiteY69" fmla="*/ 288183 h 397858"/>
                <a:gd name="connsiteX70" fmla="*/ 280474 w 504465"/>
                <a:gd name="connsiteY70" fmla="*/ 300462 h 397858"/>
                <a:gd name="connsiteX71" fmla="*/ 270857 w 504465"/>
                <a:gd name="connsiteY71" fmla="*/ 298586 h 397858"/>
                <a:gd name="connsiteX72" fmla="*/ 184658 w 504465"/>
                <a:gd name="connsiteY72" fmla="*/ 275524 h 397858"/>
                <a:gd name="connsiteX73" fmla="*/ 180380 w 504465"/>
                <a:gd name="connsiteY73" fmla="*/ 291549 h 397858"/>
                <a:gd name="connsiteX74" fmla="*/ 266859 w 504465"/>
                <a:gd name="connsiteY74" fmla="*/ 314688 h 397858"/>
                <a:gd name="connsiteX75" fmla="*/ 280247 w 504465"/>
                <a:gd name="connsiteY75" fmla="*/ 317054 h 397858"/>
                <a:gd name="connsiteX76" fmla="*/ 312331 w 504465"/>
                <a:gd name="connsiteY76" fmla="*/ 292436 h 397858"/>
                <a:gd name="connsiteX77" fmla="*/ 312577 w 504465"/>
                <a:gd name="connsiteY77" fmla="*/ 290885 h 397858"/>
                <a:gd name="connsiteX78" fmla="*/ 412243 w 504465"/>
                <a:gd name="connsiteY78" fmla="*/ 233309 h 397858"/>
                <a:gd name="connsiteX79" fmla="*/ 423602 w 504465"/>
                <a:gd name="connsiteY79" fmla="*/ 231462 h 397858"/>
                <a:gd name="connsiteX80" fmla="*/ 427814 w 504465"/>
                <a:gd name="connsiteY80" fmla="*/ 232855 h 397858"/>
                <a:gd name="connsiteX81" fmla="*/ 434794 w 504465"/>
                <a:gd name="connsiteY81" fmla="*/ 239317 h 397858"/>
                <a:gd name="connsiteX82" fmla="*/ 437050 w 504465"/>
                <a:gd name="connsiteY82" fmla="*/ 247698 h 397858"/>
                <a:gd name="connsiteX83" fmla="*/ 428621 w 504465"/>
                <a:gd name="connsiteY83" fmla="*/ 262217 h 39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04465" h="397858">
                  <a:moveTo>
                    <a:pt x="435114" y="217952"/>
                  </a:moveTo>
                  <a:cubicBezTo>
                    <a:pt x="432444" y="216627"/>
                    <a:pt x="429597" y="215684"/>
                    <a:pt x="426664" y="215157"/>
                  </a:cubicBezTo>
                  <a:cubicBezTo>
                    <a:pt x="418882" y="213646"/>
                    <a:pt x="410817" y="214991"/>
                    <a:pt x="403947" y="218940"/>
                  </a:cubicBezTo>
                  <a:lnTo>
                    <a:pt x="311350" y="272377"/>
                  </a:lnTo>
                  <a:cubicBezTo>
                    <a:pt x="309564" y="267677"/>
                    <a:pt x="306748" y="263439"/>
                    <a:pt x="303106" y="259977"/>
                  </a:cubicBezTo>
                  <a:lnTo>
                    <a:pt x="504466" y="143710"/>
                  </a:lnTo>
                  <a:lnTo>
                    <a:pt x="421503" y="0"/>
                  </a:lnTo>
                  <a:lnTo>
                    <a:pt x="253037" y="97258"/>
                  </a:lnTo>
                  <a:lnTo>
                    <a:pt x="84571" y="0"/>
                  </a:lnTo>
                  <a:lnTo>
                    <a:pt x="1608" y="143710"/>
                  </a:lnTo>
                  <a:lnTo>
                    <a:pt x="140024" y="223636"/>
                  </a:lnTo>
                  <a:lnTo>
                    <a:pt x="125441" y="223636"/>
                  </a:lnTo>
                  <a:cubicBezTo>
                    <a:pt x="117918" y="223647"/>
                    <a:pt x="110542" y="225689"/>
                    <a:pt x="104084" y="229546"/>
                  </a:cubicBezTo>
                  <a:lnTo>
                    <a:pt x="82963" y="242188"/>
                  </a:lnTo>
                  <a:lnTo>
                    <a:pt x="82963" y="215339"/>
                  </a:lnTo>
                  <a:lnTo>
                    <a:pt x="0" y="215339"/>
                  </a:lnTo>
                  <a:lnTo>
                    <a:pt x="0" y="397858"/>
                  </a:lnTo>
                  <a:lnTo>
                    <a:pt x="82963" y="397858"/>
                  </a:lnTo>
                  <a:lnTo>
                    <a:pt x="82963" y="368747"/>
                  </a:lnTo>
                  <a:lnTo>
                    <a:pt x="107228" y="378336"/>
                  </a:lnTo>
                  <a:cubicBezTo>
                    <a:pt x="112097" y="380293"/>
                    <a:pt x="117294" y="381285"/>
                    <a:pt x="122536" y="381265"/>
                  </a:cubicBezTo>
                  <a:lnTo>
                    <a:pt x="256023" y="381265"/>
                  </a:lnTo>
                  <a:cubicBezTo>
                    <a:pt x="263752" y="381270"/>
                    <a:pt x="271331" y="379114"/>
                    <a:pt x="277902" y="375043"/>
                  </a:cubicBezTo>
                  <a:lnTo>
                    <a:pt x="437188" y="276436"/>
                  </a:lnTo>
                  <a:cubicBezTo>
                    <a:pt x="447437" y="270505"/>
                    <a:pt x="453716" y="259535"/>
                    <a:pt x="453643" y="247698"/>
                  </a:cubicBezTo>
                  <a:cubicBezTo>
                    <a:pt x="453639" y="241873"/>
                    <a:pt x="452116" y="236153"/>
                    <a:pt x="449220" y="231106"/>
                  </a:cubicBezTo>
                  <a:cubicBezTo>
                    <a:pt x="445954" y="225398"/>
                    <a:pt x="441036" y="220812"/>
                    <a:pt x="435114" y="217952"/>
                  </a:cubicBezTo>
                  <a:close/>
                  <a:moveTo>
                    <a:pt x="481801" y="137638"/>
                  </a:moveTo>
                  <a:lnTo>
                    <a:pt x="285627" y="250907"/>
                  </a:lnTo>
                  <a:lnTo>
                    <a:pt x="232528" y="236728"/>
                  </a:lnTo>
                  <a:lnTo>
                    <a:pt x="185565" y="155426"/>
                  </a:lnTo>
                  <a:lnTo>
                    <a:pt x="415439" y="22685"/>
                  </a:lnTo>
                  <a:close/>
                  <a:moveTo>
                    <a:pt x="175417" y="171013"/>
                  </a:moveTo>
                  <a:cubicBezTo>
                    <a:pt x="163143" y="172743"/>
                    <a:pt x="151513" y="165027"/>
                    <a:pt x="148337" y="153044"/>
                  </a:cubicBezTo>
                  <a:cubicBezTo>
                    <a:pt x="146603" y="146656"/>
                    <a:pt x="147498" y="139842"/>
                    <a:pt x="150828" y="134118"/>
                  </a:cubicBezTo>
                  <a:cubicBezTo>
                    <a:pt x="157755" y="122232"/>
                    <a:pt x="172975" y="118162"/>
                    <a:pt x="184917" y="124995"/>
                  </a:cubicBezTo>
                  <a:cubicBezTo>
                    <a:pt x="187991" y="126786"/>
                    <a:pt x="190632" y="129241"/>
                    <a:pt x="192642" y="132177"/>
                  </a:cubicBezTo>
                  <a:lnTo>
                    <a:pt x="162924" y="149333"/>
                  </a:lnTo>
                  <a:close/>
                  <a:moveTo>
                    <a:pt x="24273" y="137638"/>
                  </a:moveTo>
                  <a:lnTo>
                    <a:pt x="90644" y="22669"/>
                  </a:lnTo>
                  <a:lnTo>
                    <a:pt x="236444" y="106844"/>
                  </a:lnTo>
                  <a:lnTo>
                    <a:pt x="206933" y="123881"/>
                  </a:lnTo>
                  <a:cubicBezTo>
                    <a:pt x="203454" y="118409"/>
                    <a:pt x="198701" y="113855"/>
                    <a:pt x="193087" y="110606"/>
                  </a:cubicBezTo>
                  <a:cubicBezTo>
                    <a:pt x="173209" y="99256"/>
                    <a:pt x="147895" y="106066"/>
                    <a:pt x="136391" y="125859"/>
                  </a:cubicBezTo>
                  <a:cubicBezTo>
                    <a:pt x="127751" y="140547"/>
                    <a:pt x="129030" y="159036"/>
                    <a:pt x="139615" y="172396"/>
                  </a:cubicBezTo>
                  <a:cubicBezTo>
                    <a:pt x="150196" y="185751"/>
                    <a:pt x="167903" y="191228"/>
                    <a:pt x="184180" y="186180"/>
                  </a:cubicBezTo>
                  <a:lnTo>
                    <a:pt x="209894" y="230680"/>
                  </a:lnTo>
                  <a:lnTo>
                    <a:pt x="188907" y="225081"/>
                  </a:lnTo>
                  <a:cubicBezTo>
                    <a:pt x="185391" y="224134"/>
                    <a:pt x="181765" y="223647"/>
                    <a:pt x="178124" y="223636"/>
                  </a:cubicBezTo>
                  <a:lnTo>
                    <a:pt x="173209" y="223636"/>
                  </a:lnTo>
                  <a:close/>
                  <a:moveTo>
                    <a:pt x="66370" y="381265"/>
                  </a:moveTo>
                  <a:lnTo>
                    <a:pt x="16593" y="381265"/>
                  </a:lnTo>
                  <a:lnTo>
                    <a:pt x="16593" y="231932"/>
                  </a:lnTo>
                  <a:lnTo>
                    <a:pt x="66370" y="231932"/>
                  </a:lnTo>
                  <a:close/>
                  <a:moveTo>
                    <a:pt x="428621" y="262217"/>
                  </a:moveTo>
                  <a:lnTo>
                    <a:pt x="269164" y="360942"/>
                  </a:lnTo>
                  <a:cubicBezTo>
                    <a:pt x="265218" y="363381"/>
                    <a:pt x="260664" y="364673"/>
                    <a:pt x="256023" y="364673"/>
                  </a:cubicBezTo>
                  <a:lnTo>
                    <a:pt x="122536" y="364673"/>
                  </a:lnTo>
                  <a:cubicBezTo>
                    <a:pt x="119410" y="364684"/>
                    <a:pt x="116310" y="364093"/>
                    <a:pt x="113409" y="362931"/>
                  </a:cubicBezTo>
                  <a:lnTo>
                    <a:pt x="82963" y="350903"/>
                  </a:lnTo>
                  <a:lnTo>
                    <a:pt x="82963" y="261528"/>
                  </a:lnTo>
                  <a:lnTo>
                    <a:pt x="112595" y="243789"/>
                  </a:lnTo>
                  <a:cubicBezTo>
                    <a:pt x="116480" y="241464"/>
                    <a:pt x="120916" y="240236"/>
                    <a:pt x="125441" y="240228"/>
                  </a:cubicBezTo>
                  <a:lnTo>
                    <a:pt x="178124" y="240228"/>
                  </a:lnTo>
                  <a:cubicBezTo>
                    <a:pt x="180311" y="240240"/>
                    <a:pt x="182486" y="240536"/>
                    <a:pt x="184601" y="241107"/>
                  </a:cubicBezTo>
                  <a:lnTo>
                    <a:pt x="224944" y="251895"/>
                  </a:lnTo>
                  <a:lnTo>
                    <a:pt x="269970" y="263922"/>
                  </a:lnTo>
                  <a:lnTo>
                    <a:pt x="285011" y="267933"/>
                  </a:lnTo>
                  <a:cubicBezTo>
                    <a:pt x="291440" y="269929"/>
                    <a:pt x="296062" y="275556"/>
                    <a:pt x="296775" y="282248"/>
                  </a:cubicBezTo>
                  <a:cubicBezTo>
                    <a:pt x="296771" y="284237"/>
                    <a:pt x="296609" y="286222"/>
                    <a:pt x="296293" y="288183"/>
                  </a:cubicBezTo>
                  <a:cubicBezTo>
                    <a:pt x="294365" y="295353"/>
                    <a:pt x="287899" y="300372"/>
                    <a:pt x="280474" y="300462"/>
                  </a:cubicBezTo>
                  <a:cubicBezTo>
                    <a:pt x="279239" y="300377"/>
                    <a:pt x="274357" y="299384"/>
                    <a:pt x="270857" y="298586"/>
                  </a:cubicBezTo>
                  <a:lnTo>
                    <a:pt x="184658" y="275524"/>
                  </a:lnTo>
                  <a:lnTo>
                    <a:pt x="180380" y="291549"/>
                  </a:lnTo>
                  <a:lnTo>
                    <a:pt x="266859" y="314688"/>
                  </a:lnTo>
                  <a:cubicBezTo>
                    <a:pt x="271246" y="315854"/>
                    <a:pt x="275726" y="316649"/>
                    <a:pt x="280247" y="317054"/>
                  </a:cubicBezTo>
                  <a:cubicBezTo>
                    <a:pt x="295276" y="317033"/>
                    <a:pt x="308421" y="306947"/>
                    <a:pt x="312331" y="292436"/>
                  </a:cubicBezTo>
                  <a:cubicBezTo>
                    <a:pt x="312473" y="291930"/>
                    <a:pt x="312473" y="291399"/>
                    <a:pt x="312577" y="290885"/>
                  </a:cubicBezTo>
                  <a:lnTo>
                    <a:pt x="412243" y="233309"/>
                  </a:lnTo>
                  <a:cubicBezTo>
                    <a:pt x="415682" y="231344"/>
                    <a:pt x="419717" y="230688"/>
                    <a:pt x="423602" y="231462"/>
                  </a:cubicBezTo>
                  <a:cubicBezTo>
                    <a:pt x="425064" y="231722"/>
                    <a:pt x="426486" y="232191"/>
                    <a:pt x="427814" y="232855"/>
                  </a:cubicBezTo>
                  <a:cubicBezTo>
                    <a:pt x="430739" y="234257"/>
                    <a:pt x="433169" y="236510"/>
                    <a:pt x="434794" y="239317"/>
                  </a:cubicBezTo>
                  <a:cubicBezTo>
                    <a:pt x="436261" y="241865"/>
                    <a:pt x="437039" y="244753"/>
                    <a:pt x="437050" y="247698"/>
                  </a:cubicBezTo>
                  <a:cubicBezTo>
                    <a:pt x="437075" y="253706"/>
                    <a:pt x="433850" y="259259"/>
                    <a:pt x="428621" y="262217"/>
                  </a:cubicBezTo>
                  <a:close/>
                </a:path>
              </a:pathLst>
            </a:custGeom>
            <a:grpFill/>
            <a:ln w="1019" cap="flat">
              <a:noFill/>
              <a:prstDash val="solid"/>
              <a:miter/>
            </a:ln>
          </p:spPr>
          <p:txBody>
            <a:bodyPr rtlCol="0" anchor="ctr"/>
            <a:lstStyle/>
            <a:p>
              <a:endParaRPr lang="en-US"/>
            </a:p>
          </p:txBody>
        </p:sp>
        <p:sp>
          <p:nvSpPr>
            <p:cNvPr id="37" name="Picture Placeholder 265">
              <a:extLst>
                <a:ext uri="{FF2B5EF4-FFF2-40B4-BE49-F238E27FC236}">
                  <a16:creationId xmlns:a16="http://schemas.microsoft.com/office/drawing/2014/main" id="{BA7EB47A-29DA-479A-83CE-4FA5C6E52CC9}"/>
                </a:ext>
              </a:extLst>
            </p:cNvPr>
            <p:cNvSpPr/>
            <p:nvPr/>
          </p:nvSpPr>
          <p:spPr>
            <a:xfrm>
              <a:off x="988865" y="4507978"/>
              <a:ext cx="82968" cy="82962"/>
            </a:xfrm>
            <a:custGeom>
              <a:avLst/>
              <a:gdLst>
                <a:gd name="connsiteX0" fmla="*/ 5577 w 82968"/>
                <a:gd name="connsiteY0" fmla="*/ 62206 h 82962"/>
                <a:gd name="connsiteX1" fmla="*/ 30765 w 82968"/>
                <a:gd name="connsiteY1" fmla="*/ 81537 h 82962"/>
                <a:gd name="connsiteX2" fmla="*/ 41548 w 82968"/>
                <a:gd name="connsiteY2" fmla="*/ 82963 h 82962"/>
                <a:gd name="connsiteX3" fmla="*/ 81563 w 82968"/>
                <a:gd name="connsiteY3" fmla="*/ 52171 h 82962"/>
                <a:gd name="connsiteX4" fmla="*/ 62196 w 82968"/>
                <a:gd name="connsiteY4" fmla="*/ 5541 h 82962"/>
                <a:gd name="connsiteX5" fmla="*/ 12139 w 82968"/>
                <a:gd name="connsiteY5" fmla="*/ 12160 h 82962"/>
                <a:gd name="connsiteX6" fmla="*/ 5560 w 82968"/>
                <a:gd name="connsiteY6" fmla="*/ 62222 h 82962"/>
                <a:gd name="connsiteX7" fmla="*/ 17466 w 82968"/>
                <a:gd name="connsiteY7" fmla="*/ 35020 h 82962"/>
                <a:gd name="connsiteX8" fmla="*/ 38255 w 82968"/>
                <a:gd name="connsiteY8" fmla="*/ 16795 h 82962"/>
                <a:gd name="connsiteX9" fmla="*/ 63051 w 82968"/>
                <a:gd name="connsiteY9" fmla="*/ 29020 h 82962"/>
                <a:gd name="connsiteX10" fmla="*/ 59101 w 82968"/>
                <a:gd name="connsiteY10" fmla="*/ 59071 h 82962"/>
                <a:gd name="connsiteX11" fmla="*/ 29051 w 82968"/>
                <a:gd name="connsiteY11" fmla="*/ 63024 h 82962"/>
                <a:gd name="connsiteX12" fmla="*/ 17466 w 82968"/>
                <a:gd name="connsiteY12" fmla="*/ 35020 h 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968" h="82962">
                  <a:moveTo>
                    <a:pt x="5577" y="62206"/>
                  </a:moveTo>
                  <a:cubicBezTo>
                    <a:pt x="11057" y="71754"/>
                    <a:pt x="20123" y="78713"/>
                    <a:pt x="30765" y="81537"/>
                  </a:cubicBezTo>
                  <a:cubicBezTo>
                    <a:pt x="34281" y="82481"/>
                    <a:pt x="37907" y="82959"/>
                    <a:pt x="41548" y="82963"/>
                  </a:cubicBezTo>
                  <a:cubicBezTo>
                    <a:pt x="60317" y="82934"/>
                    <a:pt x="76727" y="70308"/>
                    <a:pt x="81563" y="52171"/>
                  </a:cubicBezTo>
                  <a:cubicBezTo>
                    <a:pt x="86400" y="34035"/>
                    <a:pt x="78456" y="14916"/>
                    <a:pt x="62196" y="5541"/>
                  </a:cubicBezTo>
                  <a:cubicBezTo>
                    <a:pt x="45936" y="-3829"/>
                    <a:pt x="25406" y="-1114"/>
                    <a:pt x="12139" y="12160"/>
                  </a:cubicBezTo>
                  <a:cubicBezTo>
                    <a:pt x="-1128" y="25439"/>
                    <a:pt x="-3826" y="45970"/>
                    <a:pt x="5560" y="62222"/>
                  </a:cubicBezTo>
                  <a:close/>
                  <a:moveTo>
                    <a:pt x="17466" y="35020"/>
                  </a:moveTo>
                  <a:cubicBezTo>
                    <a:pt x="20074" y="25302"/>
                    <a:pt x="28277" y="18112"/>
                    <a:pt x="38255" y="16795"/>
                  </a:cubicBezTo>
                  <a:cubicBezTo>
                    <a:pt x="48233" y="15482"/>
                    <a:pt x="58020" y="20307"/>
                    <a:pt x="63051" y="29020"/>
                  </a:cubicBezTo>
                  <a:cubicBezTo>
                    <a:pt x="68690" y="38779"/>
                    <a:pt x="67070" y="51102"/>
                    <a:pt x="59101" y="59071"/>
                  </a:cubicBezTo>
                  <a:cubicBezTo>
                    <a:pt x="51137" y="67038"/>
                    <a:pt x="38811" y="68659"/>
                    <a:pt x="29051" y="63024"/>
                  </a:cubicBezTo>
                  <a:cubicBezTo>
                    <a:pt x="19297" y="57390"/>
                    <a:pt x="14541" y="45900"/>
                    <a:pt x="17466" y="35020"/>
                  </a:cubicBezTo>
                  <a:close/>
                </a:path>
              </a:pathLst>
            </a:custGeom>
            <a:grpFill/>
            <a:ln w="1019" cap="flat">
              <a:noFill/>
              <a:prstDash val="solid"/>
              <a:miter/>
            </a:ln>
          </p:spPr>
          <p:txBody>
            <a:bodyPr rtlCol="0" anchor="ctr"/>
            <a:lstStyle/>
            <a:p>
              <a:endParaRPr lang="en-US"/>
            </a:p>
          </p:txBody>
        </p:sp>
        <p:sp>
          <p:nvSpPr>
            <p:cNvPr id="38" name="Picture Placeholder 265">
              <a:extLst>
                <a:ext uri="{FF2B5EF4-FFF2-40B4-BE49-F238E27FC236}">
                  <a16:creationId xmlns:a16="http://schemas.microsoft.com/office/drawing/2014/main" id="{BA7EB47A-29DA-479A-83CE-4FA5C6E52CC9}"/>
                </a:ext>
              </a:extLst>
            </p:cNvPr>
            <p:cNvSpPr/>
            <p:nvPr/>
          </p:nvSpPr>
          <p:spPr>
            <a:xfrm>
              <a:off x="920670" y="4336178"/>
              <a:ext cx="49777" cy="99555"/>
            </a:xfrm>
            <a:custGeom>
              <a:avLst/>
              <a:gdLst>
                <a:gd name="connsiteX0" fmla="*/ 24889 w 49777"/>
                <a:gd name="connsiteY0" fmla="*/ 74667 h 99555"/>
                <a:gd name="connsiteX1" fmla="*/ 16593 w 49777"/>
                <a:gd name="connsiteY1" fmla="*/ 66370 h 99555"/>
                <a:gd name="connsiteX2" fmla="*/ 0 w 49777"/>
                <a:gd name="connsiteY2" fmla="*/ 66370 h 99555"/>
                <a:gd name="connsiteX3" fmla="*/ 16593 w 49777"/>
                <a:gd name="connsiteY3" fmla="*/ 89736 h 99555"/>
                <a:gd name="connsiteX4" fmla="*/ 16593 w 49777"/>
                <a:gd name="connsiteY4" fmla="*/ 99556 h 99555"/>
                <a:gd name="connsiteX5" fmla="*/ 33185 w 49777"/>
                <a:gd name="connsiteY5" fmla="*/ 99556 h 99555"/>
                <a:gd name="connsiteX6" fmla="*/ 33185 w 49777"/>
                <a:gd name="connsiteY6" fmla="*/ 89736 h 99555"/>
                <a:gd name="connsiteX7" fmla="*/ 49410 w 49777"/>
                <a:gd name="connsiteY7" fmla="*/ 62105 h 99555"/>
                <a:gd name="connsiteX8" fmla="*/ 24889 w 49777"/>
                <a:gd name="connsiteY8" fmla="*/ 41481 h 99555"/>
                <a:gd name="connsiteX9" fmla="*/ 16593 w 49777"/>
                <a:gd name="connsiteY9" fmla="*/ 33185 h 99555"/>
                <a:gd name="connsiteX10" fmla="*/ 24889 w 49777"/>
                <a:gd name="connsiteY10" fmla="*/ 24889 h 99555"/>
                <a:gd name="connsiteX11" fmla="*/ 33185 w 49777"/>
                <a:gd name="connsiteY11" fmla="*/ 33185 h 99555"/>
                <a:gd name="connsiteX12" fmla="*/ 49778 w 49777"/>
                <a:gd name="connsiteY12" fmla="*/ 33185 h 99555"/>
                <a:gd name="connsiteX13" fmla="*/ 33185 w 49777"/>
                <a:gd name="connsiteY13" fmla="*/ 9823 h 99555"/>
                <a:gd name="connsiteX14" fmla="*/ 33185 w 49777"/>
                <a:gd name="connsiteY14" fmla="*/ 0 h 99555"/>
                <a:gd name="connsiteX15" fmla="*/ 16593 w 49777"/>
                <a:gd name="connsiteY15" fmla="*/ 0 h 99555"/>
                <a:gd name="connsiteX16" fmla="*/ 16593 w 49777"/>
                <a:gd name="connsiteY16" fmla="*/ 9823 h 99555"/>
                <a:gd name="connsiteX17" fmla="*/ 368 w 49777"/>
                <a:gd name="connsiteY17" fmla="*/ 37451 h 99555"/>
                <a:gd name="connsiteX18" fmla="*/ 24889 w 49777"/>
                <a:gd name="connsiteY18" fmla="*/ 58074 h 99555"/>
                <a:gd name="connsiteX19" fmla="*/ 33185 w 49777"/>
                <a:gd name="connsiteY19" fmla="*/ 66370 h 99555"/>
                <a:gd name="connsiteX20" fmla="*/ 24889 w 49777"/>
                <a:gd name="connsiteY20" fmla="*/ 74667 h 9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777" h="99555">
                  <a:moveTo>
                    <a:pt x="24889" y="74667"/>
                  </a:moveTo>
                  <a:cubicBezTo>
                    <a:pt x="20307" y="74667"/>
                    <a:pt x="16593" y="70952"/>
                    <a:pt x="16593" y="66370"/>
                  </a:cubicBezTo>
                  <a:lnTo>
                    <a:pt x="0" y="66370"/>
                  </a:lnTo>
                  <a:cubicBezTo>
                    <a:pt x="45" y="76882"/>
                    <a:pt x="6684" y="86232"/>
                    <a:pt x="16593" y="89736"/>
                  </a:cubicBezTo>
                  <a:lnTo>
                    <a:pt x="16593" y="99556"/>
                  </a:lnTo>
                  <a:lnTo>
                    <a:pt x="33185" y="99556"/>
                  </a:lnTo>
                  <a:lnTo>
                    <a:pt x="33185" y="89736"/>
                  </a:lnTo>
                  <a:cubicBezTo>
                    <a:pt x="44605" y="85714"/>
                    <a:pt x="51459" y="74039"/>
                    <a:pt x="49410" y="62105"/>
                  </a:cubicBezTo>
                  <a:cubicBezTo>
                    <a:pt x="47355" y="50175"/>
                    <a:pt x="36997" y="41461"/>
                    <a:pt x="24889" y="41481"/>
                  </a:cubicBezTo>
                  <a:cubicBezTo>
                    <a:pt x="20307" y="41481"/>
                    <a:pt x="16593" y="37767"/>
                    <a:pt x="16593" y="33185"/>
                  </a:cubicBezTo>
                  <a:cubicBezTo>
                    <a:pt x="16593" y="28604"/>
                    <a:pt x="20307" y="24889"/>
                    <a:pt x="24889" y="24889"/>
                  </a:cubicBezTo>
                  <a:cubicBezTo>
                    <a:pt x="29471" y="24889"/>
                    <a:pt x="33185" y="28604"/>
                    <a:pt x="33185" y="33185"/>
                  </a:cubicBezTo>
                  <a:lnTo>
                    <a:pt x="49778" y="33185"/>
                  </a:lnTo>
                  <a:cubicBezTo>
                    <a:pt x="49733" y="22677"/>
                    <a:pt x="43094" y="13327"/>
                    <a:pt x="33185" y="9823"/>
                  </a:cubicBezTo>
                  <a:lnTo>
                    <a:pt x="33185" y="0"/>
                  </a:lnTo>
                  <a:lnTo>
                    <a:pt x="16593" y="0"/>
                  </a:lnTo>
                  <a:lnTo>
                    <a:pt x="16593" y="9823"/>
                  </a:lnTo>
                  <a:cubicBezTo>
                    <a:pt x="5173" y="13846"/>
                    <a:pt x="-1681" y="25521"/>
                    <a:pt x="368" y="37451"/>
                  </a:cubicBezTo>
                  <a:cubicBezTo>
                    <a:pt x="2423" y="49385"/>
                    <a:pt x="12780" y="58098"/>
                    <a:pt x="24889" y="58074"/>
                  </a:cubicBezTo>
                  <a:cubicBezTo>
                    <a:pt x="29471" y="58074"/>
                    <a:pt x="33185" y="61789"/>
                    <a:pt x="33185" y="66370"/>
                  </a:cubicBezTo>
                  <a:cubicBezTo>
                    <a:pt x="33185" y="70952"/>
                    <a:pt x="29471" y="74667"/>
                    <a:pt x="24889" y="74667"/>
                  </a:cubicBezTo>
                  <a:close/>
                </a:path>
              </a:pathLst>
            </a:custGeom>
            <a:grpFill/>
            <a:ln w="1019" cap="flat">
              <a:noFill/>
              <a:prstDash val="solid"/>
              <a:miter/>
            </a:ln>
          </p:spPr>
          <p:txBody>
            <a:bodyPr rtlCol="0" anchor="ctr"/>
            <a:lstStyle/>
            <a:p>
              <a:endParaRPr lang="en-US"/>
            </a:p>
          </p:txBody>
        </p:sp>
        <p:sp>
          <p:nvSpPr>
            <p:cNvPr id="39" name="Picture Placeholder 265">
              <a:extLst>
                <a:ext uri="{FF2B5EF4-FFF2-40B4-BE49-F238E27FC236}">
                  <a16:creationId xmlns:a16="http://schemas.microsoft.com/office/drawing/2014/main" id="{BA7EB47A-29DA-479A-83CE-4FA5C6E52CC9}"/>
                </a:ext>
              </a:extLst>
            </p:cNvPr>
            <p:cNvSpPr/>
            <p:nvPr/>
          </p:nvSpPr>
          <p:spPr>
            <a:xfrm>
              <a:off x="862595" y="4302992"/>
              <a:ext cx="165925" cy="165926"/>
            </a:xfrm>
            <a:custGeom>
              <a:avLst/>
              <a:gdLst>
                <a:gd name="connsiteX0" fmla="*/ 82963 w 165925"/>
                <a:gd name="connsiteY0" fmla="*/ 165926 h 165926"/>
                <a:gd name="connsiteX1" fmla="*/ 165926 w 165925"/>
                <a:gd name="connsiteY1" fmla="*/ 82963 h 165926"/>
                <a:gd name="connsiteX2" fmla="*/ 82963 w 165925"/>
                <a:gd name="connsiteY2" fmla="*/ 0 h 165926"/>
                <a:gd name="connsiteX3" fmla="*/ 0 w 165925"/>
                <a:gd name="connsiteY3" fmla="*/ 82963 h 165926"/>
                <a:gd name="connsiteX4" fmla="*/ 82963 w 165925"/>
                <a:gd name="connsiteY4" fmla="*/ 165926 h 165926"/>
                <a:gd name="connsiteX5" fmla="*/ 82963 w 165925"/>
                <a:gd name="connsiteY5" fmla="*/ 16593 h 165926"/>
                <a:gd name="connsiteX6" fmla="*/ 149333 w 165925"/>
                <a:gd name="connsiteY6" fmla="*/ 82963 h 165926"/>
                <a:gd name="connsiteX7" fmla="*/ 82963 w 165925"/>
                <a:gd name="connsiteY7" fmla="*/ 149334 h 165926"/>
                <a:gd name="connsiteX8" fmla="*/ 16593 w 165925"/>
                <a:gd name="connsiteY8" fmla="*/ 82963 h 165926"/>
                <a:gd name="connsiteX9" fmla="*/ 82963 w 165925"/>
                <a:gd name="connsiteY9" fmla="*/ 16593 h 16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925" h="165926">
                  <a:moveTo>
                    <a:pt x="82963" y="165926"/>
                  </a:moveTo>
                  <a:cubicBezTo>
                    <a:pt x="128783" y="165926"/>
                    <a:pt x="165926" y="128783"/>
                    <a:pt x="165926" y="82963"/>
                  </a:cubicBezTo>
                  <a:cubicBezTo>
                    <a:pt x="165926" y="37147"/>
                    <a:pt x="128783" y="0"/>
                    <a:pt x="82963" y="0"/>
                  </a:cubicBezTo>
                  <a:cubicBezTo>
                    <a:pt x="37143" y="0"/>
                    <a:pt x="0" y="37147"/>
                    <a:pt x="0" y="82963"/>
                  </a:cubicBezTo>
                  <a:cubicBezTo>
                    <a:pt x="49" y="128763"/>
                    <a:pt x="37163" y="165878"/>
                    <a:pt x="82963" y="165926"/>
                  </a:cubicBezTo>
                  <a:close/>
                  <a:moveTo>
                    <a:pt x="82963" y="16593"/>
                  </a:moveTo>
                  <a:cubicBezTo>
                    <a:pt x="119620" y="16593"/>
                    <a:pt x="149333" y="46310"/>
                    <a:pt x="149333" y="82963"/>
                  </a:cubicBezTo>
                  <a:cubicBezTo>
                    <a:pt x="149333" y="119619"/>
                    <a:pt x="119620" y="149334"/>
                    <a:pt x="82963" y="149334"/>
                  </a:cubicBezTo>
                  <a:cubicBezTo>
                    <a:pt x="46306" y="149334"/>
                    <a:pt x="16593" y="119619"/>
                    <a:pt x="16593" y="82963"/>
                  </a:cubicBezTo>
                  <a:cubicBezTo>
                    <a:pt x="16633" y="46326"/>
                    <a:pt x="46327" y="16637"/>
                    <a:pt x="82963" y="16593"/>
                  </a:cubicBezTo>
                  <a:close/>
                </a:path>
              </a:pathLst>
            </a:custGeom>
            <a:grpFill/>
            <a:ln w="1019" cap="flat">
              <a:noFill/>
              <a:prstDash val="solid"/>
              <a:miter/>
            </a:ln>
          </p:spPr>
          <p:txBody>
            <a:bodyPr rtlCol="0" anchor="ctr"/>
            <a:lstStyle/>
            <a:p>
              <a:endParaRPr lang="en-US"/>
            </a:p>
          </p:txBody>
        </p:sp>
      </p:grpSp>
    </p:spTree>
    <p:extLst>
      <p:ext uri="{BB962C8B-B14F-4D97-AF65-F5344CB8AC3E}">
        <p14:creationId xmlns:p14="http://schemas.microsoft.com/office/powerpoint/2010/main" val="1121520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B48BBED-F85F-4647-8ED8-06F891758779}"/>
              </a:ext>
            </a:extLst>
          </p:cNvPr>
          <p:cNvSpPr>
            <a:spLocks noGrp="1"/>
          </p:cNvSpPr>
          <p:nvPr>
            <p:ph type="title"/>
          </p:nvPr>
        </p:nvSpPr>
        <p:spPr>
          <a:xfrm>
            <a:off x="493056" y="724901"/>
            <a:ext cx="11666307" cy="579208"/>
          </a:xfrm>
        </p:spPr>
        <p:txBody>
          <a:bodyPr>
            <a:normAutofit/>
          </a:bodyPr>
          <a:lstStyle/>
          <a:p>
            <a:r>
              <a:rPr lang="en-GB" sz="2400" dirty="0">
                <a:solidFill>
                  <a:srgbClr val="67B3E4"/>
                </a:solidFill>
                <a:ea typeface="+mn-ea"/>
              </a:rPr>
              <a:t>Positive SPO from S&amp;P</a:t>
            </a:r>
          </a:p>
        </p:txBody>
      </p:sp>
      <p:cxnSp>
        <p:nvCxnSpPr>
          <p:cNvPr id="12" name="Connecteur droit 11">
            <a:extLst>
              <a:ext uri="{FF2B5EF4-FFF2-40B4-BE49-F238E27FC236}">
                <a16:creationId xmlns:a16="http://schemas.microsoft.com/office/drawing/2014/main" id="{32E1905D-9000-4302-B6B1-C8D8FAB018AD}"/>
              </a:ext>
            </a:extLst>
          </p:cNvPr>
          <p:cNvCxnSpPr/>
          <p:nvPr/>
        </p:nvCxnSpPr>
        <p:spPr>
          <a:xfrm>
            <a:off x="580143" y="581726"/>
            <a:ext cx="11031713" cy="0"/>
          </a:xfrm>
          <a:prstGeom prst="line">
            <a:avLst/>
          </a:prstGeom>
          <a:ln/>
        </p:spPr>
        <p:style>
          <a:lnRef idx="3">
            <a:schemeClr val="dk1"/>
          </a:lnRef>
          <a:fillRef idx="0">
            <a:schemeClr val="dk1"/>
          </a:fillRef>
          <a:effectRef idx="2">
            <a:schemeClr val="dk1"/>
          </a:effectRef>
          <a:fontRef idx="minor">
            <a:schemeClr val="tx1"/>
          </a:fontRef>
        </p:style>
      </p:cxnSp>
      <p:sp>
        <p:nvSpPr>
          <p:cNvPr id="8" name="Rectangle 7">
            <a:extLst>
              <a:ext uri="{FF2B5EF4-FFF2-40B4-BE49-F238E27FC236}">
                <a16:creationId xmlns:a16="http://schemas.microsoft.com/office/drawing/2014/main" id="{83573D94-2F43-4507-A77F-5DA4A8115EF3}"/>
              </a:ext>
            </a:extLst>
          </p:cNvPr>
          <p:cNvSpPr/>
          <p:nvPr/>
        </p:nvSpPr>
        <p:spPr>
          <a:xfrm>
            <a:off x="493056" y="243172"/>
            <a:ext cx="5038559" cy="338554"/>
          </a:xfrm>
          <a:prstGeom prst="rect">
            <a:avLst/>
          </a:prstGeom>
        </p:spPr>
        <p:txBody>
          <a:bodyPr wrap="none">
            <a:spAutoFit/>
          </a:bodyPr>
          <a:lstStyle/>
          <a:p>
            <a:r>
              <a:rPr lang="en-US" sz="1600" b="1" dirty="0">
                <a:solidFill>
                  <a:srgbClr val="00B050"/>
                </a:solidFill>
                <a:latin typeface="Arial" panose="020B0604020202020204" pitchFamily="34" charset="0"/>
                <a:ea typeface="+mj-ea"/>
                <a:cs typeface="Arial" panose="020B0604020202020204" pitchFamily="34" charset="0"/>
              </a:rPr>
              <a:t>03. Ile-de-France </a:t>
            </a:r>
            <a:r>
              <a:rPr lang="en-US" sz="1600" b="1" dirty="0" err="1">
                <a:solidFill>
                  <a:srgbClr val="00B050"/>
                </a:solidFill>
                <a:latin typeface="Arial" panose="020B0604020202020204" pitchFamily="34" charset="0"/>
                <a:ea typeface="+mj-ea"/>
                <a:cs typeface="Arial" panose="020B0604020202020204" pitchFamily="34" charset="0"/>
              </a:rPr>
              <a:t>Mobilités</a:t>
            </a:r>
            <a:r>
              <a:rPr lang="en-US" sz="1600" b="1" dirty="0">
                <a:solidFill>
                  <a:srgbClr val="00B050"/>
                </a:solidFill>
                <a:latin typeface="Arial" panose="020B0604020202020204" pitchFamily="34" charset="0"/>
                <a:ea typeface="+mj-ea"/>
                <a:cs typeface="Arial" panose="020B0604020202020204" pitchFamily="34" charset="0"/>
              </a:rPr>
              <a:t>' Green Bond program  </a:t>
            </a:r>
          </a:p>
        </p:txBody>
      </p:sp>
      <p:sp>
        <p:nvSpPr>
          <p:cNvPr id="6" name="Rectangle à coins arrondis 5"/>
          <p:cNvSpPr/>
          <p:nvPr/>
        </p:nvSpPr>
        <p:spPr>
          <a:xfrm>
            <a:off x="580143" y="1541524"/>
            <a:ext cx="8767057" cy="1061247"/>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sz="1100" dirty="0">
                <a:solidFill>
                  <a:schemeClr val="tx1"/>
                </a:solidFill>
                <a:latin typeface="Arial" panose="020B0604020202020204" pitchFamily="34" charset="0"/>
                <a:cs typeface="Arial" panose="020B0604020202020204" pitchFamily="34" charset="0"/>
              </a:rPr>
              <a:t>Île-de-France </a:t>
            </a:r>
            <a:r>
              <a:rPr lang="en-US" sz="1100" dirty="0" err="1">
                <a:solidFill>
                  <a:schemeClr val="tx1"/>
                </a:solidFill>
                <a:latin typeface="Arial" panose="020B0604020202020204" pitchFamily="34" charset="0"/>
                <a:cs typeface="Arial" panose="020B0604020202020204" pitchFamily="34" charset="0"/>
              </a:rPr>
              <a:t>Mobilités</a:t>
            </a:r>
            <a:r>
              <a:rPr lang="en-US" sz="1100" dirty="0">
                <a:solidFill>
                  <a:schemeClr val="tx1"/>
                </a:solidFill>
                <a:latin typeface="Arial" panose="020B0604020202020204" pitchFamily="34" charset="0"/>
                <a:cs typeface="Arial" panose="020B0604020202020204" pitchFamily="34" charset="0"/>
              </a:rPr>
              <a:t>’ updated Framework </a:t>
            </a:r>
            <a:r>
              <a:rPr lang="en-US" sz="1100" b="1" dirty="0">
                <a:solidFill>
                  <a:schemeClr val="tx1"/>
                </a:solidFill>
                <a:latin typeface="Arial" panose="020B0604020202020204" pitchFamily="34" charset="0"/>
                <a:cs typeface="Arial" panose="020B0604020202020204" pitchFamily="34" charset="0"/>
              </a:rPr>
              <a:t>received a Second Party Opinion from S&amp;P Global Ratings confirming:</a:t>
            </a:r>
            <a:endParaRPr lang="en-US" sz="1100" dirty="0">
              <a:solidFill>
                <a:schemeClr val="tx1"/>
              </a:solidFill>
              <a:latin typeface="Arial" panose="020B0604020202020204" pitchFamily="34" charset="0"/>
              <a:cs typeface="Arial" panose="020B0604020202020204" pitchFamily="34" charset="0"/>
            </a:endParaRPr>
          </a:p>
          <a:p>
            <a:pPr marL="285750" indent="-285750">
              <a:lnSpc>
                <a:spcPct val="120000"/>
              </a:lnSpc>
              <a:buFont typeface="Wingdings" panose="05000000000000000000" pitchFamily="2" charset="2"/>
              <a:buChar char="q"/>
            </a:pPr>
            <a:r>
              <a:rPr lang="en-US" sz="1100" dirty="0">
                <a:solidFill>
                  <a:schemeClr val="tx1"/>
                </a:solidFill>
                <a:latin typeface="Arial" panose="020B0604020202020204" pitchFamily="34" charset="0"/>
                <a:cs typeface="Arial" panose="020B0604020202020204" pitchFamily="34" charset="0"/>
              </a:rPr>
              <a:t>The Framework alignment with the ICMA Green Bond Principles</a:t>
            </a:r>
          </a:p>
          <a:p>
            <a:pPr marL="285750" indent="-285750">
              <a:lnSpc>
                <a:spcPct val="120000"/>
              </a:lnSpc>
              <a:buFont typeface="Wingdings" panose="05000000000000000000" pitchFamily="2" charset="2"/>
              <a:buChar char="q"/>
            </a:pPr>
            <a:r>
              <a:rPr lang="en-US" sz="1100" dirty="0">
                <a:solidFill>
                  <a:schemeClr val="tx1"/>
                </a:solidFill>
                <a:latin typeface="Arial" panose="020B0604020202020204" pitchFamily="34" charset="0"/>
                <a:cs typeface="Arial" panose="020B0604020202020204" pitchFamily="34" charset="0"/>
              </a:rPr>
              <a:t>The quality of the Use of Proceeds categories, attributing a </a:t>
            </a:r>
            <a:r>
              <a:rPr lang="en-US" sz="1100" b="1" dirty="0">
                <a:solidFill>
                  <a:srgbClr val="08582C"/>
                </a:solidFill>
                <a:latin typeface="Arial" panose="020B0604020202020204" pitchFamily="34" charset="0"/>
                <a:cs typeface="Arial" panose="020B0604020202020204" pitchFamily="34" charset="0"/>
              </a:rPr>
              <a:t>“Dark Green” assessment for all categories</a:t>
            </a:r>
          </a:p>
          <a:p>
            <a:pPr marL="285750" indent="-285750">
              <a:lnSpc>
                <a:spcPct val="120000"/>
              </a:lnSpc>
              <a:buFont typeface="Wingdings" panose="05000000000000000000" pitchFamily="2" charset="2"/>
              <a:buChar char="q"/>
            </a:pPr>
            <a:r>
              <a:rPr lang="en-US" sz="1100" b="1" dirty="0">
                <a:solidFill>
                  <a:srgbClr val="08582C"/>
                </a:solidFill>
                <a:latin typeface="Arial" panose="020B0604020202020204" pitchFamily="34" charset="0"/>
                <a:cs typeface="Arial" panose="020B0604020202020204" pitchFamily="34" charset="0"/>
              </a:rPr>
              <a:t>The alignment of the Framework with the EU Taxonomy</a:t>
            </a:r>
          </a:p>
          <a:p>
            <a:pPr marL="285750" indent="-285750">
              <a:lnSpc>
                <a:spcPct val="120000"/>
              </a:lnSpc>
              <a:buFont typeface="Wingdings" panose="05000000000000000000" pitchFamily="2" charset="2"/>
              <a:buChar char="q"/>
            </a:pPr>
            <a:r>
              <a:rPr lang="en-US" sz="1100" b="1" dirty="0">
                <a:solidFill>
                  <a:srgbClr val="08582C"/>
                </a:solidFill>
                <a:latin typeface="Arial" panose="020B0604020202020204" pitchFamily="34" charset="0"/>
                <a:cs typeface="Arial" panose="020B0604020202020204" pitchFamily="34" charset="0"/>
              </a:rPr>
              <a:t>No weakness </a:t>
            </a:r>
            <a:r>
              <a:rPr lang="en-US" sz="1100" dirty="0">
                <a:solidFill>
                  <a:schemeClr val="tx1"/>
                </a:solidFill>
                <a:latin typeface="Arial" panose="020B0604020202020204" pitchFamily="34" charset="0"/>
                <a:cs typeface="Arial" panose="020B0604020202020204" pitchFamily="34" charset="0"/>
              </a:rPr>
              <a:t>has been identified in the Framework by S&amp;P</a:t>
            </a:r>
          </a:p>
        </p:txBody>
      </p:sp>
      <p:graphicFrame>
        <p:nvGraphicFramePr>
          <p:cNvPr id="2" name="Tableau 1"/>
          <p:cNvGraphicFramePr>
            <a:graphicFrameLocks noGrp="1"/>
          </p:cNvGraphicFramePr>
          <p:nvPr/>
        </p:nvGraphicFramePr>
        <p:xfrm>
          <a:off x="580142" y="3144652"/>
          <a:ext cx="6620934" cy="2225872"/>
        </p:xfrm>
        <a:graphic>
          <a:graphicData uri="http://schemas.openxmlformats.org/drawingml/2006/table">
            <a:tbl>
              <a:tblPr firstCol="1" bandRow="1">
                <a:tableStyleId>{5C22544A-7EE6-4342-B048-85BDC9FD1C3A}</a:tableStyleId>
              </a:tblPr>
              <a:tblGrid>
                <a:gridCol w="3310467">
                  <a:extLst>
                    <a:ext uri="{9D8B030D-6E8A-4147-A177-3AD203B41FA5}">
                      <a16:colId xmlns:a16="http://schemas.microsoft.com/office/drawing/2014/main" val="1954742676"/>
                    </a:ext>
                  </a:extLst>
                </a:gridCol>
                <a:gridCol w="3310467">
                  <a:extLst>
                    <a:ext uri="{9D8B030D-6E8A-4147-A177-3AD203B41FA5}">
                      <a16:colId xmlns:a16="http://schemas.microsoft.com/office/drawing/2014/main" val="3363801754"/>
                    </a:ext>
                  </a:extLst>
                </a:gridCol>
              </a:tblGrid>
              <a:tr h="5350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lt1"/>
                          </a:solidFill>
                          <a:effectLst/>
                          <a:latin typeface="Arial" panose="020B0604020202020204" pitchFamily="34" charset="0"/>
                          <a:ea typeface="+mn-ea"/>
                          <a:cs typeface="Arial" panose="020B0604020202020204" pitchFamily="34" charset="0"/>
                        </a:rPr>
                        <a:t>EU Taxonomy activity</a:t>
                      </a:r>
                    </a:p>
                  </a:txBody>
                  <a:tcPr anchor="ctr">
                    <a:solidFill>
                      <a:srgbClr val="67B3E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Arial" panose="020B0604020202020204" pitchFamily="34" charset="0"/>
                          <a:cs typeface="Arial" panose="020B0604020202020204" pitchFamily="34" charset="0"/>
                        </a:rPr>
                        <a:t>S&amp;P Assessment</a:t>
                      </a:r>
                    </a:p>
                  </a:txBody>
                  <a:tcPr anchor="ctr">
                    <a:solidFill>
                      <a:srgbClr val="67B3E4"/>
                    </a:solidFill>
                  </a:tcPr>
                </a:tc>
                <a:extLst>
                  <a:ext uri="{0D108BD9-81ED-4DB2-BD59-A6C34878D82A}">
                    <a16:rowId xmlns:a16="http://schemas.microsoft.com/office/drawing/2014/main" val="2461976716"/>
                  </a:ext>
                </a:extLst>
              </a:tr>
              <a:tr h="422706">
                <a:tc>
                  <a:txBody>
                    <a:bodyPr/>
                    <a:lstStyle/>
                    <a:p>
                      <a:r>
                        <a:rPr lang="en-US" sz="1000" b="1" kern="1200" dirty="0">
                          <a:solidFill>
                            <a:schemeClr val="tx1"/>
                          </a:solidFill>
                          <a:effectLst/>
                          <a:latin typeface="Arial" panose="020B0604020202020204" pitchFamily="34" charset="0"/>
                          <a:ea typeface="+mn-ea"/>
                          <a:cs typeface="Arial" panose="020B0604020202020204" pitchFamily="34" charset="0"/>
                        </a:rPr>
                        <a:t>1 - Renovation and renewal of surface public </a:t>
                      </a:r>
                      <a:endParaRPr lang="fr-FR" sz="10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b="1" kern="100" dirty="0" err="1">
                          <a:solidFill>
                            <a:srgbClr val="0A6951"/>
                          </a:solidFill>
                          <a:effectLst/>
                          <a:latin typeface="Arial" panose="020B0604020202020204" pitchFamily="34" charset="0"/>
                          <a:ea typeface="Calibri" panose="020F0502020204030204" pitchFamily="34" charset="0"/>
                          <a:cs typeface="Arial" panose="020B0604020202020204" pitchFamily="34" charset="0"/>
                        </a:rPr>
                        <a:t>Dark</a:t>
                      </a:r>
                      <a:r>
                        <a:rPr lang="fr-FR" sz="1000" b="1" kern="100" dirty="0">
                          <a:solidFill>
                            <a:srgbClr val="0A6951"/>
                          </a:solidFill>
                          <a:effectLst/>
                          <a:latin typeface="Arial" panose="020B0604020202020204" pitchFamily="34" charset="0"/>
                          <a:ea typeface="Calibri" panose="020F0502020204030204" pitchFamily="34" charset="0"/>
                          <a:cs typeface="Arial" panose="020B0604020202020204" pitchFamily="34" charset="0"/>
                        </a:rPr>
                        <a:t> green</a:t>
                      </a:r>
                    </a:p>
                  </a:txBody>
                  <a:tcPr marL="0" marR="0" marT="0" marB="0" anchor="ctr">
                    <a:solidFill>
                      <a:schemeClr val="bg1"/>
                    </a:solidFill>
                  </a:tcPr>
                </a:tc>
                <a:extLst>
                  <a:ext uri="{0D108BD9-81ED-4DB2-BD59-A6C34878D82A}">
                    <a16:rowId xmlns:a16="http://schemas.microsoft.com/office/drawing/2014/main" val="3697049854"/>
                  </a:ext>
                </a:extLst>
              </a:tr>
              <a:tr h="4227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2 - Renovation and renewal of public rail transport rolling stock (train, metro, tram train, tram)</a:t>
                      </a:r>
                      <a:endParaRPr kumimoji="0" lang="fr-FR" sz="1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b="1" kern="100" dirty="0" err="1">
                          <a:solidFill>
                            <a:srgbClr val="0A6951"/>
                          </a:solidFill>
                          <a:effectLst/>
                          <a:latin typeface="Arial" panose="020B0604020202020204" pitchFamily="34" charset="0"/>
                          <a:ea typeface="Calibri" panose="020F0502020204030204" pitchFamily="34" charset="0"/>
                          <a:cs typeface="Arial" panose="020B0604020202020204" pitchFamily="34" charset="0"/>
                        </a:rPr>
                        <a:t>Dark</a:t>
                      </a:r>
                      <a:r>
                        <a:rPr lang="fr-FR" sz="1000" b="1" kern="100" dirty="0">
                          <a:solidFill>
                            <a:srgbClr val="0A6951"/>
                          </a:solidFill>
                          <a:effectLst/>
                          <a:latin typeface="Arial" panose="020B0604020202020204" pitchFamily="34" charset="0"/>
                          <a:ea typeface="Calibri" panose="020F0502020204030204" pitchFamily="34" charset="0"/>
                          <a:cs typeface="Arial" panose="020B0604020202020204" pitchFamily="34" charset="0"/>
                        </a:rPr>
                        <a:t> green</a:t>
                      </a:r>
                    </a:p>
                  </a:txBody>
                  <a:tcPr marL="0" marR="0" marT="0" marB="0" anchor="ctr">
                    <a:solidFill>
                      <a:schemeClr val="bg1"/>
                    </a:solidFill>
                  </a:tcPr>
                </a:tc>
                <a:extLst>
                  <a:ext uri="{0D108BD9-81ED-4DB2-BD59-A6C34878D82A}">
                    <a16:rowId xmlns:a16="http://schemas.microsoft.com/office/drawing/2014/main" val="1703941212"/>
                  </a:ext>
                </a:extLst>
              </a:tr>
              <a:tr h="4227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3 - Renovation and renewal of infrastructure enabling low-carbon public transport</a:t>
                      </a:r>
                      <a:endParaRPr kumimoji="0" lang="fr-FR" sz="1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b="1" kern="100" dirty="0" err="1">
                          <a:solidFill>
                            <a:srgbClr val="0A6951"/>
                          </a:solidFill>
                          <a:effectLst/>
                          <a:latin typeface="Arial" panose="020B0604020202020204" pitchFamily="34" charset="0"/>
                          <a:ea typeface="Calibri" panose="020F0502020204030204" pitchFamily="34" charset="0"/>
                          <a:cs typeface="Arial" panose="020B0604020202020204" pitchFamily="34" charset="0"/>
                        </a:rPr>
                        <a:t>Dark</a:t>
                      </a:r>
                      <a:r>
                        <a:rPr lang="fr-FR" sz="1000" b="1" kern="100" dirty="0">
                          <a:solidFill>
                            <a:srgbClr val="0A6951"/>
                          </a:solidFill>
                          <a:effectLst/>
                          <a:latin typeface="Arial" panose="020B0604020202020204" pitchFamily="34" charset="0"/>
                          <a:ea typeface="Calibri" panose="020F0502020204030204" pitchFamily="34" charset="0"/>
                          <a:cs typeface="Arial" panose="020B0604020202020204" pitchFamily="34" charset="0"/>
                        </a:rPr>
                        <a:t> green</a:t>
                      </a:r>
                    </a:p>
                  </a:txBody>
                  <a:tcPr marL="0" marR="0" marT="0" marB="0" anchor="ctr">
                    <a:solidFill>
                      <a:schemeClr val="bg1"/>
                    </a:solidFill>
                  </a:tcPr>
                </a:tc>
                <a:extLst>
                  <a:ext uri="{0D108BD9-81ED-4DB2-BD59-A6C34878D82A}">
                    <a16:rowId xmlns:a16="http://schemas.microsoft.com/office/drawing/2014/main" val="2275759930"/>
                  </a:ext>
                </a:extLst>
              </a:tr>
              <a:tr h="4227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4 - Improving the quality of service for mobility</a:t>
                      </a:r>
                      <a:endParaRPr kumimoji="0" lang="fr-FR" sz="1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b="1" kern="100" dirty="0" err="1">
                          <a:solidFill>
                            <a:srgbClr val="0A6951"/>
                          </a:solidFill>
                          <a:effectLst/>
                          <a:latin typeface="Arial" panose="020B0604020202020204" pitchFamily="34" charset="0"/>
                          <a:ea typeface="Calibri" panose="020F0502020204030204" pitchFamily="34" charset="0"/>
                          <a:cs typeface="Arial" panose="020B0604020202020204" pitchFamily="34" charset="0"/>
                        </a:rPr>
                        <a:t>Dark</a:t>
                      </a:r>
                      <a:r>
                        <a:rPr lang="fr-FR" sz="1000" b="1" kern="100" dirty="0">
                          <a:solidFill>
                            <a:srgbClr val="0A6951"/>
                          </a:solidFill>
                          <a:effectLst/>
                          <a:latin typeface="Arial" panose="020B0604020202020204" pitchFamily="34" charset="0"/>
                          <a:ea typeface="Calibri" panose="020F0502020204030204" pitchFamily="34" charset="0"/>
                          <a:cs typeface="Arial" panose="020B0604020202020204" pitchFamily="34" charset="0"/>
                        </a:rPr>
                        <a:t> green</a:t>
                      </a:r>
                    </a:p>
                  </a:txBody>
                  <a:tcPr marL="0" marR="0" marT="0" marB="0" anchor="ctr">
                    <a:solidFill>
                      <a:schemeClr val="bg1"/>
                    </a:solidFill>
                  </a:tcPr>
                </a:tc>
                <a:extLst>
                  <a:ext uri="{0D108BD9-81ED-4DB2-BD59-A6C34878D82A}">
                    <a16:rowId xmlns:a16="http://schemas.microsoft.com/office/drawing/2014/main" val="1519115792"/>
                  </a:ext>
                </a:extLst>
              </a:tr>
            </a:tbl>
          </a:graphicData>
        </a:graphic>
      </p:graphicFrame>
      <p:sp>
        <p:nvSpPr>
          <p:cNvPr id="4" name="Rectangle 3"/>
          <p:cNvSpPr/>
          <p:nvPr/>
        </p:nvSpPr>
        <p:spPr>
          <a:xfrm>
            <a:off x="4580644" y="3731965"/>
            <a:ext cx="279400" cy="279400"/>
          </a:xfrm>
          <a:prstGeom prst="rect">
            <a:avLst/>
          </a:prstGeom>
          <a:solidFill>
            <a:srgbClr val="0163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80644" y="4173658"/>
            <a:ext cx="279400" cy="279400"/>
          </a:xfrm>
          <a:prstGeom prst="rect">
            <a:avLst/>
          </a:prstGeom>
          <a:solidFill>
            <a:srgbClr val="0163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580644" y="4584449"/>
            <a:ext cx="279400" cy="279400"/>
          </a:xfrm>
          <a:prstGeom prst="rect">
            <a:avLst/>
          </a:prstGeom>
          <a:solidFill>
            <a:srgbClr val="0163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580644" y="4995240"/>
            <a:ext cx="279400" cy="279400"/>
          </a:xfrm>
          <a:prstGeom prst="rect">
            <a:avLst/>
          </a:prstGeom>
          <a:solidFill>
            <a:srgbClr val="0163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S&amp;P Global Ratings Logo PNG Vector (SVG) Free Downlo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6005" y="1541524"/>
            <a:ext cx="979836" cy="470321"/>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022349" y="2765064"/>
            <a:ext cx="5930341" cy="338554"/>
          </a:xfrm>
          <a:prstGeom prst="rect">
            <a:avLst/>
          </a:prstGeom>
          <a:noFill/>
        </p:spPr>
        <p:txBody>
          <a:bodyPr wrap="square" rtlCol="0">
            <a:spAutoFit/>
          </a:bodyPr>
          <a:lstStyle/>
          <a:p>
            <a:r>
              <a:rPr lang="en-US" sz="1600" b="1" i="1" dirty="0">
                <a:solidFill>
                  <a:srgbClr val="69B5E5"/>
                </a:solidFill>
                <a:latin typeface="Arial" panose="020B0604020202020204" pitchFamily="34" charset="0"/>
                <a:cs typeface="Arial" panose="020B0604020202020204" pitchFamily="34" charset="0"/>
              </a:rPr>
              <a:t>All categories have obtained the highest assessment</a:t>
            </a:r>
          </a:p>
        </p:txBody>
      </p:sp>
      <p:sp>
        <p:nvSpPr>
          <p:cNvPr id="16" name="ZoneTexte 15"/>
          <p:cNvSpPr txBox="1"/>
          <p:nvPr/>
        </p:nvSpPr>
        <p:spPr>
          <a:xfrm>
            <a:off x="580142" y="5553193"/>
            <a:ext cx="3155859" cy="584775"/>
          </a:xfrm>
          <a:prstGeom prst="rect">
            <a:avLst/>
          </a:prstGeom>
          <a:noFill/>
        </p:spPr>
        <p:txBody>
          <a:bodyPr wrap="square" rtlCol="0">
            <a:spAutoFit/>
          </a:bodyPr>
          <a:lstStyle/>
          <a:p>
            <a:r>
              <a:rPr lang="en-US" sz="1600" b="1" i="1" dirty="0">
                <a:solidFill>
                  <a:srgbClr val="69B5E5"/>
                </a:solidFill>
                <a:latin typeface="Arial" panose="020B0604020202020204" pitchFamily="34" charset="0"/>
                <a:cs typeface="Arial" panose="020B0604020202020204" pitchFamily="34" charset="0"/>
              </a:rPr>
              <a:t>EU Taxonomy alignment assessment</a:t>
            </a:r>
          </a:p>
        </p:txBody>
      </p:sp>
      <p:graphicFrame>
        <p:nvGraphicFramePr>
          <p:cNvPr id="17" name="Tableau 16"/>
          <p:cNvGraphicFramePr>
            <a:graphicFrameLocks noGrp="1"/>
          </p:cNvGraphicFramePr>
          <p:nvPr/>
        </p:nvGraphicFramePr>
        <p:xfrm>
          <a:off x="3346448" y="5713997"/>
          <a:ext cx="3465075" cy="243840"/>
        </p:xfrm>
        <a:graphic>
          <a:graphicData uri="http://schemas.openxmlformats.org/drawingml/2006/table">
            <a:tbl>
              <a:tblPr firstRow="1" bandRow="1">
                <a:tableStyleId>{5C22544A-7EE6-4342-B048-85BDC9FD1C3A}</a:tableStyleId>
              </a:tblPr>
              <a:tblGrid>
                <a:gridCol w="1155025">
                  <a:extLst>
                    <a:ext uri="{9D8B030D-6E8A-4147-A177-3AD203B41FA5}">
                      <a16:colId xmlns:a16="http://schemas.microsoft.com/office/drawing/2014/main" val="768936847"/>
                    </a:ext>
                  </a:extLst>
                </a:gridCol>
                <a:gridCol w="1155025">
                  <a:extLst>
                    <a:ext uri="{9D8B030D-6E8A-4147-A177-3AD203B41FA5}">
                      <a16:colId xmlns:a16="http://schemas.microsoft.com/office/drawing/2014/main" val="1050631786"/>
                    </a:ext>
                  </a:extLst>
                </a:gridCol>
                <a:gridCol w="1155025">
                  <a:extLst>
                    <a:ext uri="{9D8B030D-6E8A-4147-A177-3AD203B41FA5}">
                      <a16:colId xmlns:a16="http://schemas.microsoft.com/office/drawing/2014/main" val="4202833060"/>
                    </a:ext>
                  </a:extLst>
                </a:gridCol>
              </a:tblGrid>
              <a:tr h="234160">
                <a:tc>
                  <a:txBody>
                    <a:bodyPr/>
                    <a:lstStyle/>
                    <a:p>
                      <a:r>
                        <a:rPr lang="en-US" sz="1000" dirty="0">
                          <a:latin typeface="Arial" panose="020B0604020202020204" pitchFamily="34" charset="0"/>
                          <a:cs typeface="Arial" panose="020B0604020202020204" pitchFamily="34" charset="0"/>
                        </a:rPr>
                        <a:t>Fully aligned</a:t>
                      </a:r>
                    </a:p>
                  </a:txBody>
                  <a:tcPr>
                    <a:solidFill>
                      <a:schemeClr val="accent1"/>
                    </a:solidFill>
                  </a:tcPr>
                </a:tc>
                <a:tc>
                  <a:txBody>
                    <a:bodyPr/>
                    <a:lstStyle/>
                    <a:p>
                      <a:r>
                        <a:rPr lang="en-US" sz="1000" dirty="0">
                          <a:solidFill>
                            <a:schemeClr val="tx2"/>
                          </a:solidFill>
                          <a:latin typeface="Arial" panose="020B0604020202020204" pitchFamily="34" charset="0"/>
                          <a:cs typeface="Arial" panose="020B0604020202020204" pitchFamily="34" charset="0"/>
                        </a:rPr>
                        <a:t>Partially aligned</a:t>
                      </a:r>
                    </a:p>
                  </a:txBody>
                  <a:tcPr>
                    <a:solidFill>
                      <a:schemeClr val="bg1">
                        <a:lumMod val="95000"/>
                      </a:schemeClr>
                    </a:solidFill>
                  </a:tcPr>
                </a:tc>
                <a:tc>
                  <a:txBody>
                    <a:bodyPr/>
                    <a:lstStyle/>
                    <a:p>
                      <a:r>
                        <a:rPr lang="en-US" sz="1000" dirty="0">
                          <a:solidFill>
                            <a:schemeClr val="tx2"/>
                          </a:solidFill>
                          <a:latin typeface="Arial" panose="020B0604020202020204" pitchFamily="34" charset="0"/>
                          <a:cs typeface="Arial" panose="020B0604020202020204" pitchFamily="34" charset="0"/>
                        </a:rPr>
                        <a:t>Not aligned</a:t>
                      </a:r>
                    </a:p>
                  </a:txBody>
                  <a:tcPr>
                    <a:solidFill>
                      <a:schemeClr val="bg1">
                        <a:lumMod val="95000"/>
                      </a:schemeClr>
                    </a:solidFill>
                  </a:tcPr>
                </a:tc>
                <a:extLst>
                  <a:ext uri="{0D108BD9-81ED-4DB2-BD59-A6C34878D82A}">
                    <a16:rowId xmlns:a16="http://schemas.microsoft.com/office/drawing/2014/main" val="4124628837"/>
                  </a:ext>
                </a:extLst>
              </a:tr>
            </a:tbl>
          </a:graphicData>
        </a:graphic>
      </p:graphicFrame>
      <p:sp>
        <p:nvSpPr>
          <p:cNvPr id="18" name="Pentagone 17"/>
          <p:cNvSpPr/>
          <p:nvPr/>
        </p:nvSpPr>
        <p:spPr>
          <a:xfrm rot="5400000">
            <a:off x="3745412" y="5455187"/>
            <a:ext cx="189831" cy="256971"/>
          </a:xfrm>
          <a:prstGeom prst="homePlate">
            <a:avLst/>
          </a:prstGeom>
          <a:solidFill>
            <a:srgbClr val="02B1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20" name="ZoneTexte 19"/>
          <p:cNvSpPr txBox="1"/>
          <p:nvPr/>
        </p:nvSpPr>
        <p:spPr>
          <a:xfrm>
            <a:off x="588029" y="1182405"/>
            <a:ext cx="8265060" cy="338554"/>
          </a:xfrm>
          <a:prstGeom prst="rect">
            <a:avLst/>
          </a:prstGeom>
          <a:noFill/>
        </p:spPr>
        <p:txBody>
          <a:bodyPr wrap="square" rtlCol="0">
            <a:spAutoFit/>
          </a:bodyPr>
          <a:lstStyle/>
          <a:p>
            <a:r>
              <a:rPr lang="en-US" sz="1600" b="1" dirty="0">
                <a:solidFill>
                  <a:srgbClr val="002060"/>
                </a:solidFill>
                <a:latin typeface="Arial" panose="020B0604020202020204" pitchFamily="34" charset="0"/>
                <a:cs typeface="Arial" panose="020B0604020202020204" pitchFamily="34" charset="0"/>
              </a:rPr>
              <a:t>Second Party Opinion on the updated Green Financing Framework</a:t>
            </a:r>
          </a:p>
        </p:txBody>
      </p:sp>
      <p:sp>
        <p:nvSpPr>
          <p:cNvPr id="23" name="Espace réservé du texte 6">
            <a:extLst>
              <a:ext uri="{FF2B5EF4-FFF2-40B4-BE49-F238E27FC236}">
                <a16:creationId xmlns:a16="http://schemas.microsoft.com/office/drawing/2014/main" id="{84FCFF55-3108-4E32-9718-14FD3B281581}"/>
              </a:ext>
            </a:extLst>
          </p:cNvPr>
          <p:cNvSpPr txBox="1">
            <a:spLocks/>
          </p:cNvSpPr>
          <p:nvPr/>
        </p:nvSpPr>
        <p:spPr>
          <a:xfrm>
            <a:off x="1313576" y="6447254"/>
            <a:ext cx="4488119" cy="4182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50" kern="1200">
                <a:solidFill>
                  <a:srgbClr val="67B3E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50" b="0" i="0" u="none" strike="noStrike" kern="1200" cap="none" spc="0" normalizeH="0" baseline="0" noProof="0" dirty="0" err="1">
                <a:ln>
                  <a:noFill/>
                </a:ln>
                <a:solidFill>
                  <a:srgbClr val="67B3E4"/>
                </a:solidFill>
                <a:effectLst/>
                <a:uLnTx/>
                <a:uFillTx/>
                <a:latin typeface="Arial" panose="020B0604020202020204" pitchFamily="34" charset="0"/>
                <a:ea typeface="+mn-ea"/>
                <a:cs typeface="Arial" panose="020B0604020202020204" pitchFamily="34" charset="0"/>
              </a:rPr>
              <a:t>Investor</a:t>
            </a:r>
            <a:r>
              <a:rPr kumimoji="0" lang="fr-FR" sz="1250" b="0" i="0" u="none" strike="noStrike" kern="1200" cap="none" spc="0" normalizeH="0" baseline="0" noProof="0" dirty="0">
                <a:ln>
                  <a:noFill/>
                </a:ln>
                <a:solidFill>
                  <a:srgbClr val="67B3E4"/>
                </a:solidFill>
                <a:effectLst/>
                <a:uLnTx/>
                <a:uFillTx/>
                <a:latin typeface="Arial" panose="020B0604020202020204" pitchFamily="34" charset="0"/>
                <a:ea typeface="+mn-ea"/>
                <a:cs typeface="Arial" panose="020B0604020202020204" pitchFamily="34" charset="0"/>
              </a:rPr>
              <a:t> </a:t>
            </a:r>
            <a:r>
              <a:rPr kumimoji="0" lang="fr-FR" sz="1250" b="0" i="0" u="none" strike="noStrike" kern="1200" cap="none" spc="0" normalizeH="0" baseline="0" noProof="0" dirty="0" err="1">
                <a:ln>
                  <a:noFill/>
                </a:ln>
                <a:solidFill>
                  <a:srgbClr val="67B3E4"/>
                </a:solidFill>
                <a:effectLst/>
                <a:uLnTx/>
                <a:uFillTx/>
                <a:latin typeface="Arial" panose="020B0604020202020204" pitchFamily="34" charset="0"/>
                <a:ea typeface="+mn-ea"/>
                <a:cs typeface="Arial" panose="020B0604020202020204" pitchFamily="34" charset="0"/>
              </a:rPr>
              <a:t>presentation</a:t>
            </a:r>
            <a:r>
              <a:rPr kumimoji="0" lang="fr-FR" sz="1250" b="0" i="0" u="none" strike="noStrike" kern="1200" cap="none" spc="0" normalizeH="0" baseline="0" noProof="0" dirty="0">
                <a:ln>
                  <a:noFill/>
                </a:ln>
                <a:solidFill>
                  <a:srgbClr val="67B3E4"/>
                </a:solidFill>
                <a:effectLst/>
                <a:uLnTx/>
                <a:uFillTx/>
                <a:latin typeface="Arial" panose="020B0604020202020204" pitchFamily="34" charset="0"/>
                <a:ea typeface="+mn-ea"/>
                <a:cs typeface="Arial" panose="020B0604020202020204" pitchFamily="34" charset="0"/>
              </a:rPr>
              <a:t> 2024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250" b="0" i="0" u="none" strike="noStrike" kern="1200" cap="none" spc="0" normalizeH="0" baseline="0" noProof="0" dirty="0">
              <a:ln>
                <a:noFill/>
              </a:ln>
              <a:solidFill>
                <a:srgbClr val="67B3E4"/>
              </a:solidFill>
              <a:effectLst/>
              <a:uLnTx/>
              <a:uFillTx/>
              <a:latin typeface="Arial" panose="020B0604020202020204" pitchFamily="34" charset="0"/>
              <a:ea typeface="+mn-ea"/>
              <a:cs typeface="Arial" panose="020B0604020202020204" pitchFamily="34" charset="0"/>
            </a:endParaRPr>
          </a:p>
        </p:txBody>
      </p:sp>
      <p:pic>
        <p:nvPicPr>
          <p:cNvPr id="7" name="Image 6"/>
          <p:cNvPicPr>
            <a:picLocks noChangeAspect="1"/>
          </p:cNvPicPr>
          <p:nvPr/>
        </p:nvPicPr>
        <p:blipFill>
          <a:blip r:embed="rId3"/>
          <a:stretch>
            <a:fillRect/>
          </a:stretch>
        </p:blipFill>
        <p:spPr>
          <a:xfrm>
            <a:off x="10644646" y="1514737"/>
            <a:ext cx="888352" cy="891891"/>
          </a:xfrm>
          <a:prstGeom prst="rect">
            <a:avLst/>
          </a:prstGeom>
        </p:spPr>
      </p:pic>
      <p:graphicFrame>
        <p:nvGraphicFramePr>
          <p:cNvPr id="13" name="Tableau 12"/>
          <p:cNvGraphicFramePr>
            <a:graphicFrameLocks noGrp="1"/>
          </p:cNvGraphicFramePr>
          <p:nvPr/>
        </p:nvGraphicFramePr>
        <p:xfrm>
          <a:off x="7911389" y="2765064"/>
          <a:ext cx="3290189" cy="3301078"/>
        </p:xfrm>
        <a:graphic>
          <a:graphicData uri="http://schemas.openxmlformats.org/drawingml/2006/table">
            <a:tbl>
              <a:tblPr firstRow="1" bandRow="1">
                <a:tableStyleId>{69012ECD-51FC-41F1-AA8D-1B2483CD663E}</a:tableStyleId>
              </a:tblPr>
              <a:tblGrid>
                <a:gridCol w="3290189">
                  <a:extLst>
                    <a:ext uri="{9D8B030D-6E8A-4147-A177-3AD203B41FA5}">
                      <a16:colId xmlns:a16="http://schemas.microsoft.com/office/drawing/2014/main" val="2802379551"/>
                    </a:ext>
                  </a:extLst>
                </a:gridCol>
              </a:tblGrid>
              <a:tr h="828000">
                <a:tc>
                  <a:txBody>
                    <a:bodyPr/>
                    <a:lstStyle/>
                    <a:p>
                      <a:pPr algn="ctr"/>
                      <a:r>
                        <a:rPr lang="en-US" sz="1100" dirty="0">
                          <a:latin typeface="Arial" panose="020B0604020202020204" pitchFamily="34" charset="0"/>
                          <a:cs typeface="Arial" panose="020B0604020202020204" pitchFamily="34" charset="0"/>
                        </a:rPr>
                        <a:t>Strengths</a:t>
                      </a:r>
                      <a:r>
                        <a:rPr lang="en-US" sz="1100" baseline="0" dirty="0">
                          <a:latin typeface="Arial" panose="020B0604020202020204" pitchFamily="34" charset="0"/>
                          <a:cs typeface="Arial" panose="020B0604020202020204" pitchFamily="34" charset="0"/>
                        </a:rPr>
                        <a:t> identified by S&amp;P</a:t>
                      </a:r>
                      <a:endParaRPr lang="en-US" sz="1100" dirty="0">
                        <a:latin typeface="Arial" panose="020B0604020202020204" pitchFamily="34" charset="0"/>
                        <a:cs typeface="Arial" panose="020B0604020202020204" pitchFamily="34" charset="0"/>
                      </a:endParaRPr>
                    </a:p>
                  </a:txBody>
                  <a:tcPr>
                    <a:solidFill>
                      <a:srgbClr val="67B3E4"/>
                    </a:solidFill>
                  </a:tcPr>
                </a:tc>
                <a:extLst>
                  <a:ext uri="{0D108BD9-81ED-4DB2-BD59-A6C34878D82A}">
                    <a16:rowId xmlns:a16="http://schemas.microsoft.com/office/drawing/2014/main" val="809641734"/>
                  </a:ext>
                </a:extLst>
              </a:tr>
              <a:tr h="1584000">
                <a:tc>
                  <a:txBody>
                    <a:bodyPr/>
                    <a:lstStyle/>
                    <a:p>
                      <a:r>
                        <a:rPr lang="en-US" sz="1100" b="1" dirty="0">
                          <a:latin typeface="Arial" panose="020B0604020202020204" pitchFamily="34" charset="0"/>
                          <a:cs typeface="Arial" panose="020B0604020202020204" pitchFamily="34" charset="0"/>
                        </a:rPr>
                        <a:t>Electric rail transport is generally considered climate friendly </a:t>
                      </a:r>
                      <a:r>
                        <a:rPr lang="en-US" sz="1100" dirty="0">
                          <a:latin typeface="Arial" panose="020B0604020202020204" pitchFamily="34" charset="0"/>
                          <a:cs typeface="Arial" panose="020B0604020202020204" pitchFamily="34" charset="0"/>
                        </a:rPr>
                        <a:t>and zero tailpipe emissions are essential to meeting 2050 climate goals</a:t>
                      </a:r>
                      <a:r>
                        <a:rPr lang="en-US" sz="1100" baseline="0" dirty="0">
                          <a:latin typeface="Arial" panose="020B0604020202020204" pitchFamily="34" charset="0"/>
                          <a:cs typeface="Arial" panose="020B0604020202020204" pitchFamily="34" charset="0"/>
                        </a:rPr>
                        <a:t> (this represents most issuances proceeds). </a:t>
                      </a:r>
                      <a:r>
                        <a:rPr lang="en-US" sz="1100" b="1" baseline="0" dirty="0">
                          <a:latin typeface="Arial" panose="020B0604020202020204" pitchFamily="34" charset="0"/>
                          <a:cs typeface="Arial" panose="020B0604020202020204" pitchFamily="34" charset="0"/>
                        </a:rPr>
                        <a:t>Other eligible projects also have strong environmental benefits</a:t>
                      </a:r>
                      <a:r>
                        <a:rPr lang="en-US" sz="1100" baseline="0" dirty="0">
                          <a:latin typeface="Arial" panose="020B0604020202020204" pitchFamily="34" charset="0"/>
                          <a:cs typeface="Arial" panose="020B0604020202020204" pitchFamily="34" charset="0"/>
                        </a:rPr>
                        <a:t>. The accessibility projects </a:t>
                      </a:r>
                      <a:r>
                        <a:rPr lang="en-US" sz="1100" b="1" baseline="0" dirty="0">
                          <a:latin typeface="Arial" panose="020B0604020202020204" pitchFamily="34" charset="0"/>
                          <a:cs typeface="Arial" panose="020B0604020202020204" pitchFamily="34" charset="0"/>
                        </a:rPr>
                        <a:t>help address the most material social sustainability factor</a:t>
                      </a:r>
                      <a:r>
                        <a:rPr lang="en-US" sz="1100" baseline="0" dirty="0">
                          <a:latin typeface="Arial" panose="020B0604020202020204" pitchFamily="34" charset="0"/>
                          <a:cs typeface="Arial" panose="020B0604020202020204" pitchFamily="34" charset="0"/>
                        </a:rPr>
                        <a:t>.</a:t>
                      </a:r>
                      <a:endParaRPr lang="en-US" sz="11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926900640"/>
                  </a:ext>
                </a:extLst>
              </a:tr>
              <a:tr h="889078">
                <a:tc>
                  <a:txBody>
                    <a:bodyPr/>
                    <a:lstStyle/>
                    <a:p>
                      <a:r>
                        <a:rPr lang="en-US" sz="1100" b="1" dirty="0">
                          <a:latin typeface="Arial" panose="020B0604020202020204" pitchFamily="34" charset="0"/>
                          <a:cs typeface="Arial" panose="020B0604020202020204" pitchFamily="34" charset="0"/>
                        </a:rPr>
                        <a:t>Environmental requirements for the various suppliers</a:t>
                      </a:r>
                      <a:r>
                        <a:rPr lang="en-US" sz="1100" dirty="0">
                          <a:latin typeface="Arial" panose="020B0604020202020204" pitchFamily="34" charset="0"/>
                          <a:cs typeface="Arial" panose="020B0604020202020204" pitchFamily="34" charset="0"/>
                        </a:rPr>
                        <a:t> and contractors</a:t>
                      </a:r>
                      <a:r>
                        <a:rPr lang="en-US" sz="1100" baseline="0" dirty="0">
                          <a:latin typeface="Arial" panose="020B0604020202020204" pitchFamily="34" charset="0"/>
                          <a:cs typeface="Arial" panose="020B0604020202020204" pitchFamily="34" charset="0"/>
                        </a:rPr>
                        <a:t> is considered to be </a:t>
                      </a:r>
                      <a:r>
                        <a:rPr lang="en-US" sz="1100" dirty="0">
                          <a:latin typeface="Arial" panose="020B0604020202020204" pitchFamily="34" charset="0"/>
                          <a:cs typeface="Arial" panose="020B0604020202020204" pitchFamily="34" charset="0"/>
                        </a:rPr>
                        <a:t>a strength.</a:t>
                      </a:r>
                    </a:p>
                  </a:txBody>
                  <a:tcPr anchor="ctr"/>
                </a:tc>
                <a:extLst>
                  <a:ext uri="{0D108BD9-81ED-4DB2-BD59-A6C34878D82A}">
                    <a16:rowId xmlns:a16="http://schemas.microsoft.com/office/drawing/2014/main" val="613343460"/>
                  </a:ext>
                </a:extLst>
              </a:tr>
            </a:tbl>
          </a:graphicData>
        </a:graphic>
      </p:graphicFrame>
      <p:grpSp>
        <p:nvGrpSpPr>
          <p:cNvPr id="22" name="Picture Placeholder 207">
            <a:extLst>
              <a:ext uri="{FF2B5EF4-FFF2-40B4-BE49-F238E27FC236}">
                <a16:creationId xmlns:a16="http://schemas.microsoft.com/office/drawing/2014/main" id="{D092F106-BD44-4B7A-B692-CD60A979A7AC}"/>
              </a:ext>
            </a:extLst>
          </p:cNvPr>
          <p:cNvGrpSpPr>
            <a:grpSpLocks noChangeAspect="1"/>
          </p:cNvGrpSpPr>
          <p:nvPr/>
        </p:nvGrpSpPr>
        <p:grpSpPr>
          <a:xfrm>
            <a:off x="9302039" y="3038199"/>
            <a:ext cx="508888" cy="434601"/>
            <a:chOff x="7572907" y="5186695"/>
            <a:chExt cx="508888" cy="434601"/>
          </a:xfrm>
          <a:solidFill>
            <a:schemeClr val="bg1"/>
          </a:solidFill>
        </p:grpSpPr>
        <p:sp>
          <p:nvSpPr>
            <p:cNvPr id="24" name="Freeform: Shape 266">
              <a:extLst>
                <a:ext uri="{FF2B5EF4-FFF2-40B4-BE49-F238E27FC236}">
                  <a16:creationId xmlns:a16="http://schemas.microsoft.com/office/drawing/2014/main" id="{20D2F153-9A5E-4B08-BB54-C21DEC6075F9}"/>
                </a:ext>
              </a:extLst>
            </p:cNvPr>
            <p:cNvSpPr/>
            <p:nvPr/>
          </p:nvSpPr>
          <p:spPr>
            <a:xfrm>
              <a:off x="7572907" y="5242583"/>
              <a:ext cx="241383" cy="378517"/>
            </a:xfrm>
            <a:custGeom>
              <a:avLst/>
              <a:gdLst>
                <a:gd name="connsiteX0" fmla="*/ 232698 w 241383"/>
                <a:gd name="connsiteY0" fmla="*/ 342784 h 378517"/>
                <a:gd name="connsiteX1" fmla="*/ 88684 w 241383"/>
                <a:gd name="connsiteY1" fmla="*/ 180264 h 378517"/>
                <a:gd name="connsiteX2" fmla="*/ 107378 w 241383"/>
                <a:gd name="connsiteY2" fmla="*/ 104369 h 378517"/>
                <a:gd name="connsiteX3" fmla="*/ 122611 w 241383"/>
                <a:gd name="connsiteY3" fmla="*/ 44814 h 378517"/>
                <a:gd name="connsiteX4" fmla="*/ 77903 w 241383"/>
                <a:gd name="connsiteY4" fmla="*/ 320 h 378517"/>
                <a:gd name="connsiteX5" fmla="*/ 68309 w 241383"/>
                <a:gd name="connsiteY5" fmla="*/ 2880 h 378517"/>
                <a:gd name="connsiteX6" fmla="*/ 51989 w 241383"/>
                <a:gd name="connsiteY6" fmla="*/ 63714 h 378517"/>
                <a:gd name="connsiteX7" fmla="*/ 85519 w 241383"/>
                <a:gd name="connsiteY7" fmla="*/ 103975 h 378517"/>
                <a:gd name="connsiteX8" fmla="*/ 76222 w 241383"/>
                <a:gd name="connsiteY8" fmla="*/ 129076 h 378517"/>
                <a:gd name="connsiteX9" fmla="*/ 70188 w 241383"/>
                <a:gd name="connsiteY9" fmla="*/ 122087 h 378517"/>
                <a:gd name="connsiteX10" fmla="*/ 9160 w 241383"/>
                <a:gd name="connsiteY10" fmla="*/ 105845 h 378517"/>
                <a:gd name="connsiteX11" fmla="*/ 2138 w 241383"/>
                <a:gd name="connsiteY11" fmla="*/ 112834 h 378517"/>
                <a:gd name="connsiteX12" fmla="*/ 18458 w 241383"/>
                <a:gd name="connsiteY12" fmla="*/ 173570 h 378517"/>
                <a:gd name="connsiteX13" fmla="*/ 63264 w 241383"/>
                <a:gd name="connsiteY13" fmla="*/ 191978 h 378517"/>
                <a:gd name="connsiteX14" fmla="*/ 69199 w 241383"/>
                <a:gd name="connsiteY14" fmla="*/ 191683 h 378517"/>
                <a:gd name="connsiteX15" fmla="*/ 73650 w 241383"/>
                <a:gd name="connsiteY15" fmla="*/ 222198 h 378517"/>
                <a:gd name="connsiteX16" fmla="*/ 64946 w 241383"/>
                <a:gd name="connsiteY16" fmla="*/ 219147 h 378517"/>
                <a:gd name="connsiteX17" fmla="*/ 4017 w 241383"/>
                <a:gd name="connsiteY17" fmla="*/ 235389 h 378517"/>
                <a:gd name="connsiteX18" fmla="*/ 1445 w 241383"/>
                <a:gd name="connsiteY18" fmla="*/ 244937 h 378517"/>
                <a:gd name="connsiteX19" fmla="*/ 46153 w 241383"/>
                <a:gd name="connsiteY19" fmla="*/ 289431 h 378517"/>
                <a:gd name="connsiteX20" fmla="*/ 62374 w 241383"/>
                <a:gd name="connsiteY20" fmla="*/ 291498 h 378517"/>
                <a:gd name="connsiteX21" fmla="*/ 98674 w 241383"/>
                <a:gd name="connsiteY21" fmla="*/ 280178 h 378517"/>
                <a:gd name="connsiteX22" fmla="*/ 119050 w 241383"/>
                <a:gd name="connsiteY22" fmla="*/ 305969 h 378517"/>
                <a:gd name="connsiteX23" fmla="*/ 67715 w 241383"/>
                <a:gd name="connsiteY23" fmla="*/ 337272 h 378517"/>
                <a:gd name="connsiteX24" fmla="*/ 67715 w 241383"/>
                <a:gd name="connsiteY24" fmla="*/ 347116 h 378517"/>
                <a:gd name="connsiteX25" fmla="*/ 122413 w 241383"/>
                <a:gd name="connsiteY25" fmla="*/ 378517 h 378517"/>
                <a:gd name="connsiteX26" fmla="*/ 177011 w 241383"/>
                <a:gd name="connsiteY26" fmla="*/ 347312 h 378517"/>
                <a:gd name="connsiteX27" fmla="*/ 230324 w 241383"/>
                <a:gd name="connsiteY27" fmla="*/ 362275 h 378517"/>
                <a:gd name="connsiteX28" fmla="*/ 231511 w 241383"/>
                <a:gd name="connsiteY28" fmla="*/ 362373 h 378517"/>
                <a:gd name="connsiteX29" fmla="*/ 241303 w 241383"/>
                <a:gd name="connsiteY29" fmla="*/ 353711 h 378517"/>
                <a:gd name="connsiteX30" fmla="*/ 232698 w 241383"/>
                <a:gd name="connsiteY30" fmla="*/ 342784 h 378517"/>
                <a:gd name="connsiteX31" fmla="*/ 232698 w 241383"/>
                <a:gd name="connsiteY31" fmla="*/ 342784 h 378517"/>
                <a:gd name="connsiteX32" fmla="*/ 51197 w 241383"/>
                <a:gd name="connsiteY32" fmla="*/ 270334 h 378517"/>
                <a:gd name="connsiteX33" fmla="*/ 22513 w 241383"/>
                <a:gd name="connsiteY33" fmla="*/ 245430 h 378517"/>
                <a:gd name="connsiteX34" fmla="*/ 59901 w 241383"/>
                <a:gd name="connsiteY34" fmla="*/ 238145 h 378517"/>
                <a:gd name="connsiteX35" fmla="*/ 88585 w 241383"/>
                <a:gd name="connsiteY35" fmla="*/ 263050 h 378517"/>
                <a:gd name="connsiteX36" fmla="*/ 51197 w 241383"/>
                <a:gd name="connsiteY36" fmla="*/ 270334 h 378517"/>
                <a:gd name="connsiteX37" fmla="*/ 71078 w 241383"/>
                <a:gd name="connsiteY37" fmla="*/ 58595 h 378517"/>
                <a:gd name="connsiteX38" fmla="*/ 78398 w 241383"/>
                <a:gd name="connsiteY38" fmla="*/ 21386 h 378517"/>
                <a:gd name="connsiteX39" fmla="*/ 103422 w 241383"/>
                <a:gd name="connsiteY39" fmla="*/ 49933 h 378517"/>
                <a:gd name="connsiteX40" fmla="*/ 96103 w 241383"/>
                <a:gd name="connsiteY40" fmla="*/ 87142 h 378517"/>
                <a:gd name="connsiteX41" fmla="*/ 71078 w 241383"/>
                <a:gd name="connsiteY41" fmla="*/ 58595 h 378517"/>
                <a:gd name="connsiteX42" fmla="*/ 71078 w 241383"/>
                <a:gd name="connsiteY42" fmla="*/ 58595 h 378517"/>
                <a:gd name="connsiteX43" fmla="*/ 32503 w 241383"/>
                <a:gd name="connsiteY43" fmla="*/ 159592 h 378517"/>
                <a:gd name="connsiteX44" fmla="*/ 20139 w 241383"/>
                <a:gd name="connsiteY44" fmla="*/ 123761 h 378517"/>
                <a:gd name="connsiteX45" fmla="*/ 56143 w 241383"/>
                <a:gd name="connsiteY45" fmla="*/ 136066 h 378517"/>
                <a:gd name="connsiteX46" fmla="*/ 68507 w 241383"/>
                <a:gd name="connsiteY46" fmla="*/ 171897 h 378517"/>
                <a:gd name="connsiteX47" fmla="*/ 32503 w 241383"/>
                <a:gd name="connsiteY47" fmla="*/ 159592 h 378517"/>
                <a:gd name="connsiteX48" fmla="*/ 122413 w 241383"/>
                <a:gd name="connsiteY48" fmla="*/ 358830 h 378517"/>
                <a:gd name="connsiteX49" fmla="*/ 88190 w 241383"/>
                <a:gd name="connsiteY49" fmla="*/ 342194 h 378517"/>
                <a:gd name="connsiteX50" fmla="*/ 122413 w 241383"/>
                <a:gd name="connsiteY50" fmla="*/ 325558 h 378517"/>
                <a:gd name="connsiteX51" fmla="*/ 156636 w 241383"/>
                <a:gd name="connsiteY51" fmla="*/ 342194 h 378517"/>
                <a:gd name="connsiteX52" fmla="*/ 122413 w 241383"/>
                <a:gd name="connsiteY52" fmla="*/ 358830 h 37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1383" h="378517">
                  <a:moveTo>
                    <a:pt x="232698" y="342784"/>
                  </a:moveTo>
                  <a:cubicBezTo>
                    <a:pt x="150602" y="332645"/>
                    <a:pt x="88684" y="262755"/>
                    <a:pt x="88684" y="180264"/>
                  </a:cubicBezTo>
                  <a:cubicBezTo>
                    <a:pt x="88684" y="153883"/>
                    <a:pt x="95113" y="127600"/>
                    <a:pt x="107378" y="104369"/>
                  </a:cubicBezTo>
                  <a:cubicBezTo>
                    <a:pt x="122413" y="88520"/>
                    <a:pt x="128248" y="65880"/>
                    <a:pt x="122611" y="44814"/>
                  </a:cubicBezTo>
                  <a:cubicBezTo>
                    <a:pt x="116775" y="23256"/>
                    <a:pt x="99663" y="6226"/>
                    <a:pt x="77903" y="320"/>
                  </a:cubicBezTo>
                  <a:cubicBezTo>
                    <a:pt x="74441" y="-566"/>
                    <a:pt x="70880" y="419"/>
                    <a:pt x="68309" y="2880"/>
                  </a:cubicBezTo>
                  <a:cubicBezTo>
                    <a:pt x="52483" y="18826"/>
                    <a:pt x="46153" y="42058"/>
                    <a:pt x="51989" y="63714"/>
                  </a:cubicBezTo>
                  <a:cubicBezTo>
                    <a:pt x="56736" y="81433"/>
                    <a:pt x="69199" y="96100"/>
                    <a:pt x="85519" y="103975"/>
                  </a:cubicBezTo>
                  <a:cubicBezTo>
                    <a:pt x="81761" y="112047"/>
                    <a:pt x="78694" y="120512"/>
                    <a:pt x="76222" y="129076"/>
                  </a:cubicBezTo>
                  <a:cubicBezTo>
                    <a:pt x="74441" y="126615"/>
                    <a:pt x="72364" y="124253"/>
                    <a:pt x="70188" y="122087"/>
                  </a:cubicBezTo>
                  <a:cubicBezTo>
                    <a:pt x="54264" y="106239"/>
                    <a:pt x="30921" y="100037"/>
                    <a:pt x="9160" y="105845"/>
                  </a:cubicBezTo>
                  <a:cubicBezTo>
                    <a:pt x="5699" y="106731"/>
                    <a:pt x="3028" y="109389"/>
                    <a:pt x="2138" y="112834"/>
                  </a:cubicBezTo>
                  <a:cubicBezTo>
                    <a:pt x="-3698" y="134490"/>
                    <a:pt x="2632" y="157722"/>
                    <a:pt x="18458" y="173570"/>
                  </a:cubicBezTo>
                  <a:cubicBezTo>
                    <a:pt x="30426" y="185481"/>
                    <a:pt x="46647" y="191978"/>
                    <a:pt x="63264" y="191978"/>
                  </a:cubicBezTo>
                  <a:cubicBezTo>
                    <a:pt x="65243" y="191978"/>
                    <a:pt x="67221" y="191880"/>
                    <a:pt x="69199" y="191683"/>
                  </a:cubicBezTo>
                  <a:cubicBezTo>
                    <a:pt x="69891" y="202117"/>
                    <a:pt x="71375" y="212355"/>
                    <a:pt x="73650" y="222198"/>
                  </a:cubicBezTo>
                  <a:cubicBezTo>
                    <a:pt x="70880" y="221017"/>
                    <a:pt x="67913" y="219934"/>
                    <a:pt x="64946" y="219147"/>
                  </a:cubicBezTo>
                  <a:cubicBezTo>
                    <a:pt x="43284" y="213339"/>
                    <a:pt x="19942" y="219540"/>
                    <a:pt x="4017" y="235389"/>
                  </a:cubicBezTo>
                  <a:cubicBezTo>
                    <a:pt x="1544" y="237850"/>
                    <a:pt x="555" y="241492"/>
                    <a:pt x="1445" y="244937"/>
                  </a:cubicBezTo>
                  <a:cubicBezTo>
                    <a:pt x="7281" y="266594"/>
                    <a:pt x="24393" y="283623"/>
                    <a:pt x="46153" y="289431"/>
                  </a:cubicBezTo>
                  <a:cubicBezTo>
                    <a:pt x="51494" y="290809"/>
                    <a:pt x="56934" y="291498"/>
                    <a:pt x="62374" y="291498"/>
                  </a:cubicBezTo>
                  <a:cubicBezTo>
                    <a:pt x="75331" y="291498"/>
                    <a:pt x="87992" y="287561"/>
                    <a:pt x="98674" y="280178"/>
                  </a:cubicBezTo>
                  <a:cubicBezTo>
                    <a:pt x="104708" y="289333"/>
                    <a:pt x="111533" y="297995"/>
                    <a:pt x="119050" y="305969"/>
                  </a:cubicBezTo>
                  <a:cubicBezTo>
                    <a:pt x="97883" y="307150"/>
                    <a:pt x="78398" y="318864"/>
                    <a:pt x="67715" y="337272"/>
                  </a:cubicBezTo>
                  <a:cubicBezTo>
                    <a:pt x="65935" y="340323"/>
                    <a:pt x="65935" y="344064"/>
                    <a:pt x="67715" y="347116"/>
                  </a:cubicBezTo>
                  <a:cubicBezTo>
                    <a:pt x="78991" y="366508"/>
                    <a:pt x="99960" y="378517"/>
                    <a:pt x="122413" y="378517"/>
                  </a:cubicBezTo>
                  <a:cubicBezTo>
                    <a:pt x="144766" y="378517"/>
                    <a:pt x="165637" y="366606"/>
                    <a:pt x="177011" y="347312"/>
                  </a:cubicBezTo>
                  <a:cubicBezTo>
                    <a:pt x="193529" y="354794"/>
                    <a:pt x="211531" y="360011"/>
                    <a:pt x="230324" y="362275"/>
                  </a:cubicBezTo>
                  <a:cubicBezTo>
                    <a:pt x="230719" y="362373"/>
                    <a:pt x="231115" y="362373"/>
                    <a:pt x="231511" y="362373"/>
                  </a:cubicBezTo>
                  <a:cubicBezTo>
                    <a:pt x="236456" y="362373"/>
                    <a:pt x="240709" y="358731"/>
                    <a:pt x="241303" y="353711"/>
                  </a:cubicBezTo>
                  <a:cubicBezTo>
                    <a:pt x="241995" y="348395"/>
                    <a:pt x="238138" y="343473"/>
                    <a:pt x="232698" y="342784"/>
                  </a:cubicBezTo>
                  <a:lnTo>
                    <a:pt x="232698" y="342784"/>
                  </a:lnTo>
                  <a:close/>
                  <a:moveTo>
                    <a:pt x="51197" y="270334"/>
                  </a:moveTo>
                  <a:cubicBezTo>
                    <a:pt x="38240" y="266889"/>
                    <a:pt x="27657" y="257537"/>
                    <a:pt x="22513" y="245430"/>
                  </a:cubicBezTo>
                  <a:cubicBezTo>
                    <a:pt x="33097" y="237456"/>
                    <a:pt x="46944" y="234700"/>
                    <a:pt x="59901" y="238145"/>
                  </a:cubicBezTo>
                  <a:cubicBezTo>
                    <a:pt x="72859" y="241590"/>
                    <a:pt x="83442" y="250942"/>
                    <a:pt x="88585" y="263050"/>
                  </a:cubicBezTo>
                  <a:cubicBezTo>
                    <a:pt x="78002" y="271023"/>
                    <a:pt x="64155" y="273780"/>
                    <a:pt x="51197" y="270334"/>
                  </a:cubicBezTo>
                  <a:close/>
                  <a:moveTo>
                    <a:pt x="71078" y="58595"/>
                  </a:moveTo>
                  <a:cubicBezTo>
                    <a:pt x="67616" y="45700"/>
                    <a:pt x="70386" y="31919"/>
                    <a:pt x="78398" y="21386"/>
                  </a:cubicBezTo>
                  <a:cubicBezTo>
                    <a:pt x="90564" y="26505"/>
                    <a:pt x="99960" y="37037"/>
                    <a:pt x="103422" y="49933"/>
                  </a:cubicBezTo>
                  <a:cubicBezTo>
                    <a:pt x="106884" y="62828"/>
                    <a:pt x="104114" y="76609"/>
                    <a:pt x="96103" y="87142"/>
                  </a:cubicBezTo>
                  <a:cubicBezTo>
                    <a:pt x="83937" y="82023"/>
                    <a:pt x="74639" y="71490"/>
                    <a:pt x="71078" y="58595"/>
                  </a:cubicBezTo>
                  <a:lnTo>
                    <a:pt x="71078" y="58595"/>
                  </a:lnTo>
                  <a:close/>
                  <a:moveTo>
                    <a:pt x="32503" y="159592"/>
                  </a:moveTo>
                  <a:cubicBezTo>
                    <a:pt x="23008" y="150142"/>
                    <a:pt x="18557" y="136853"/>
                    <a:pt x="20139" y="123761"/>
                  </a:cubicBezTo>
                  <a:cubicBezTo>
                    <a:pt x="33295" y="122186"/>
                    <a:pt x="46746" y="126615"/>
                    <a:pt x="56143" y="136066"/>
                  </a:cubicBezTo>
                  <a:cubicBezTo>
                    <a:pt x="65638" y="145515"/>
                    <a:pt x="70089" y="158805"/>
                    <a:pt x="68507" y="171897"/>
                  </a:cubicBezTo>
                  <a:cubicBezTo>
                    <a:pt x="55450" y="173472"/>
                    <a:pt x="41999" y="169042"/>
                    <a:pt x="32503" y="159592"/>
                  </a:cubicBezTo>
                  <a:close/>
                  <a:moveTo>
                    <a:pt x="122413" y="358830"/>
                  </a:moveTo>
                  <a:cubicBezTo>
                    <a:pt x="108961" y="358830"/>
                    <a:pt x="96300" y="352530"/>
                    <a:pt x="88190" y="342194"/>
                  </a:cubicBezTo>
                  <a:cubicBezTo>
                    <a:pt x="96399" y="331759"/>
                    <a:pt x="108961" y="325558"/>
                    <a:pt x="122413" y="325558"/>
                  </a:cubicBezTo>
                  <a:cubicBezTo>
                    <a:pt x="135865" y="325558"/>
                    <a:pt x="148525" y="331858"/>
                    <a:pt x="156636" y="342194"/>
                  </a:cubicBezTo>
                  <a:cubicBezTo>
                    <a:pt x="148426" y="352628"/>
                    <a:pt x="135766" y="358830"/>
                    <a:pt x="122413" y="358830"/>
                  </a:cubicBezTo>
                  <a:close/>
                </a:path>
              </a:pathLst>
            </a:custGeom>
            <a:grpFill/>
            <a:ln w="967" cap="flat">
              <a:noFill/>
              <a:prstDash val="solid"/>
              <a:miter/>
            </a:ln>
          </p:spPr>
          <p:txBody>
            <a:bodyPr rtlCol="0" anchor="ctr"/>
            <a:lstStyle/>
            <a:p>
              <a:endParaRPr lang="en-US"/>
            </a:p>
          </p:txBody>
        </p:sp>
        <p:sp>
          <p:nvSpPr>
            <p:cNvPr id="25" name="Freeform: Shape 267">
              <a:extLst>
                <a:ext uri="{FF2B5EF4-FFF2-40B4-BE49-F238E27FC236}">
                  <a16:creationId xmlns:a16="http://schemas.microsoft.com/office/drawing/2014/main" id="{FB087B03-05B2-462C-A7F7-BAFCEE3AD63A}"/>
                </a:ext>
              </a:extLst>
            </p:cNvPr>
            <p:cNvSpPr/>
            <p:nvPr/>
          </p:nvSpPr>
          <p:spPr>
            <a:xfrm>
              <a:off x="7837967" y="5242681"/>
              <a:ext cx="241396" cy="378615"/>
            </a:xfrm>
            <a:custGeom>
              <a:avLst/>
              <a:gdLst>
                <a:gd name="connsiteX0" fmla="*/ 176437 w 241396"/>
                <a:gd name="connsiteY0" fmla="*/ 219048 h 378615"/>
                <a:gd name="connsiteX1" fmla="*/ 167733 w 241396"/>
                <a:gd name="connsiteY1" fmla="*/ 222100 h 378615"/>
                <a:gd name="connsiteX2" fmla="*/ 172184 w 241396"/>
                <a:gd name="connsiteY2" fmla="*/ 191584 h 378615"/>
                <a:gd name="connsiteX3" fmla="*/ 178119 w 241396"/>
                <a:gd name="connsiteY3" fmla="*/ 191880 h 378615"/>
                <a:gd name="connsiteX4" fmla="*/ 222925 w 241396"/>
                <a:gd name="connsiteY4" fmla="*/ 173472 h 378615"/>
                <a:gd name="connsiteX5" fmla="*/ 239245 w 241396"/>
                <a:gd name="connsiteY5" fmla="*/ 112736 h 378615"/>
                <a:gd name="connsiteX6" fmla="*/ 232223 w 241396"/>
                <a:gd name="connsiteY6" fmla="*/ 105747 h 378615"/>
                <a:gd name="connsiteX7" fmla="*/ 171195 w 241396"/>
                <a:gd name="connsiteY7" fmla="*/ 121989 h 378615"/>
                <a:gd name="connsiteX8" fmla="*/ 165162 w 241396"/>
                <a:gd name="connsiteY8" fmla="*/ 128978 h 378615"/>
                <a:gd name="connsiteX9" fmla="*/ 155864 w 241396"/>
                <a:gd name="connsiteY9" fmla="*/ 103876 h 378615"/>
                <a:gd name="connsiteX10" fmla="*/ 189395 w 241396"/>
                <a:gd name="connsiteY10" fmla="*/ 63615 h 378615"/>
                <a:gd name="connsiteX11" fmla="*/ 173074 w 241396"/>
                <a:gd name="connsiteY11" fmla="*/ 2880 h 378615"/>
                <a:gd name="connsiteX12" fmla="*/ 163480 w 241396"/>
                <a:gd name="connsiteY12" fmla="*/ 320 h 378615"/>
                <a:gd name="connsiteX13" fmla="*/ 118773 w 241396"/>
                <a:gd name="connsiteY13" fmla="*/ 44814 h 378615"/>
                <a:gd name="connsiteX14" fmla="*/ 134005 w 241396"/>
                <a:gd name="connsiteY14" fmla="*/ 104369 h 378615"/>
                <a:gd name="connsiteX15" fmla="*/ 152699 w 241396"/>
                <a:gd name="connsiteY15" fmla="*/ 180264 h 378615"/>
                <a:gd name="connsiteX16" fmla="*/ 8686 w 241396"/>
                <a:gd name="connsiteY16" fmla="*/ 342784 h 378615"/>
                <a:gd name="connsiteX17" fmla="*/ 80 w 241396"/>
                <a:gd name="connsiteY17" fmla="*/ 353809 h 378615"/>
                <a:gd name="connsiteX18" fmla="*/ 9872 w 241396"/>
                <a:gd name="connsiteY18" fmla="*/ 362472 h 378615"/>
                <a:gd name="connsiteX19" fmla="*/ 11059 w 241396"/>
                <a:gd name="connsiteY19" fmla="*/ 362373 h 378615"/>
                <a:gd name="connsiteX20" fmla="*/ 64372 w 241396"/>
                <a:gd name="connsiteY20" fmla="*/ 347411 h 378615"/>
                <a:gd name="connsiteX21" fmla="*/ 118971 w 241396"/>
                <a:gd name="connsiteY21" fmla="*/ 378616 h 378615"/>
                <a:gd name="connsiteX22" fmla="*/ 173668 w 241396"/>
                <a:gd name="connsiteY22" fmla="*/ 347214 h 378615"/>
                <a:gd name="connsiteX23" fmla="*/ 173668 w 241396"/>
                <a:gd name="connsiteY23" fmla="*/ 337370 h 378615"/>
                <a:gd name="connsiteX24" fmla="*/ 122334 w 241396"/>
                <a:gd name="connsiteY24" fmla="*/ 306067 h 378615"/>
                <a:gd name="connsiteX25" fmla="*/ 142709 w 241396"/>
                <a:gd name="connsiteY25" fmla="*/ 280276 h 378615"/>
                <a:gd name="connsiteX26" fmla="*/ 179009 w 241396"/>
                <a:gd name="connsiteY26" fmla="*/ 291597 h 378615"/>
                <a:gd name="connsiteX27" fmla="*/ 195230 w 241396"/>
                <a:gd name="connsiteY27" fmla="*/ 289431 h 378615"/>
                <a:gd name="connsiteX28" fmla="*/ 239938 w 241396"/>
                <a:gd name="connsiteY28" fmla="*/ 244937 h 378615"/>
                <a:gd name="connsiteX29" fmla="*/ 237366 w 241396"/>
                <a:gd name="connsiteY29" fmla="*/ 235389 h 378615"/>
                <a:gd name="connsiteX30" fmla="*/ 176437 w 241396"/>
                <a:gd name="connsiteY30" fmla="*/ 219048 h 378615"/>
                <a:gd name="connsiteX31" fmla="*/ 176437 w 241396"/>
                <a:gd name="connsiteY31" fmla="*/ 219048 h 378615"/>
                <a:gd name="connsiteX32" fmla="*/ 185240 w 241396"/>
                <a:gd name="connsiteY32" fmla="*/ 135869 h 378615"/>
                <a:gd name="connsiteX33" fmla="*/ 221244 w 241396"/>
                <a:gd name="connsiteY33" fmla="*/ 123564 h 378615"/>
                <a:gd name="connsiteX34" fmla="*/ 208880 w 241396"/>
                <a:gd name="connsiteY34" fmla="*/ 159395 h 378615"/>
                <a:gd name="connsiteX35" fmla="*/ 172877 w 241396"/>
                <a:gd name="connsiteY35" fmla="*/ 171700 h 378615"/>
                <a:gd name="connsiteX36" fmla="*/ 185240 w 241396"/>
                <a:gd name="connsiteY36" fmla="*/ 135869 h 378615"/>
                <a:gd name="connsiteX37" fmla="*/ 137961 w 241396"/>
                <a:gd name="connsiteY37" fmla="*/ 49834 h 378615"/>
                <a:gd name="connsiteX38" fmla="*/ 162986 w 241396"/>
                <a:gd name="connsiteY38" fmla="*/ 21287 h 378615"/>
                <a:gd name="connsiteX39" fmla="*/ 170305 w 241396"/>
                <a:gd name="connsiteY39" fmla="*/ 58497 h 378615"/>
                <a:gd name="connsiteX40" fmla="*/ 145281 w 241396"/>
                <a:gd name="connsiteY40" fmla="*/ 87044 h 378615"/>
                <a:gd name="connsiteX41" fmla="*/ 137961 w 241396"/>
                <a:gd name="connsiteY41" fmla="*/ 49834 h 378615"/>
                <a:gd name="connsiteX42" fmla="*/ 153292 w 241396"/>
                <a:gd name="connsiteY42" fmla="*/ 342095 h 378615"/>
                <a:gd name="connsiteX43" fmla="*/ 119069 w 241396"/>
                <a:gd name="connsiteY43" fmla="*/ 358731 h 378615"/>
                <a:gd name="connsiteX44" fmla="*/ 84847 w 241396"/>
                <a:gd name="connsiteY44" fmla="*/ 342095 h 378615"/>
                <a:gd name="connsiteX45" fmla="*/ 119069 w 241396"/>
                <a:gd name="connsiteY45" fmla="*/ 325459 h 378615"/>
                <a:gd name="connsiteX46" fmla="*/ 153292 w 241396"/>
                <a:gd name="connsiteY46" fmla="*/ 342095 h 378615"/>
                <a:gd name="connsiteX47" fmla="*/ 190186 w 241396"/>
                <a:gd name="connsiteY47" fmla="*/ 270236 h 378615"/>
                <a:gd name="connsiteX48" fmla="*/ 152798 w 241396"/>
                <a:gd name="connsiteY48" fmla="*/ 262951 h 378615"/>
                <a:gd name="connsiteX49" fmla="*/ 181482 w 241396"/>
                <a:gd name="connsiteY49" fmla="*/ 238047 h 378615"/>
                <a:gd name="connsiteX50" fmla="*/ 218870 w 241396"/>
                <a:gd name="connsiteY50" fmla="*/ 245331 h 378615"/>
                <a:gd name="connsiteX51" fmla="*/ 190186 w 241396"/>
                <a:gd name="connsiteY51" fmla="*/ 270236 h 37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41396" h="378615">
                  <a:moveTo>
                    <a:pt x="176437" y="219048"/>
                  </a:moveTo>
                  <a:cubicBezTo>
                    <a:pt x="173470" y="219836"/>
                    <a:pt x="170503" y="220919"/>
                    <a:pt x="167733" y="222100"/>
                  </a:cubicBezTo>
                  <a:cubicBezTo>
                    <a:pt x="170107" y="212158"/>
                    <a:pt x="171591" y="201920"/>
                    <a:pt x="172184" y="191584"/>
                  </a:cubicBezTo>
                  <a:cubicBezTo>
                    <a:pt x="174163" y="191781"/>
                    <a:pt x="176141" y="191880"/>
                    <a:pt x="178119" y="191880"/>
                  </a:cubicBezTo>
                  <a:cubicBezTo>
                    <a:pt x="194736" y="191880"/>
                    <a:pt x="210957" y="185383"/>
                    <a:pt x="222925" y="173472"/>
                  </a:cubicBezTo>
                  <a:cubicBezTo>
                    <a:pt x="238850" y="157623"/>
                    <a:pt x="245081" y="134392"/>
                    <a:pt x="239245" y="112736"/>
                  </a:cubicBezTo>
                  <a:cubicBezTo>
                    <a:pt x="238355" y="109290"/>
                    <a:pt x="235685" y="106633"/>
                    <a:pt x="232223" y="105747"/>
                  </a:cubicBezTo>
                  <a:cubicBezTo>
                    <a:pt x="210463" y="99939"/>
                    <a:pt x="187120" y="106239"/>
                    <a:pt x="171195" y="121989"/>
                  </a:cubicBezTo>
                  <a:cubicBezTo>
                    <a:pt x="169019" y="124155"/>
                    <a:pt x="166942" y="126517"/>
                    <a:pt x="165162" y="128978"/>
                  </a:cubicBezTo>
                  <a:cubicBezTo>
                    <a:pt x="162689" y="120414"/>
                    <a:pt x="159524" y="112047"/>
                    <a:pt x="155864" y="103876"/>
                  </a:cubicBezTo>
                  <a:cubicBezTo>
                    <a:pt x="172184" y="96001"/>
                    <a:pt x="184647" y="81334"/>
                    <a:pt x="189395" y="63615"/>
                  </a:cubicBezTo>
                  <a:cubicBezTo>
                    <a:pt x="195230" y="42058"/>
                    <a:pt x="188900" y="18728"/>
                    <a:pt x="173074" y="2880"/>
                  </a:cubicBezTo>
                  <a:cubicBezTo>
                    <a:pt x="170602" y="419"/>
                    <a:pt x="166942" y="-566"/>
                    <a:pt x="163480" y="320"/>
                  </a:cubicBezTo>
                  <a:cubicBezTo>
                    <a:pt x="141720" y="6128"/>
                    <a:pt x="124608" y="23158"/>
                    <a:pt x="118773" y="44814"/>
                  </a:cubicBezTo>
                  <a:cubicBezTo>
                    <a:pt x="113135" y="65880"/>
                    <a:pt x="118971" y="88520"/>
                    <a:pt x="134005" y="104369"/>
                  </a:cubicBezTo>
                  <a:cubicBezTo>
                    <a:pt x="146270" y="127600"/>
                    <a:pt x="152699" y="153784"/>
                    <a:pt x="152699" y="180264"/>
                  </a:cubicBezTo>
                  <a:cubicBezTo>
                    <a:pt x="152699" y="262755"/>
                    <a:pt x="90781" y="332645"/>
                    <a:pt x="8686" y="342784"/>
                  </a:cubicBezTo>
                  <a:cubicBezTo>
                    <a:pt x="3246" y="343473"/>
                    <a:pt x="-612" y="348395"/>
                    <a:pt x="80" y="353809"/>
                  </a:cubicBezTo>
                  <a:cubicBezTo>
                    <a:pt x="674" y="358830"/>
                    <a:pt x="4927" y="362472"/>
                    <a:pt x="9872" y="362472"/>
                  </a:cubicBezTo>
                  <a:cubicBezTo>
                    <a:pt x="10268" y="362472"/>
                    <a:pt x="10664" y="362472"/>
                    <a:pt x="11059" y="362373"/>
                  </a:cubicBezTo>
                  <a:cubicBezTo>
                    <a:pt x="29951" y="360011"/>
                    <a:pt x="47854" y="354892"/>
                    <a:pt x="64372" y="347411"/>
                  </a:cubicBezTo>
                  <a:cubicBezTo>
                    <a:pt x="75648" y="366705"/>
                    <a:pt x="96518" y="378616"/>
                    <a:pt x="118971" y="378616"/>
                  </a:cubicBezTo>
                  <a:cubicBezTo>
                    <a:pt x="141423" y="378616"/>
                    <a:pt x="162392" y="366606"/>
                    <a:pt x="173668" y="347214"/>
                  </a:cubicBezTo>
                  <a:cubicBezTo>
                    <a:pt x="175448" y="344162"/>
                    <a:pt x="175448" y="340422"/>
                    <a:pt x="173668" y="337370"/>
                  </a:cubicBezTo>
                  <a:cubicBezTo>
                    <a:pt x="162986" y="318962"/>
                    <a:pt x="143500" y="307150"/>
                    <a:pt x="122334" y="306067"/>
                  </a:cubicBezTo>
                  <a:cubicBezTo>
                    <a:pt x="129851" y="298094"/>
                    <a:pt x="136676" y="289431"/>
                    <a:pt x="142709" y="280276"/>
                  </a:cubicBezTo>
                  <a:cubicBezTo>
                    <a:pt x="153391" y="287659"/>
                    <a:pt x="166052" y="291597"/>
                    <a:pt x="179009" y="291597"/>
                  </a:cubicBezTo>
                  <a:cubicBezTo>
                    <a:pt x="184449" y="291597"/>
                    <a:pt x="189889" y="290908"/>
                    <a:pt x="195230" y="289431"/>
                  </a:cubicBezTo>
                  <a:cubicBezTo>
                    <a:pt x="216892" y="283623"/>
                    <a:pt x="234003" y="266594"/>
                    <a:pt x="239938" y="244937"/>
                  </a:cubicBezTo>
                  <a:cubicBezTo>
                    <a:pt x="240828" y="241492"/>
                    <a:pt x="239839" y="237948"/>
                    <a:pt x="237366" y="235389"/>
                  </a:cubicBezTo>
                  <a:cubicBezTo>
                    <a:pt x="221541" y="219442"/>
                    <a:pt x="198099" y="213241"/>
                    <a:pt x="176437" y="219048"/>
                  </a:cubicBezTo>
                  <a:lnTo>
                    <a:pt x="176437" y="219048"/>
                  </a:lnTo>
                  <a:close/>
                  <a:moveTo>
                    <a:pt x="185240" y="135869"/>
                  </a:moveTo>
                  <a:cubicBezTo>
                    <a:pt x="194736" y="126419"/>
                    <a:pt x="208089" y="121989"/>
                    <a:pt x="221244" y="123564"/>
                  </a:cubicBezTo>
                  <a:cubicBezTo>
                    <a:pt x="222826" y="136656"/>
                    <a:pt x="218375" y="150044"/>
                    <a:pt x="208880" y="159395"/>
                  </a:cubicBezTo>
                  <a:cubicBezTo>
                    <a:pt x="199385" y="168845"/>
                    <a:pt x="186032" y="173275"/>
                    <a:pt x="172877" y="171700"/>
                  </a:cubicBezTo>
                  <a:cubicBezTo>
                    <a:pt x="171294" y="158706"/>
                    <a:pt x="175745" y="145319"/>
                    <a:pt x="185240" y="135869"/>
                  </a:cubicBezTo>
                  <a:close/>
                  <a:moveTo>
                    <a:pt x="137961" y="49834"/>
                  </a:moveTo>
                  <a:cubicBezTo>
                    <a:pt x="141423" y="36939"/>
                    <a:pt x="150820" y="26406"/>
                    <a:pt x="162986" y="21287"/>
                  </a:cubicBezTo>
                  <a:cubicBezTo>
                    <a:pt x="170997" y="31820"/>
                    <a:pt x="173767" y="45601"/>
                    <a:pt x="170305" y="58497"/>
                  </a:cubicBezTo>
                  <a:cubicBezTo>
                    <a:pt x="166843" y="71392"/>
                    <a:pt x="157447" y="81925"/>
                    <a:pt x="145281" y="87044"/>
                  </a:cubicBezTo>
                  <a:cubicBezTo>
                    <a:pt x="137269" y="76511"/>
                    <a:pt x="134499" y="62730"/>
                    <a:pt x="137961" y="49834"/>
                  </a:cubicBezTo>
                  <a:close/>
                  <a:moveTo>
                    <a:pt x="153292" y="342095"/>
                  </a:moveTo>
                  <a:cubicBezTo>
                    <a:pt x="145083" y="352530"/>
                    <a:pt x="132521" y="358731"/>
                    <a:pt x="119069" y="358731"/>
                  </a:cubicBezTo>
                  <a:cubicBezTo>
                    <a:pt x="105618" y="358731"/>
                    <a:pt x="92957" y="352431"/>
                    <a:pt x="84847" y="342095"/>
                  </a:cubicBezTo>
                  <a:cubicBezTo>
                    <a:pt x="93056" y="331661"/>
                    <a:pt x="105618" y="325459"/>
                    <a:pt x="119069" y="325459"/>
                  </a:cubicBezTo>
                  <a:cubicBezTo>
                    <a:pt x="132521" y="325459"/>
                    <a:pt x="145182" y="331661"/>
                    <a:pt x="153292" y="342095"/>
                  </a:cubicBezTo>
                  <a:close/>
                  <a:moveTo>
                    <a:pt x="190186" y="270236"/>
                  </a:moveTo>
                  <a:cubicBezTo>
                    <a:pt x="177229" y="273681"/>
                    <a:pt x="163381" y="270925"/>
                    <a:pt x="152798" y="262951"/>
                  </a:cubicBezTo>
                  <a:cubicBezTo>
                    <a:pt x="157941" y="250844"/>
                    <a:pt x="168525" y="241492"/>
                    <a:pt x="181482" y="238047"/>
                  </a:cubicBezTo>
                  <a:cubicBezTo>
                    <a:pt x="194439" y="234601"/>
                    <a:pt x="208287" y="237358"/>
                    <a:pt x="218870" y="245331"/>
                  </a:cubicBezTo>
                  <a:cubicBezTo>
                    <a:pt x="213727" y="257439"/>
                    <a:pt x="203143" y="266791"/>
                    <a:pt x="190186" y="270236"/>
                  </a:cubicBezTo>
                  <a:close/>
                </a:path>
              </a:pathLst>
            </a:custGeom>
            <a:grpFill/>
            <a:ln w="967" cap="flat">
              <a:noFill/>
              <a:prstDash val="solid"/>
              <a:miter/>
            </a:ln>
          </p:spPr>
          <p:txBody>
            <a:bodyPr rtlCol="0" anchor="ctr"/>
            <a:lstStyle/>
            <a:p>
              <a:endParaRPr lang="en-US"/>
            </a:p>
          </p:txBody>
        </p:sp>
        <p:sp>
          <p:nvSpPr>
            <p:cNvPr id="26" name="Freeform: Shape 268">
              <a:extLst>
                <a:ext uri="{FF2B5EF4-FFF2-40B4-BE49-F238E27FC236}">
                  <a16:creationId xmlns:a16="http://schemas.microsoft.com/office/drawing/2014/main" id="{954E6BD0-B065-496E-A89B-660CBE5E3493}"/>
                </a:ext>
              </a:extLst>
            </p:cNvPr>
            <p:cNvSpPr/>
            <p:nvPr/>
          </p:nvSpPr>
          <p:spPr>
            <a:xfrm>
              <a:off x="7722212" y="5322440"/>
              <a:ext cx="207917" cy="198745"/>
            </a:xfrm>
            <a:custGeom>
              <a:avLst/>
              <a:gdLst>
                <a:gd name="connsiteX0" fmla="*/ 167565 w 207917"/>
                <a:gd name="connsiteY0" fmla="*/ 194906 h 198745"/>
                <a:gd name="connsiteX1" fmla="*/ 174686 w 207917"/>
                <a:gd name="connsiteY1" fmla="*/ 172856 h 198745"/>
                <a:gd name="connsiteX2" fmla="*/ 159158 w 207917"/>
                <a:gd name="connsiteY2" fmla="*/ 125606 h 198745"/>
                <a:gd name="connsiteX3" fmla="*/ 199711 w 207917"/>
                <a:gd name="connsiteY3" fmla="*/ 96370 h 198745"/>
                <a:gd name="connsiteX4" fmla="*/ 206931 w 207917"/>
                <a:gd name="connsiteY4" fmla="*/ 74419 h 198745"/>
                <a:gd name="connsiteX5" fmla="*/ 188138 w 207917"/>
                <a:gd name="connsiteY5" fmla="*/ 60834 h 198745"/>
                <a:gd name="connsiteX6" fmla="*/ 138090 w 207917"/>
                <a:gd name="connsiteY6" fmla="*/ 60834 h 198745"/>
                <a:gd name="connsiteX7" fmla="*/ 122759 w 207917"/>
                <a:gd name="connsiteY7" fmla="*/ 13584 h 198745"/>
                <a:gd name="connsiteX8" fmla="*/ 103966 w 207917"/>
                <a:gd name="connsiteY8" fmla="*/ 0 h 198745"/>
                <a:gd name="connsiteX9" fmla="*/ 85173 w 207917"/>
                <a:gd name="connsiteY9" fmla="*/ 13584 h 198745"/>
                <a:gd name="connsiteX10" fmla="*/ 69842 w 207917"/>
                <a:gd name="connsiteY10" fmla="*/ 60834 h 198745"/>
                <a:gd name="connsiteX11" fmla="*/ 19793 w 207917"/>
                <a:gd name="connsiteY11" fmla="*/ 60834 h 198745"/>
                <a:gd name="connsiteX12" fmla="*/ 1000 w 207917"/>
                <a:gd name="connsiteY12" fmla="*/ 74419 h 198745"/>
                <a:gd name="connsiteX13" fmla="*/ 8220 w 207917"/>
                <a:gd name="connsiteY13" fmla="*/ 96370 h 198745"/>
                <a:gd name="connsiteX14" fmla="*/ 48774 w 207917"/>
                <a:gd name="connsiteY14" fmla="*/ 125606 h 198745"/>
                <a:gd name="connsiteX15" fmla="*/ 33245 w 207917"/>
                <a:gd name="connsiteY15" fmla="*/ 172856 h 198745"/>
                <a:gd name="connsiteX16" fmla="*/ 40366 w 207917"/>
                <a:gd name="connsiteY16" fmla="*/ 194906 h 198745"/>
                <a:gd name="connsiteX17" fmla="*/ 51939 w 207917"/>
                <a:gd name="connsiteY17" fmla="*/ 198745 h 198745"/>
                <a:gd name="connsiteX18" fmla="*/ 63610 w 207917"/>
                <a:gd name="connsiteY18" fmla="*/ 194906 h 198745"/>
                <a:gd name="connsiteX19" fmla="*/ 103966 w 207917"/>
                <a:gd name="connsiteY19" fmla="*/ 165572 h 198745"/>
                <a:gd name="connsiteX20" fmla="*/ 144321 w 207917"/>
                <a:gd name="connsiteY20" fmla="*/ 194906 h 198745"/>
                <a:gd name="connsiteX21" fmla="*/ 167565 w 207917"/>
                <a:gd name="connsiteY21" fmla="*/ 194906 h 198745"/>
                <a:gd name="connsiteX22" fmla="*/ 167565 w 207917"/>
                <a:gd name="connsiteY22" fmla="*/ 194906 h 198745"/>
                <a:gd name="connsiteX23" fmla="*/ 103966 w 207917"/>
                <a:gd name="connsiteY23" fmla="*/ 143620 h 198745"/>
                <a:gd name="connsiteX24" fmla="*/ 98130 w 207917"/>
                <a:gd name="connsiteY24" fmla="*/ 145491 h 198745"/>
                <a:gd name="connsiteX25" fmla="*/ 52038 w 207917"/>
                <a:gd name="connsiteY25" fmla="*/ 178959 h 198745"/>
                <a:gd name="connsiteX26" fmla="*/ 69743 w 207917"/>
                <a:gd name="connsiteY26" fmla="*/ 125016 h 198745"/>
                <a:gd name="connsiteX27" fmla="*/ 66182 w 207917"/>
                <a:gd name="connsiteY27" fmla="*/ 113991 h 198745"/>
                <a:gd name="connsiteX28" fmla="*/ 19892 w 207917"/>
                <a:gd name="connsiteY28" fmla="*/ 80620 h 198745"/>
                <a:gd name="connsiteX29" fmla="*/ 77062 w 207917"/>
                <a:gd name="connsiteY29" fmla="*/ 80620 h 198745"/>
                <a:gd name="connsiteX30" fmla="*/ 86458 w 207917"/>
                <a:gd name="connsiteY30" fmla="*/ 73828 h 198745"/>
                <a:gd name="connsiteX31" fmla="*/ 103966 w 207917"/>
                <a:gd name="connsiteY31" fmla="*/ 19884 h 198745"/>
                <a:gd name="connsiteX32" fmla="*/ 121473 w 207917"/>
                <a:gd name="connsiteY32" fmla="*/ 73828 h 198745"/>
                <a:gd name="connsiteX33" fmla="*/ 130869 w 207917"/>
                <a:gd name="connsiteY33" fmla="*/ 80620 h 198745"/>
                <a:gd name="connsiteX34" fmla="*/ 188039 w 207917"/>
                <a:gd name="connsiteY34" fmla="*/ 80620 h 198745"/>
                <a:gd name="connsiteX35" fmla="*/ 141749 w 207917"/>
                <a:gd name="connsiteY35" fmla="*/ 113991 h 198745"/>
                <a:gd name="connsiteX36" fmla="*/ 138189 w 207917"/>
                <a:gd name="connsiteY36" fmla="*/ 125016 h 198745"/>
                <a:gd name="connsiteX37" fmla="*/ 155893 w 207917"/>
                <a:gd name="connsiteY37" fmla="*/ 178959 h 198745"/>
                <a:gd name="connsiteX38" fmla="*/ 109801 w 207917"/>
                <a:gd name="connsiteY38" fmla="*/ 145491 h 198745"/>
                <a:gd name="connsiteX39" fmla="*/ 103966 w 207917"/>
                <a:gd name="connsiteY39" fmla="*/ 143620 h 19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7917" h="198745">
                  <a:moveTo>
                    <a:pt x="167565" y="194906"/>
                  </a:moveTo>
                  <a:cubicBezTo>
                    <a:pt x="174588" y="189787"/>
                    <a:pt x="177456" y="181125"/>
                    <a:pt x="174686" y="172856"/>
                  </a:cubicBezTo>
                  <a:lnTo>
                    <a:pt x="159158" y="125606"/>
                  </a:lnTo>
                  <a:lnTo>
                    <a:pt x="199711" y="96370"/>
                  </a:lnTo>
                  <a:cubicBezTo>
                    <a:pt x="206733" y="91252"/>
                    <a:pt x="209602" y="82688"/>
                    <a:pt x="206931" y="74419"/>
                  </a:cubicBezTo>
                  <a:cubicBezTo>
                    <a:pt x="204261" y="66150"/>
                    <a:pt x="196842" y="60834"/>
                    <a:pt x="188138" y="60834"/>
                  </a:cubicBezTo>
                  <a:lnTo>
                    <a:pt x="138090" y="60834"/>
                  </a:lnTo>
                  <a:lnTo>
                    <a:pt x="122759" y="13584"/>
                  </a:lnTo>
                  <a:cubicBezTo>
                    <a:pt x="120088" y="5316"/>
                    <a:pt x="112670" y="0"/>
                    <a:pt x="103966" y="0"/>
                  </a:cubicBezTo>
                  <a:cubicBezTo>
                    <a:pt x="95261" y="0"/>
                    <a:pt x="87843" y="5316"/>
                    <a:pt x="85173" y="13584"/>
                  </a:cubicBezTo>
                  <a:lnTo>
                    <a:pt x="69842" y="60834"/>
                  </a:lnTo>
                  <a:lnTo>
                    <a:pt x="19793" y="60834"/>
                  </a:lnTo>
                  <a:cubicBezTo>
                    <a:pt x="11089" y="60834"/>
                    <a:pt x="3671" y="66150"/>
                    <a:pt x="1000" y="74419"/>
                  </a:cubicBezTo>
                  <a:cubicBezTo>
                    <a:pt x="-1671" y="82688"/>
                    <a:pt x="1099" y="91350"/>
                    <a:pt x="8220" y="96370"/>
                  </a:cubicBezTo>
                  <a:lnTo>
                    <a:pt x="48774" y="125606"/>
                  </a:lnTo>
                  <a:lnTo>
                    <a:pt x="33245" y="172856"/>
                  </a:lnTo>
                  <a:cubicBezTo>
                    <a:pt x="30574" y="181125"/>
                    <a:pt x="33344" y="189787"/>
                    <a:pt x="40366" y="194906"/>
                  </a:cubicBezTo>
                  <a:cubicBezTo>
                    <a:pt x="43927" y="197466"/>
                    <a:pt x="47982" y="198745"/>
                    <a:pt x="51939" y="198745"/>
                  </a:cubicBezTo>
                  <a:cubicBezTo>
                    <a:pt x="55994" y="198745"/>
                    <a:pt x="60049" y="197466"/>
                    <a:pt x="63610" y="194906"/>
                  </a:cubicBezTo>
                  <a:lnTo>
                    <a:pt x="103966" y="165572"/>
                  </a:lnTo>
                  <a:lnTo>
                    <a:pt x="144321" y="194906"/>
                  </a:lnTo>
                  <a:cubicBezTo>
                    <a:pt x="151344" y="200025"/>
                    <a:pt x="160443" y="200025"/>
                    <a:pt x="167565" y="194906"/>
                  </a:cubicBezTo>
                  <a:lnTo>
                    <a:pt x="167565" y="194906"/>
                  </a:lnTo>
                  <a:close/>
                  <a:moveTo>
                    <a:pt x="103966" y="143620"/>
                  </a:moveTo>
                  <a:cubicBezTo>
                    <a:pt x="101888" y="143620"/>
                    <a:pt x="99910" y="144211"/>
                    <a:pt x="98130" y="145491"/>
                  </a:cubicBezTo>
                  <a:lnTo>
                    <a:pt x="52038" y="178959"/>
                  </a:lnTo>
                  <a:lnTo>
                    <a:pt x="69743" y="125016"/>
                  </a:lnTo>
                  <a:cubicBezTo>
                    <a:pt x="71127" y="120980"/>
                    <a:pt x="69644" y="116452"/>
                    <a:pt x="66182" y="113991"/>
                  </a:cubicBezTo>
                  <a:lnTo>
                    <a:pt x="19892" y="80620"/>
                  </a:lnTo>
                  <a:lnTo>
                    <a:pt x="77062" y="80620"/>
                  </a:lnTo>
                  <a:cubicBezTo>
                    <a:pt x="81315" y="80620"/>
                    <a:pt x="85173" y="77864"/>
                    <a:pt x="86458" y="73828"/>
                  </a:cubicBezTo>
                  <a:lnTo>
                    <a:pt x="103966" y="19884"/>
                  </a:lnTo>
                  <a:lnTo>
                    <a:pt x="121473" y="73828"/>
                  </a:lnTo>
                  <a:cubicBezTo>
                    <a:pt x="122759" y="77864"/>
                    <a:pt x="126616" y="80620"/>
                    <a:pt x="130869" y="80620"/>
                  </a:cubicBezTo>
                  <a:lnTo>
                    <a:pt x="188039" y="80620"/>
                  </a:lnTo>
                  <a:lnTo>
                    <a:pt x="141749" y="113991"/>
                  </a:lnTo>
                  <a:cubicBezTo>
                    <a:pt x="138287" y="116452"/>
                    <a:pt x="136804" y="120980"/>
                    <a:pt x="138189" y="125016"/>
                  </a:cubicBezTo>
                  <a:lnTo>
                    <a:pt x="155893" y="178959"/>
                  </a:lnTo>
                  <a:lnTo>
                    <a:pt x="109801" y="145491"/>
                  </a:lnTo>
                  <a:cubicBezTo>
                    <a:pt x="108021" y="144211"/>
                    <a:pt x="106043" y="143620"/>
                    <a:pt x="103966" y="143620"/>
                  </a:cubicBezTo>
                  <a:close/>
                </a:path>
              </a:pathLst>
            </a:custGeom>
            <a:grpFill/>
            <a:ln w="967" cap="flat">
              <a:noFill/>
              <a:prstDash val="solid"/>
              <a:miter/>
            </a:ln>
          </p:spPr>
          <p:txBody>
            <a:bodyPr rtlCol="0" anchor="ctr"/>
            <a:lstStyle/>
            <a:p>
              <a:endParaRPr lang="en-US"/>
            </a:p>
          </p:txBody>
        </p:sp>
        <p:sp>
          <p:nvSpPr>
            <p:cNvPr id="27" name="Freeform: Shape 269">
              <a:extLst>
                <a:ext uri="{FF2B5EF4-FFF2-40B4-BE49-F238E27FC236}">
                  <a16:creationId xmlns:a16="http://schemas.microsoft.com/office/drawing/2014/main" id="{FF9F9EDB-D5C5-4E70-9BA8-073B456881BA}"/>
                </a:ext>
              </a:extLst>
            </p:cNvPr>
            <p:cNvSpPr/>
            <p:nvPr/>
          </p:nvSpPr>
          <p:spPr>
            <a:xfrm>
              <a:off x="7721853" y="5211625"/>
              <a:ext cx="45644" cy="74786"/>
            </a:xfrm>
            <a:custGeom>
              <a:avLst/>
              <a:gdLst>
                <a:gd name="connsiteX0" fmla="*/ 26779 w 45644"/>
                <a:gd name="connsiteY0" fmla="*/ 69077 h 74786"/>
                <a:gd name="connsiteX1" fmla="*/ 35780 w 45644"/>
                <a:gd name="connsiteY1" fmla="*/ 74787 h 74786"/>
                <a:gd name="connsiteX2" fmla="*/ 39934 w 45644"/>
                <a:gd name="connsiteY2" fmla="*/ 73901 h 74786"/>
                <a:gd name="connsiteX3" fmla="*/ 44682 w 45644"/>
                <a:gd name="connsiteY3" fmla="*/ 60809 h 74786"/>
                <a:gd name="connsiteX4" fmla="*/ 18866 w 45644"/>
                <a:gd name="connsiteY4" fmla="*/ 5684 h 74786"/>
                <a:gd name="connsiteX5" fmla="*/ 5711 w 45644"/>
                <a:gd name="connsiteY5" fmla="*/ 959 h 74786"/>
                <a:gd name="connsiteX6" fmla="*/ 963 w 45644"/>
                <a:gd name="connsiteY6" fmla="*/ 14051 h 74786"/>
                <a:gd name="connsiteX7" fmla="*/ 26779 w 45644"/>
                <a:gd name="connsiteY7" fmla="*/ 69077 h 7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44" h="74786">
                  <a:moveTo>
                    <a:pt x="26779" y="69077"/>
                  </a:moveTo>
                  <a:cubicBezTo>
                    <a:pt x="28460" y="72621"/>
                    <a:pt x="32021" y="74787"/>
                    <a:pt x="35780" y="74787"/>
                  </a:cubicBezTo>
                  <a:cubicBezTo>
                    <a:pt x="37164" y="74787"/>
                    <a:pt x="38648" y="74491"/>
                    <a:pt x="39934" y="73901"/>
                  </a:cubicBezTo>
                  <a:cubicBezTo>
                    <a:pt x="44879" y="71637"/>
                    <a:pt x="47055" y="65730"/>
                    <a:pt x="44682" y="60809"/>
                  </a:cubicBezTo>
                  <a:lnTo>
                    <a:pt x="18866" y="5684"/>
                  </a:lnTo>
                  <a:cubicBezTo>
                    <a:pt x="16591" y="762"/>
                    <a:pt x="10656" y="-1404"/>
                    <a:pt x="5711" y="959"/>
                  </a:cubicBezTo>
                  <a:cubicBezTo>
                    <a:pt x="765" y="3223"/>
                    <a:pt x="-1411" y="9129"/>
                    <a:pt x="963" y="14051"/>
                  </a:cubicBezTo>
                  <a:lnTo>
                    <a:pt x="26779" y="69077"/>
                  </a:lnTo>
                  <a:close/>
                </a:path>
              </a:pathLst>
            </a:custGeom>
            <a:grpFill/>
            <a:ln w="967" cap="flat">
              <a:noFill/>
              <a:prstDash val="solid"/>
              <a:miter/>
            </a:ln>
          </p:spPr>
          <p:txBody>
            <a:bodyPr rtlCol="0" anchor="ctr"/>
            <a:lstStyle/>
            <a:p>
              <a:endParaRPr lang="en-US"/>
            </a:p>
          </p:txBody>
        </p:sp>
        <p:sp>
          <p:nvSpPr>
            <p:cNvPr id="28" name="Freeform: Shape 270">
              <a:extLst>
                <a:ext uri="{FF2B5EF4-FFF2-40B4-BE49-F238E27FC236}">
                  <a16:creationId xmlns:a16="http://schemas.microsoft.com/office/drawing/2014/main" id="{A89892E0-3144-49BE-97DB-2A173EC48970}"/>
                </a:ext>
              </a:extLst>
            </p:cNvPr>
            <p:cNvSpPr/>
            <p:nvPr/>
          </p:nvSpPr>
          <p:spPr>
            <a:xfrm>
              <a:off x="7816287" y="5186695"/>
              <a:ext cx="19880" cy="68315"/>
            </a:xfrm>
            <a:custGeom>
              <a:avLst/>
              <a:gdLst>
                <a:gd name="connsiteX0" fmla="*/ 9891 w 19880"/>
                <a:gd name="connsiteY0" fmla="*/ 68316 h 68315"/>
                <a:gd name="connsiteX1" fmla="*/ 9891 w 19880"/>
                <a:gd name="connsiteY1" fmla="*/ 68316 h 68315"/>
                <a:gd name="connsiteX2" fmla="*/ 19782 w 19880"/>
                <a:gd name="connsiteY2" fmla="*/ 58472 h 68315"/>
                <a:gd name="connsiteX3" fmla="*/ 19881 w 19880"/>
                <a:gd name="connsiteY3" fmla="*/ 9844 h 68315"/>
                <a:gd name="connsiteX4" fmla="*/ 9990 w 19880"/>
                <a:gd name="connsiteY4" fmla="*/ 0 h 68315"/>
                <a:gd name="connsiteX5" fmla="*/ 9990 w 19880"/>
                <a:gd name="connsiteY5" fmla="*/ 0 h 68315"/>
                <a:gd name="connsiteX6" fmla="*/ 99 w 19880"/>
                <a:gd name="connsiteY6" fmla="*/ 9844 h 68315"/>
                <a:gd name="connsiteX7" fmla="*/ 0 w 19880"/>
                <a:gd name="connsiteY7" fmla="*/ 58472 h 68315"/>
                <a:gd name="connsiteX8" fmla="*/ 9891 w 19880"/>
                <a:gd name="connsiteY8" fmla="*/ 68316 h 68315"/>
                <a:gd name="connsiteX9" fmla="*/ 9891 w 19880"/>
                <a:gd name="connsiteY9" fmla="*/ 68316 h 6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80" h="68315">
                  <a:moveTo>
                    <a:pt x="9891" y="68316"/>
                  </a:moveTo>
                  <a:lnTo>
                    <a:pt x="9891" y="68316"/>
                  </a:lnTo>
                  <a:cubicBezTo>
                    <a:pt x="15331" y="68316"/>
                    <a:pt x="19782" y="63886"/>
                    <a:pt x="19782" y="58472"/>
                  </a:cubicBezTo>
                  <a:lnTo>
                    <a:pt x="19881" y="9844"/>
                  </a:lnTo>
                  <a:cubicBezTo>
                    <a:pt x="19881" y="4430"/>
                    <a:pt x="15430" y="0"/>
                    <a:pt x="9990" y="0"/>
                  </a:cubicBezTo>
                  <a:cubicBezTo>
                    <a:pt x="9990" y="0"/>
                    <a:pt x="9990" y="0"/>
                    <a:pt x="9990" y="0"/>
                  </a:cubicBezTo>
                  <a:cubicBezTo>
                    <a:pt x="4550" y="0"/>
                    <a:pt x="99" y="4430"/>
                    <a:pt x="99" y="9844"/>
                  </a:cubicBezTo>
                  <a:lnTo>
                    <a:pt x="0" y="58472"/>
                  </a:lnTo>
                  <a:cubicBezTo>
                    <a:pt x="0" y="63886"/>
                    <a:pt x="4352" y="68316"/>
                    <a:pt x="9891" y="68316"/>
                  </a:cubicBezTo>
                  <a:lnTo>
                    <a:pt x="9891" y="68316"/>
                  </a:lnTo>
                  <a:close/>
                </a:path>
              </a:pathLst>
            </a:custGeom>
            <a:grpFill/>
            <a:ln w="967" cap="flat">
              <a:noFill/>
              <a:prstDash val="solid"/>
              <a:miter/>
            </a:ln>
          </p:spPr>
          <p:txBody>
            <a:bodyPr rtlCol="0" anchor="ctr"/>
            <a:lstStyle/>
            <a:p>
              <a:endParaRPr lang="en-US"/>
            </a:p>
          </p:txBody>
        </p:sp>
        <p:sp>
          <p:nvSpPr>
            <p:cNvPr id="29" name="Freeform: Shape 271">
              <a:extLst>
                <a:ext uri="{FF2B5EF4-FFF2-40B4-BE49-F238E27FC236}">
                  <a16:creationId xmlns:a16="http://schemas.microsoft.com/office/drawing/2014/main" id="{206D4171-1DB5-4587-802A-FB19988F43CC}"/>
                </a:ext>
              </a:extLst>
            </p:cNvPr>
            <p:cNvSpPr/>
            <p:nvPr/>
          </p:nvSpPr>
          <p:spPr>
            <a:xfrm>
              <a:off x="7884841" y="5211570"/>
              <a:ext cx="45618" cy="74842"/>
            </a:xfrm>
            <a:custGeom>
              <a:avLst/>
              <a:gdLst>
                <a:gd name="connsiteX0" fmla="*/ 5727 w 45618"/>
                <a:gd name="connsiteY0" fmla="*/ 73957 h 74842"/>
                <a:gd name="connsiteX1" fmla="*/ 9882 w 45618"/>
                <a:gd name="connsiteY1" fmla="*/ 74842 h 74842"/>
                <a:gd name="connsiteX2" fmla="*/ 18882 w 45618"/>
                <a:gd name="connsiteY2" fmla="*/ 69133 h 74842"/>
                <a:gd name="connsiteX3" fmla="*/ 44698 w 45618"/>
                <a:gd name="connsiteY3" fmla="*/ 14008 h 74842"/>
                <a:gd name="connsiteX4" fmla="*/ 39950 w 45618"/>
                <a:gd name="connsiteY4" fmla="*/ 916 h 74842"/>
                <a:gd name="connsiteX5" fmla="*/ 26795 w 45618"/>
                <a:gd name="connsiteY5" fmla="*/ 5641 h 74842"/>
                <a:gd name="connsiteX6" fmla="*/ 980 w 45618"/>
                <a:gd name="connsiteY6" fmla="*/ 60766 h 74842"/>
                <a:gd name="connsiteX7" fmla="*/ 5727 w 45618"/>
                <a:gd name="connsiteY7" fmla="*/ 73957 h 7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18" h="74842">
                  <a:moveTo>
                    <a:pt x="5727" y="73957"/>
                  </a:moveTo>
                  <a:cubicBezTo>
                    <a:pt x="7112" y="74547"/>
                    <a:pt x="8497" y="74842"/>
                    <a:pt x="9882" y="74842"/>
                  </a:cubicBezTo>
                  <a:cubicBezTo>
                    <a:pt x="13640" y="74842"/>
                    <a:pt x="17201" y="72775"/>
                    <a:pt x="18882" y="69133"/>
                  </a:cubicBezTo>
                  <a:lnTo>
                    <a:pt x="44698" y="14008"/>
                  </a:lnTo>
                  <a:cubicBezTo>
                    <a:pt x="46973" y="9086"/>
                    <a:pt x="44896" y="3180"/>
                    <a:pt x="39950" y="916"/>
                  </a:cubicBezTo>
                  <a:cubicBezTo>
                    <a:pt x="35005" y="-1348"/>
                    <a:pt x="29070" y="719"/>
                    <a:pt x="26795" y="5641"/>
                  </a:cubicBezTo>
                  <a:lnTo>
                    <a:pt x="980" y="60766"/>
                  </a:lnTo>
                  <a:cubicBezTo>
                    <a:pt x="-1394" y="65786"/>
                    <a:pt x="683" y="71594"/>
                    <a:pt x="5727" y="73957"/>
                  </a:cubicBezTo>
                  <a:close/>
                </a:path>
              </a:pathLst>
            </a:custGeom>
            <a:grpFill/>
            <a:ln w="967" cap="flat">
              <a:noFill/>
              <a:prstDash val="solid"/>
              <a:miter/>
            </a:ln>
          </p:spPr>
          <p:txBody>
            <a:bodyPr rtlCol="0" anchor="ctr"/>
            <a:lstStyle/>
            <a:p>
              <a:endParaRPr lang="en-US"/>
            </a:p>
          </p:txBody>
        </p:sp>
      </p:grpSp>
    </p:spTree>
    <p:extLst>
      <p:ext uri="{BB962C8B-B14F-4D97-AF65-F5344CB8AC3E}">
        <p14:creationId xmlns:p14="http://schemas.microsoft.com/office/powerpoint/2010/main" val="3769993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D9C9A4B2-9C3D-4023-AB58-4E253C1246BB}"/>
              </a:ext>
            </a:extLst>
          </p:cNvPr>
          <p:cNvSpPr>
            <a:spLocks noGrp="1"/>
          </p:cNvSpPr>
          <p:nvPr>
            <p:ph type="body" sz="quarter" idx="1"/>
          </p:nvPr>
        </p:nvSpPr>
        <p:spPr>
          <a:xfrm>
            <a:off x="493056" y="788207"/>
            <a:ext cx="11025630" cy="428465"/>
          </a:xfrm>
        </p:spPr>
        <p:txBody>
          <a:bodyPr>
            <a:normAutofit fontScale="92500" lnSpcReduction="10000"/>
          </a:bodyPr>
          <a:lstStyle/>
          <a:p>
            <a:r>
              <a:rPr lang="en-GB" sz="2800" b="1" dirty="0"/>
              <a:t>2024 funding program</a:t>
            </a:r>
            <a:endParaRPr lang="en-US" sz="2800" b="1" dirty="0"/>
          </a:p>
          <a:p>
            <a:endParaRPr lang="fr-FR" sz="2800" dirty="0"/>
          </a:p>
        </p:txBody>
      </p:sp>
      <p:sp>
        <p:nvSpPr>
          <p:cNvPr id="7" name="Espace réservé du contenu 6">
            <a:extLst>
              <a:ext uri="{FF2B5EF4-FFF2-40B4-BE49-F238E27FC236}">
                <a16:creationId xmlns:a16="http://schemas.microsoft.com/office/drawing/2014/main" id="{C5C0616F-0245-417F-BE5F-B9E927FF40C0}"/>
              </a:ext>
            </a:extLst>
          </p:cNvPr>
          <p:cNvSpPr txBox="1">
            <a:spLocks noGrp="1"/>
          </p:cNvSpPr>
          <p:nvPr>
            <p:ph sz="half" idx="10"/>
          </p:nvPr>
        </p:nvSpPr>
        <p:spPr>
          <a:xfrm>
            <a:off x="493056" y="1506658"/>
            <a:ext cx="10908368" cy="4792081"/>
          </a:xfrm>
          <a:prstGeom prst="rect">
            <a:avLst/>
          </a:prstGeom>
          <a:noFill/>
        </p:spPr>
        <p:txBody>
          <a:bodyPr wrap="square" rtlCol="0">
            <a:spAutoFit/>
          </a:bodyPr>
          <a:lstStyle/>
          <a:p>
            <a:pPr algn="just"/>
            <a:r>
              <a:rPr lang="fr-FR" sz="2000" b="1" dirty="0">
                <a:solidFill>
                  <a:schemeClr val="tx1"/>
                </a:solidFill>
                <a:latin typeface="Arial" panose="020B0604020202020204" pitchFamily="34" charset="0"/>
                <a:cs typeface="Arial" panose="020B0604020202020204" pitchFamily="34" charset="0"/>
              </a:rPr>
              <a:t>1.8 </a:t>
            </a:r>
            <a:r>
              <a:rPr lang="fr-FR" sz="2000" b="1" dirty="0" err="1">
                <a:solidFill>
                  <a:schemeClr val="tx1"/>
                </a:solidFill>
                <a:latin typeface="Arial" panose="020B0604020202020204" pitchFamily="34" charset="0"/>
                <a:cs typeface="Arial" panose="020B0604020202020204" pitchFamily="34" charset="0"/>
              </a:rPr>
              <a:t>bn</a:t>
            </a:r>
            <a:r>
              <a:rPr lang="fr-FR" sz="2000" b="1" dirty="0">
                <a:solidFill>
                  <a:schemeClr val="tx1"/>
                </a:solidFill>
                <a:latin typeface="Arial" panose="020B0604020202020204" pitchFamily="34" charset="0"/>
                <a:cs typeface="Arial" panose="020B0604020202020204" pitchFamily="34" charset="0"/>
              </a:rPr>
              <a:t>€ of </a:t>
            </a:r>
            <a:r>
              <a:rPr lang="fr-FR" sz="2000" b="1" dirty="0" err="1">
                <a:solidFill>
                  <a:schemeClr val="tx1"/>
                </a:solidFill>
                <a:latin typeface="Arial" panose="020B0604020202020204" pitchFamily="34" charset="0"/>
                <a:cs typeface="Arial" panose="020B0604020202020204" pitchFamily="34" charset="0"/>
              </a:rPr>
              <a:t>debt</a:t>
            </a:r>
            <a:r>
              <a:rPr lang="fr-FR" sz="2000" b="1" dirty="0">
                <a:solidFill>
                  <a:schemeClr val="tx1"/>
                </a:solidFill>
                <a:latin typeface="Arial" panose="020B0604020202020204" pitchFamily="34" charset="0"/>
                <a:cs typeface="Arial" panose="020B0604020202020204" pitchFamily="34" charset="0"/>
              </a:rPr>
              <a:t> to </a:t>
            </a:r>
            <a:r>
              <a:rPr lang="fr-FR" sz="2000" b="1" dirty="0" err="1">
                <a:solidFill>
                  <a:schemeClr val="tx1"/>
                </a:solidFill>
                <a:latin typeface="Arial" panose="020B0604020202020204" pitchFamily="34" charset="0"/>
                <a:cs typeface="Arial" panose="020B0604020202020204" pitchFamily="34" charset="0"/>
              </a:rPr>
              <a:t>be</a:t>
            </a:r>
            <a:r>
              <a:rPr lang="fr-FR" sz="2000" b="1" dirty="0">
                <a:solidFill>
                  <a:schemeClr val="tx1"/>
                </a:solidFill>
                <a:latin typeface="Arial" panose="020B0604020202020204" pitchFamily="34" charset="0"/>
                <a:cs typeface="Arial" panose="020B0604020202020204" pitchFamily="34" charset="0"/>
              </a:rPr>
              <a:t> </a:t>
            </a:r>
            <a:r>
              <a:rPr lang="fr-FR" sz="2000" b="1" dirty="0" err="1">
                <a:solidFill>
                  <a:schemeClr val="tx1"/>
                </a:solidFill>
                <a:latin typeface="Arial" panose="020B0604020202020204" pitchFamily="34" charset="0"/>
                <a:cs typeface="Arial" panose="020B0604020202020204" pitchFamily="34" charset="0"/>
              </a:rPr>
              <a:t>raised</a:t>
            </a:r>
            <a:r>
              <a:rPr lang="fr-FR" sz="2000" b="1" dirty="0">
                <a:solidFill>
                  <a:schemeClr val="tx1"/>
                </a:solidFill>
                <a:latin typeface="Arial" panose="020B0604020202020204" pitchFamily="34" charset="0"/>
                <a:cs typeface="Arial" panose="020B0604020202020204" pitchFamily="34" charset="0"/>
              </a:rPr>
              <a:t> in 2024.</a:t>
            </a:r>
          </a:p>
          <a:p>
            <a:pPr algn="just"/>
            <a:endParaRPr lang="fr-FR" sz="2000" b="1" dirty="0">
              <a:solidFill>
                <a:schemeClr val="tx1"/>
              </a:solidFill>
              <a:latin typeface="Arial" panose="020B0604020202020204" pitchFamily="34" charset="0"/>
              <a:cs typeface="Arial" panose="020B0604020202020204" pitchFamily="34" charset="0"/>
            </a:endParaRPr>
          </a:p>
          <a:p>
            <a:pPr algn="just"/>
            <a:r>
              <a:rPr lang="fr-FR" sz="2000" b="1" dirty="0">
                <a:solidFill>
                  <a:schemeClr val="tx1"/>
                </a:solidFill>
                <a:latin typeface="Arial" panose="020B0604020202020204" pitchFamily="34" charset="0"/>
                <a:cs typeface="Arial" panose="020B0604020202020204" pitchFamily="34" charset="0"/>
              </a:rPr>
              <a:t>1.5 </a:t>
            </a:r>
            <a:r>
              <a:rPr lang="fr-FR" sz="2000" b="1" dirty="0" err="1">
                <a:solidFill>
                  <a:schemeClr val="tx1"/>
                </a:solidFill>
                <a:latin typeface="Arial" panose="020B0604020202020204" pitchFamily="34" charset="0"/>
                <a:cs typeface="Arial" panose="020B0604020202020204" pitchFamily="34" charset="0"/>
              </a:rPr>
              <a:t>bn</a:t>
            </a:r>
            <a:r>
              <a:rPr lang="fr-FR" sz="2000" b="1" dirty="0">
                <a:solidFill>
                  <a:schemeClr val="tx1"/>
                </a:solidFill>
                <a:latin typeface="Arial" panose="020B0604020202020204" pitchFamily="34" charset="0"/>
                <a:cs typeface="Arial" panose="020B0604020202020204" pitchFamily="34" charset="0"/>
              </a:rPr>
              <a:t>€ </a:t>
            </a:r>
            <a:r>
              <a:rPr lang="fr-FR" sz="2000" b="1" dirty="0" err="1">
                <a:solidFill>
                  <a:schemeClr val="tx1"/>
                </a:solidFill>
                <a:latin typeface="Arial" panose="020B0604020202020204" pitchFamily="34" charset="0"/>
                <a:cs typeface="Arial" panose="020B0604020202020204" pitchFamily="34" charset="0"/>
              </a:rPr>
              <a:t>already</a:t>
            </a:r>
            <a:r>
              <a:rPr lang="fr-FR" sz="2000" b="1" dirty="0">
                <a:solidFill>
                  <a:schemeClr val="tx1"/>
                </a:solidFill>
                <a:latin typeface="Arial" panose="020B0604020202020204" pitchFamily="34" charset="0"/>
                <a:cs typeface="Arial" panose="020B0604020202020204" pitchFamily="34" charset="0"/>
              </a:rPr>
              <a:t> </a:t>
            </a:r>
            <a:r>
              <a:rPr lang="fr-FR" sz="2000" b="1" dirty="0" err="1">
                <a:solidFill>
                  <a:schemeClr val="tx1"/>
                </a:solidFill>
                <a:latin typeface="Arial" panose="020B0604020202020204" pitchFamily="34" charset="0"/>
                <a:cs typeface="Arial" panose="020B0604020202020204" pitchFamily="34" charset="0"/>
              </a:rPr>
              <a:t>raised</a:t>
            </a:r>
            <a:r>
              <a:rPr lang="fr-FR" sz="2000" b="1" dirty="0">
                <a:solidFill>
                  <a:schemeClr val="tx1"/>
                </a:solidFill>
                <a:latin typeface="Arial" panose="020B0604020202020204" pitchFamily="34" charset="0"/>
                <a:cs typeface="Arial" panose="020B0604020202020204" pitchFamily="34" charset="0"/>
              </a:rPr>
              <a:t> in March and </a:t>
            </a:r>
            <a:r>
              <a:rPr lang="fr-FR" sz="2000" b="1" dirty="0" err="1">
                <a:solidFill>
                  <a:schemeClr val="tx1"/>
                </a:solidFill>
                <a:latin typeface="Arial" panose="020B0604020202020204" pitchFamily="34" charset="0"/>
                <a:cs typeface="Arial" panose="020B0604020202020204" pitchFamily="34" charset="0"/>
              </a:rPr>
              <a:t>September</a:t>
            </a:r>
            <a:r>
              <a:rPr lang="fr-FR" sz="2000" b="1" dirty="0">
                <a:solidFill>
                  <a:schemeClr val="tx1"/>
                </a:solidFill>
                <a:latin typeface="Arial" panose="020B0604020202020204" pitchFamily="34" charset="0"/>
                <a:cs typeface="Arial" panose="020B0604020202020204" pitchFamily="34" charset="0"/>
              </a:rPr>
              <a:t> (15 </a:t>
            </a:r>
            <a:r>
              <a:rPr lang="fr-FR" sz="2000" b="1" dirty="0" err="1">
                <a:solidFill>
                  <a:schemeClr val="tx1"/>
                </a:solidFill>
                <a:latin typeface="Arial" panose="020B0604020202020204" pitchFamily="34" charset="0"/>
                <a:cs typeface="Arial" panose="020B0604020202020204" pitchFamily="34" charset="0"/>
              </a:rPr>
              <a:t>year</a:t>
            </a:r>
            <a:r>
              <a:rPr lang="fr-FR" sz="2000" b="1" dirty="0">
                <a:solidFill>
                  <a:schemeClr val="tx1"/>
                </a:solidFill>
                <a:latin typeface="Arial" panose="020B0604020202020204" pitchFamily="34" charset="0"/>
                <a:cs typeface="Arial" panose="020B0604020202020204" pitchFamily="34" charset="0"/>
              </a:rPr>
              <a:t>)</a:t>
            </a:r>
          </a:p>
          <a:p>
            <a:pPr algn="just"/>
            <a:endParaRPr lang="fr-FR" sz="2000" b="1" dirty="0">
              <a:solidFill>
                <a:schemeClr val="tx1"/>
              </a:solidFill>
              <a:latin typeface="Arial" panose="020B0604020202020204" pitchFamily="34" charset="0"/>
              <a:cs typeface="Arial" panose="020B0604020202020204" pitchFamily="34" charset="0"/>
            </a:endParaRPr>
          </a:p>
          <a:p>
            <a:pPr algn="just"/>
            <a:endParaRPr lang="fr-FR" sz="2400" b="1" dirty="0">
              <a:solidFill>
                <a:schemeClr val="tx1"/>
              </a:solidFill>
              <a:latin typeface="Arial" panose="020B0604020202020204" pitchFamily="34" charset="0"/>
              <a:cs typeface="Arial" panose="020B0604020202020204" pitchFamily="34" charset="0"/>
            </a:endParaRPr>
          </a:p>
          <a:p>
            <a:pPr algn="just"/>
            <a:r>
              <a:rPr lang="fr-FR" sz="2000" b="1" dirty="0" err="1">
                <a:solidFill>
                  <a:schemeClr val="tx1"/>
                </a:solidFill>
                <a:latin typeface="Arial" panose="020B0604020202020204" pitchFamily="34" charset="0"/>
                <a:cs typeface="Arial" panose="020B0604020202020204" pitchFamily="34" charset="0"/>
              </a:rPr>
              <a:t>Between</a:t>
            </a:r>
            <a:r>
              <a:rPr lang="fr-FR" sz="2000" b="1" dirty="0">
                <a:solidFill>
                  <a:schemeClr val="tx1"/>
                </a:solidFill>
                <a:latin typeface="Arial" panose="020B0604020202020204" pitchFamily="34" charset="0"/>
                <a:cs typeface="Arial" panose="020B0604020202020204" pitchFamily="34" charset="0"/>
              </a:rPr>
              <a:t> 2.2 and 2.7 of </a:t>
            </a:r>
            <a:r>
              <a:rPr lang="fr-FR" sz="2000" b="1" dirty="0" err="1">
                <a:solidFill>
                  <a:schemeClr val="tx1"/>
                </a:solidFill>
                <a:latin typeface="Arial" panose="020B0604020202020204" pitchFamily="34" charset="0"/>
                <a:cs typeface="Arial" panose="020B0604020202020204" pitchFamily="34" charset="0"/>
              </a:rPr>
              <a:t>debt</a:t>
            </a:r>
            <a:r>
              <a:rPr lang="fr-FR" sz="2000" b="1" dirty="0">
                <a:solidFill>
                  <a:schemeClr val="tx1"/>
                </a:solidFill>
                <a:latin typeface="Arial" panose="020B0604020202020204" pitchFamily="34" charset="0"/>
                <a:cs typeface="Arial" panose="020B0604020202020204" pitchFamily="34" charset="0"/>
              </a:rPr>
              <a:t> to </a:t>
            </a:r>
            <a:r>
              <a:rPr lang="fr-FR" sz="2000" b="1" dirty="0" err="1">
                <a:solidFill>
                  <a:schemeClr val="tx1"/>
                </a:solidFill>
                <a:latin typeface="Arial" panose="020B0604020202020204" pitchFamily="34" charset="0"/>
                <a:cs typeface="Arial" panose="020B0604020202020204" pitchFamily="34" charset="0"/>
              </a:rPr>
              <a:t>be</a:t>
            </a:r>
            <a:r>
              <a:rPr lang="fr-FR" sz="2000" b="1" dirty="0">
                <a:solidFill>
                  <a:schemeClr val="tx1"/>
                </a:solidFill>
                <a:latin typeface="Arial" panose="020B0604020202020204" pitchFamily="34" charset="0"/>
                <a:cs typeface="Arial" panose="020B0604020202020204" pitchFamily="34" charset="0"/>
              </a:rPr>
              <a:t> </a:t>
            </a:r>
            <a:r>
              <a:rPr lang="fr-FR" sz="2000" b="1" dirty="0" err="1">
                <a:solidFill>
                  <a:schemeClr val="tx1"/>
                </a:solidFill>
                <a:latin typeface="Arial" panose="020B0604020202020204" pitchFamily="34" charset="0"/>
                <a:cs typeface="Arial" panose="020B0604020202020204" pitchFamily="34" charset="0"/>
              </a:rPr>
              <a:t>raised</a:t>
            </a:r>
            <a:r>
              <a:rPr lang="fr-FR" sz="2000" b="1" dirty="0">
                <a:solidFill>
                  <a:schemeClr val="tx1"/>
                </a:solidFill>
                <a:latin typeface="Arial" panose="020B0604020202020204" pitchFamily="34" charset="0"/>
                <a:cs typeface="Arial" panose="020B0604020202020204" pitchFamily="34" charset="0"/>
              </a:rPr>
              <a:t> in 2025.</a:t>
            </a:r>
          </a:p>
          <a:p>
            <a:pPr algn="just"/>
            <a:endParaRPr lang="fr-FR" sz="2400" b="1" dirty="0">
              <a:solidFill>
                <a:schemeClr val="tx1"/>
              </a:solidFill>
              <a:latin typeface="Arial" panose="020B0604020202020204" pitchFamily="34" charset="0"/>
              <a:cs typeface="Arial" panose="020B0604020202020204" pitchFamily="34" charset="0"/>
            </a:endParaRPr>
          </a:p>
          <a:p>
            <a:pPr algn="just"/>
            <a:endParaRPr lang="fr-FR" sz="2400" b="1" dirty="0">
              <a:solidFill>
                <a:schemeClr val="tx1"/>
              </a:solidFill>
              <a:latin typeface="Arial" panose="020B0604020202020204" pitchFamily="34" charset="0"/>
              <a:cs typeface="Arial" panose="020B0604020202020204" pitchFamily="34" charset="0"/>
            </a:endParaRPr>
          </a:p>
          <a:p>
            <a:pPr algn="just"/>
            <a:endParaRPr lang="fr-FR" sz="2400" b="1" dirty="0">
              <a:solidFill>
                <a:schemeClr val="tx1"/>
              </a:solidFill>
              <a:latin typeface="Arial" panose="020B0604020202020204" pitchFamily="34" charset="0"/>
              <a:cs typeface="Arial" panose="020B0604020202020204" pitchFamily="34" charset="0"/>
            </a:endParaRPr>
          </a:p>
          <a:p>
            <a:pPr algn="just"/>
            <a:r>
              <a:rPr lang="fr-FR" sz="2000" b="1" i="1" dirty="0">
                <a:solidFill>
                  <a:srgbClr val="00B050"/>
                </a:solidFill>
                <a:latin typeface="Arial" panose="020B0604020202020204" pitchFamily="34" charset="0"/>
                <a:cs typeface="Arial" panose="020B0604020202020204" pitchFamily="34" charset="0"/>
              </a:rPr>
              <a:t>NEWS : IDFM </a:t>
            </a:r>
            <a:r>
              <a:rPr lang="fr-FR" sz="2000" b="1" i="1" dirty="0" err="1">
                <a:solidFill>
                  <a:srgbClr val="00B050"/>
                </a:solidFill>
                <a:latin typeface="Arial" panose="020B0604020202020204" pitchFamily="34" charset="0"/>
                <a:cs typeface="Arial" panose="020B0604020202020204" pitchFamily="34" charset="0"/>
              </a:rPr>
              <a:t>issued</a:t>
            </a:r>
            <a:r>
              <a:rPr lang="fr-FR" sz="2000" b="1" i="1" dirty="0">
                <a:solidFill>
                  <a:srgbClr val="00B050"/>
                </a:solidFill>
                <a:latin typeface="Arial" panose="020B0604020202020204" pitchFamily="34" charset="0"/>
                <a:cs typeface="Arial" panose="020B0604020202020204" pitchFamily="34" charset="0"/>
              </a:rPr>
              <a:t> </a:t>
            </a:r>
            <a:r>
              <a:rPr lang="fr-FR" sz="2000" b="1" i="1" dirty="0" err="1">
                <a:solidFill>
                  <a:srgbClr val="00B050"/>
                </a:solidFill>
                <a:latin typeface="Arial" panose="020B0604020202020204" pitchFamily="34" charset="0"/>
                <a:cs typeface="Arial" panose="020B0604020202020204" pitchFamily="34" charset="0"/>
              </a:rPr>
              <a:t>it’s</a:t>
            </a:r>
            <a:r>
              <a:rPr lang="fr-FR" sz="2000" b="1" i="1" dirty="0">
                <a:solidFill>
                  <a:srgbClr val="00B050"/>
                </a:solidFill>
                <a:latin typeface="Arial" panose="020B0604020202020204" pitchFamily="34" charset="0"/>
                <a:cs typeface="Arial" panose="020B0604020202020204" pitchFamily="34" charset="0"/>
              </a:rPr>
              <a:t> first Green </a:t>
            </a:r>
            <a:r>
              <a:rPr lang="fr-FR" sz="2000" b="1" i="1" dirty="0" err="1">
                <a:solidFill>
                  <a:srgbClr val="00B050"/>
                </a:solidFill>
                <a:latin typeface="Arial" panose="020B0604020202020204" pitchFamily="34" charset="0"/>
                <a:cs typeface="Arial" panose="020B0604020202020204" pitchFamily="34" charset="0"/>
              </a:rPr>
              <a:t>NeuCP</a:t>
            </a:r>
            <a:r>
              <a:rPr lang="fr-FR" sz="2000" b="1" i="1" dirty="0">
                <a:solidFill>
                  <a:srgbClr val="00B050"/>
                </a:solidFill>
                <a:latin typeface="Arial" panose="020B0604020202020204" pitchFamily="34" charset="0"/>
                <a:cs typeface="Arial" panose="020B0604020202020204" pitchFamily="34" charset="0"/>
              </a:rPr>
              <a:t> for 500 M€ in </a:t>
            </a:r>
            <a:r>
              <a:rPr lang="fr-FR" sz="2000" b="1" i="1" dirty="0" err="1">
                <a:solidFill>
                  <a:srgbClr val="00B050"/>
                </a:solidFill>
                <a:latin typeface="Arial" panose="020B0604020202020204" pitchFamily="34" charset="0"/>
                <a:cs typeface="Arial" panose="020B0604020202020204" pitchFamily="34" charset="0"/>
              </a:rPr>
              <a:t>october</a:t>
            </a:r>
            <a:r>
              <a:rPr lang="fr-FR" sz="2000" b="1" i="1" dirty="0">
                <a:solidFill>
                  <a:srgbClr val="00B050"/>
                </a:solidFill>
                <a:latin typeface="Arial" panose="020B0604020202020204" pitchFamily="34" charset="0"/>
                <a:cs typeface="Arial" panose="020B0604020202020204" pitchFamily="34" charset="0"/>
              </a:rPr>
              <a:t> 2022, </a:t>
            </a:r>
            <a:r>
              <a:rPr lang="fr-FR" sz="2000" b="1" i="1" dirty="0" err="1">
                <a:solidFill>
                  <a:srgbClr val="00B050"/>
                </a:solidFill>
                <a:latin typeface="Arial" panose="020B0604020202020204" pitchFamily="34" charset="0"/>
                <a:cs typeface="Arial" panose="020B0604020202020204" pitchFamily="34" charset="0"/>
              </a:rPr>
              <a:t>making</a:t>
            </a:r>
            <a:r>
              <a:rPr lang="fr-FR" sz="2000" b="1" i="1" dirty="0">
                <a:solidFill>
                  <a:srgbClr val="00B050"/>
                </a:solidFill>
                <a:latin typeface="Arial" panose="020B0604020202020204" pitchFamily="34" charset="0"/>
                <a:cs typeface="Arial" panose="020B0604020202020204" pitchFamily="34" charset="0"/>
              </a:rPr>
              <a:t> </a:t>
            </a:r>
            <a:r>
              <a:rPr lang="fr-FR" sz="2000" b="1" i="1" dirty="0" err="1">
                <a:solidFill>
                  <a:srgbClr val="00B050"/>
                </a:solidFill>
                <a:latin typeface="Arial" panose="020B0604020202020204" pitchFamily="34" charset="0"/>
                <a:cs typeface="Arial" panose="020B0604020202020204" pitchFamily="34" charset="0"/>
              </a:rPr>
              <a:t>it</a:t>
            </a:r>
            <a:r>
              <a:rPr lang="fr-FR" sz="2000" b="1" i="1" dirty="0">
                <a:solidFill>
                  <a:srgbClr val="00B050"/>
                </a:solidFill>
                <a:latin typeface="Arial" panose="020B0604020202020204" pitchFamily="34" charset="0"/>
                <a:cs typeface="Arial" panose="020B0604020202020204" pitchFamily="34" charset="0"/>
              </a:rPr>
              <a:t> the first public local </a:t>
            </a:r>
            <a:r>
              <a:rPr lang="fr-FR" sz="2000" b="1" i="1" dirty="0" err="1">
                <a:solidFill>
                  <a:srgbClr val="00B050"/>
                </a:solidFill>
                <a:latin typeface="Arial" panose="020B0604020202020204" pitchFamily="34" charset="0"/>
                <a:cs typeface="Arial" panose="020B0604020202020204" pitchFamily="34" charset="0"/>
              </a:rPr>
              <a:t>entity</a:t>
            </a:r>
            <a:r>
              <a:rPr lang="fr-FR" sz="2000" b="1" i="1" dirty="0">
                <a:solidFill>
                  <a:srgbClr val="00B050"/>
                </a:solidFill>
                <a:latin typeface="Arial" panose="020B0604020202020204" pitchFamily="34" charset="0"/>
                <a:cs typeface="Arial" panose="020B0604020202020204" pitchFamily="34" charset="0"/>
              </a:rPr>
              <a:t> to issue Green </a:t>
            </a:r>
            <a:r>
              <a:rPr lang="fr-FR" sz="2000" b="1" i="1" dirty="0" err="1">
                <a:solidFill>
                  <a:srgbClr val="00B050"/>
                </a:solidFill>
                <a:latin typeface="Arial" panose="020B0604020202020204" pitchFamily="34" charset="0"/>
                <a:cs typeface="Arial" panose="020B0604020202020204" pitchFamily="34" charset="0"/>
              </a:rPr>
              <a:t>NeuCP</a:t>
            </a:r>
            <a:r>
              <a:rPr lang="fr-FR" sz="2000" b="1" i="1" dirty="0">
                <a:solidFill>
                  <a:srgbClr val="00B050"/>
                </a:solidFill>
                <a:latin typeface="Arial" panose="020B0604020202020204" pitchFamily="34" charset="0"/>
                <a:cs typeface="Arial" panose="020B0604020202020204" pitchFamily="34" charset="0"/>
              </a:rPr>
              <a:t> in France (</a:t>
            </a:r>
            <a:r>
              <a:rPr lang="fr-FR" sz="2000" b="1" i="1" dirty="0" err="1">
                <a:solidFill>
                  <a:srgbClr val="00B050"/>
                </a:solidFill>
                <a:latin typeface="Arial" panose="020B0604020202020204" pitchFamily="34" charset="0"/>
                <a:cs typeface="Arial" panose="020B0604020202020204" pitchFamily="34" charset="0"/>
              </a:rPr>
              <a:t>within</a:t>
            </a:r>
            <a:r>
              <a:rPr lang="fr-FR" sz="2000" b="1" i="1" dirty="0">
                <a:solidFill>
                  <a:srgbClr val="00B050"/>
                </a:solidFill>
                <a:latin typeface="Arial" panose="020B0604020202020204" pitchFamily="34" charset="0"/>
                <a:cs typeface="Arial" panose="020B0604020202020204" pitchFamily="34" charset="0"/>
              </a:rPr>
              <a:t> the banque de France official </a:t>
            </a:r>
            <a:r>
              <a:rPr lang="fr-FR" sz="2000" b="1" i="1" dirty="0" err="1">
                <a:solidFill>
                  <a:srgbClr val="00B050"/>
                </a:solidFill>
                <a:latin typeface="Arial" panose="020B0604020202020204" pitchFamily="34" charset="0"/>
                <a:cs typeface="Arial" panose="020B0604020202020204" pitchFamily="34" charset="0"/>
              </a:rPr>
              <a:t>template</a:t>
            </a:r>
            <a:r>
              <a:rPr lang="fr-FR" sz="2000" b="1" i="1" dirty="0">
                <a:solidFill>
                  <a:srgbClr val="00B050"/>
                </a:solidFill>
                <a:latin typeface="Arial" panose="020B0604020202020204" pitchFamily="34" charset="0"/>
                <a:cs typeface="Arial" panose="020B0604020202020204" pitchFamily="34" charset="0"/>
              </a:rPr>
              <a:t>)</a:t>
            </a:r>
          </a:p>
        </p:txBody>
      </p:sp>
      <p:sp>
        <p:nvSpPr>
          <p:cNvPr id="10" name="Espace réservé du texte 6">
            <a:extLst>
              <a:ext uri="{FF2B5EF4-FFF2-40B4-BE49-F238E27FC236}">
                <a16:creationId xmlns:a16="http://schemas.microsoft.com/office/drawing/2014/main" id="{8A8AB806-BBF1-4C6B-8868-1B98A7BFA70C}"/>
              </a:ext>
            </a:extLst>
          </p:cNvPr>
          <p:cNvSpPr txBox="1">
            <a:spLocks/>
          </p:cNvSpPr>
          <p:nvPr/>
        </p:nvSpPr>
        <p:spPr>
          <a:xfrm>
            <a:off x="1345474" y="6439474"/>
            <a:ext cx="4488119" cy="4182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50" kern="1200">
                <a:solidFill>
                  <a:srgbClr val="67B3E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t>Investor</a:t>
            </a:r>
            <a:r>
              <a:rPr lang="fr-FR" dirty="0"/>
              <a:t> </a:t>
            </a:r>
            <a:r>
              <a:rPr lang="fr-FR" dirty="0" err="1"/>
              <a:t>presentation</a:t>
            </a:r>
            <a:r>
              <a:rPr lang="fr-FR" dirty="0"/>
              <a:t> 2024  </a:t>
            </a:r>
          </a:p>
          <a:p>
            <a:endParaRPr lang="fr-FR" dirty="0"/>
          </a:p>
        </p:txBody>
      </p:sp>
      <p:sp>
        <p:nvSpPr>
          <p:cNvPr id="2" name="Rectangle 1">
            <a:extLst>
              <a:ext uri="{FF2B5EF4-FFF2-40B4-BE49-F238E27FC236}">
                <a16:creationId xmlns:a16="http://schemas.microsoft.com/office/drawing/2014/main" id="{218F7F4A-6016-3E62-FCAA-6C77D36C40DE}"/>
              </a:ext>
            </a:extLst>
          </p:cNvPr>
          <p:cNvSpPr/>
          <p:nvPr/>
        </p:nvSpPr>
        <p:spPr>
          <a:xfrm>
            <a:off x="493056" y="243172"/>
            <a:ext cx="6303329" cy="338554"/>
          </a:xfrm>
          <a:prstGeom prst="rect">
            <a:avLst/>
          </a:prstGeom>
        </p:spPr>
        <p:txBody>
          <a:bodyPr wrap="none">
            <a:spAutoFit/>
          </a:bodyPr>
          <a:lstStyle/>
          <a:p>
            <a:r>
              <a:rPr lang="en-US" sz="1600" b="1" dirty="0">
                <a:solidFill>
                  <a:srgbClr val="00B050"/>
                </a:solidFill>
                <a:latin typeface="Arial" panose="020B0604020202020204" pitchFamily="34" charset="0"/>
                <a:ea typeface="+mj-ea"/>
                <a:cs typeface="Arial" panose="020B0604020202020204" pitchFamily="34" charset="0"/>
              </a:rPr>
              <a:t>03. Ile-de-France </a:t>
            </a:r>
            <a:r>
              <a:rPr lang="en-US" sz="1600" b="1" dirty="0" err="1">
                <a:solidFill>
                  <a:srgbClr val="00B050"/>
                </a:solidFill>
                <a:latin typeface="Arial" panose="020B0604020202020204" pitchFamily="34" charset="0"/>
                <a:ea typeface="+mj-ea"/>
                <a:cs typeface="Arial" panose="020B0604020202020204" pitchFamily="34" charset="0"/>
              </a:rPr>
              <a:t>Mobilités</a:t>
            </a:r>
            <a:r>
              <a:rPr lang="en-US" sz="1600" b="1" dirty="0">
                <a:solidFill>
                  <a:srgbClr val="00B050"/>
                </a:solidFill>
                <a:latin typeface="Arial" panose="020B0604020202020204" pitchFamily="34" charset="0"/>
                <a:ea typeface="+mj-ea"/>
                <a:cs typeface="Arial" panose="020B0604020202020204" pitchFamily="34" charset="0"/>
              </a:rPr>
              <a:t>' Green Bond program and reporting</a:t>
            </a:r>
          </a:p>
        </p:txBody>
      </p:sp>
      <p:cxnSp>
        <p:nvCxnSpPr>
          <p:cNvPr id="3" name="Connecteur droit 2">
            <a:extLst>
              <a:ext uri="{FF2B5EF4-FFF2-40B4-BE49-F238E27FC236}">
                <a16:creationId xmlns:a16="http://schemas.microsoft.com/office/drawing/2014/main" id="{E5C79D03-54E1-1E31-24A8-20FDEB2B1809}"/>
              </a:ext>
            </a:extLst>
          </p:cNvPr>
          <p:cNvCxnSpPr/>
          <p:nvPr/>
        </p:nvCxnSpPr>
        <p:spPr>
          <a:xfrm>
            <a:off x="580143" y="581726"/>
            <a:ext cx="11031713" cy="0"/>
          </a:xfrm>
          <a:prstGeom prst="line">
            <a:avLst/>
          </a:prstGeom>
          <a:ln/>
        </p:spPr>
        <p:style>
          <a:lnRef idx="3">
            <a:schemeClr val="dk1"/>
          </a:lnRef>
          <a:fillRef idx="0">
            <a:schemeClr val="dk1"/>
          </a:fillRef>
          <a:effectRef idx="2">
            <a:schemeClr val="dk1"/>
          </a:effectRef>
          <a:fontRef idx="minor">
            <a:schemeClr val="tx1"/>
          </a:fontRef>
        </p:style>
      </p:cxnSp>
      <p:sp>
        <p:nvSpPr>
          <p:cNvPr id="4" name="Espace réservé du texte 4">
            <a:extLst>
              <a:ext uri="{FF2B5EF4-FFF2-40B4-BE49-F238E27FC236}">
                <a16:creationId xmlns:a16="http://schemas.microsoft.com/office/drawing/2014/main" id="{E67C530C-5D06-EA94-26D9-EA8615A99917}"/>
              </a:ext>
            </a:extLst>
          </p:cNvPr>
          <p:cNvSpPr txBox="1">
            <a:spLocks/>
          </p:cNvSpPr>
          <p:nvPr/>
        </p:nvSpPr>
        <p:spPr>
          <a:xfrm>
            <a:off x="580143" y="2915148"/>
            <a:ext cx="11025630" cy="42846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750" kern="1200">
                <a:solidFill>
                  <a:srgbClr val="67B3E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2025 funding program</a:t>
            </a:r>
            <a:endParaRPr lang="en-US" sz="2800" b="1" dirty="0"/>
          </a:p>
          <a:p>
            <a:endParaRPr lang="fr-FR" sz="2200" b="1" dirty="0">
              <a:solidFill>
                <a:schemeClr val="tx1"/>
              </a:solidFill>
            </a:endParaRPr>
          </a:p>
        </p:txBody>
      </p:sp>
    </p:spTree>
    <p:extLst>
      <p:ext uri="{BB962C8B-B14F-4D97-AF65-F5344CB8AC3E}">
        <p14:creationId xmlns:p14="http://schemas.microsoft.com/office/powerpoint/2010/main" val="3910070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1E6813-2353-440A-8D99-CED81CEE0367}"/>
              </a:ext>
            </a:extLst>
          </p:cNvPr>
          <p:cNvSpPr/>
          <p:nvPr/>
        </p:nvSpPr>
        <p:spPr>
          <a:xfrm>
            <a:off x="930009" y="625642"/>
            <a:ext cx="10635916" cy="560671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0CF9E948-77A7-4CA5-AFAB-11D688E49FC7}"/>
              </a:ext>
            </a:extLst>
          </p:cNvPr>
          <p:cNvSpPr>
            <a:spLocks noGrp="1"/>
          </p:cNvSpPr>
          <p:nvPr>
            <p:ph type="body" sz="quarter" idx="10"/>
          </p:nvPr>
        </p:nvSpPr>
        <p:spPr>
          <a:xfrm>
            <a:off x="2027364" y="1701006"/>
            <a:ext cx="8926309" cy="3455988"/>
          </a:xfrm>
        </p:spPr>
        <p:txBody>
          <a:bodyPr/>
          <a:lstStyle/>
          <a:p>
            <a:pPr algn="ctr"/>
            <a:r>
              <a:rPr lang="fr-FR" dirty="0"/>
              <a:t>Contacts for </a:t>
            </a:r>
            <a:r>
              <a:rPr lang="fr-FR" dirty="0" err="1"/>
              <a:t>any</a:t>
            </a:r>
            <a:r>
              <a:rPr lang="fr-FR" dirty="0"/>
              <a:t> question :</a:t>
            </a:r>
          </a:p>
          <a:p>
            <a:pPr algn="ctr"/>
            <a:endParaRPr lang="fr-FR" dirty="0"/>
          </a:p>
          <a:p>
            <a:r>
              <a:rPr lang="fr-FR" sz="1400" dirty="0">
                <a:hlinkClick r:id="rId3"/>
              </a:rPr>
              <a:t>aine.omahony@iledefrance-mobilites.fr</a:t>
            </a:r>
            <a:r>
              <a:rPr lang="fr-FR" sz="1400" dirty="0"/>
              <a:t>, Green finance manager</a:t>
            </a:r>
            <a:endParaRPr lang="fr-FR" sz="1400" dirty="0">
              <a:hlinkClick r:id="rId4"/>
            </a:endParaRPr>
          </a:p>
          <a:p>
            <a:r>
              <a:rPr lang="fr-FR" sz="1400" u="sng" dirty="0">
                <a:solidFill>
                  <a:srgbClr val="0070C0"/>
                </a:solidFill>
              </a:rPr>
              <a:t>christophe.chabenet@iledefrance-mobilites.fr</a:t>
            </a:r>
            <a:r>
              <a:rPr lang="fr-FR" sz="1400" dirty="0"/>
              <a:t>, </a:t>
            </a:r>
            <a:r>
              <a:rPr lang="en-US" sz="1400" dirty="0"/>
              <a:t>Debt and treasury manager</a:t>
            </a:r>
            <a:endParaRPr lang="fr-FR" sz="1400" dirty="0"/>
          </a:p>
          <a:p>
            <a:r>
              <a:rPr lang="fr-FR" sz="1400" dirty="0">
                <a:hlinkClick r:id="rId5"/>
              </a:rPr>
              <a:t>thomas.stouf@iledefrance-mobilites.fr</a:t>
            </a:r>
            <a:r>
              <a:rPr lang="fr-FR" sz="1400" dirty="0"/>
              <a:t>, Head of the </a:t>
            </a:r>
            <a:r>
              <a:rPr lang="fr-FR" sz="1400" dirty="0" err="1"/>
              <a:t>funding</a:t>
            </a:r>
            <a:r>
              <a:rPr lang="fr-FR" sz="1400" dirty="0"/>
              <a:t> division</a:t>
            </a:r>
          </a:p>
          <a:p>
            <a:endParaRPr lang="fr-FR" sz="1400" dirty="0">
              <a:highlight>
                <a:srgbClr val="FFFF00"/>
              </a:highlight>
            </a:endParaRPr>
          </a:p>
          <a:p>
            <a:pPr algn="ctr"/>
            <a:endParaRPr lang="fr-FR" sz="1800" dirty="0"/>
          </a:p>
          <a:p>
            <a:pPr algn="ctr"/>
            <a:r>
              <a:rPr lang="fr-FR" sz="1800" dirty="0"/>
              <a:t>https://www.iledefrance-mobilites.fr/</a:t>
            </a:r>
          </a:p>
          <a:p>
            <a:pPr algn="ctr"/>
            <a:endParaRPr lang="fr-FR" sz="1800" dirty="0"/>
          </a:p>
          <a:p>
            <a:pPr algn="ctr"/>
            <a:endParaRPr lang="fr-FR" sz="1800" dirty="0"/>
          </a:p>
          <a:p>
            <a:pPr algn="ctr"/>
            <a:endParaRPr lang="fr-FR" dirty="0"/>
          </a:p>
          <a:p>
            <a:pPr algn="ctr"/>
            <a:endParaRPr lang="fr-FR" dirty="0"/>
          </a:p>
        </p:txBody>
      </p:sp>
    </p:spTree>
    <p:extLst>
      <p:ext uri="{BB962C8B-B14F-4D97-AF65-F5344CB8AC3E}">
        <p14:creationId xmlns:p14="http://schemas.microsoft.com/office/powerpoint/2010/main" val="3757075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DA692C-3A16-4308-B282-201E5937A979}"/>
              </a:ext>
            </a:extLst>
          </p:cNvPr>
          <p:cNvSpPr/>
          <p:nvPr/>
        </p:nvSpPr>
        <p:spPr>
          <a:xfrm>
            <a:off x="0" y="0"/>
            <a:ext cx="12192000" cy="5747941"/>
          </a:xfrm>
          <a:prstGeom prst="rect">
            <a:avLst/>
          </a:prstGeom>
          <a:solidFill>
            <a:srgbClr val="4BB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Titre"/>
          <p:cNvSpPr txBox="1"/>
          <p:nvPr/>
        </p:nvSpPr>
        <p:spPr>
          <a:xfrm>
            <a:off x="2817950" y="430307"/>
            <a:ext cx="6347093" cy="957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144" tIns="17144" rIns="17144" bIns="17144">
            <a:spAutoFit/>
          </a:bodyPr>
          <a:lstStyle>
            <a:lvl1pPr algn="l">
              <a:defRPr sz="11200" b="1">
                <a:solidFill>
                  <a:srgbClr val="6AB2E4"/>
                </a:solidFill>
                <a:latin typeface="Arial"/>
                <a:ea typeface="Arial"/>
                <a:cs typeface="Arial"/>
                <a:sym typeface="Arial"/>
              </a:defRPr>
            </a:lvl1pPr>
          </a:lstStyle>
          <a:p>
            <a:r>
              <a:rPr lang="en-GB" sz="6000" dirty="0">
                <a:solidFill>
                  <a:schemeClr val="bg1"/>
                </a:solidFill>
              </a:rPr>
              <a:t>Contents</a:t>
            </a:r>
          </a:p>
        </p:txBody>
      </p:sp>
      <p:sp>
        <p:nvSpPr>
          <p:cNvPr id="39" name="Espace réservé du texte 1">
            <a:extLst>
              <a:ext uri="{FF2B5EF4-FFF2-40B4-BE49-F238E27FC236}">
                <a16:creationId xmlns:a16="http://schemas.microsoft.com/office/drawing/2014/main" id="{DC0A7D57-AC13-4B91-AB06-4EB4871FB774}"/>
              </a:ext>
            </a:extLst>
          </p:cNvPr>
          <p:cNvSpPr txBox="1">
            <a:spLocks/>
          </p:cNvSpPr>
          <p:nvPr/>
        </p:nvSpPr>
        <p:spPr>
          <a:xfrm>
            <a:off x="2712278" y="1612619"/>
            <a:ext cx="6982337" cy="2780727"/>
          </a:xfrm>
          <a:prstGeom prst="rect">
            <a:avLst/>
          </a:prstGeom>
        </p:spPr>
        <p:txBody>
          <a:bodyPr anchor="t"/>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dirty="0">
                <a:solidFill>
                  <a:schemeClr val="bg1"/>
                </a:solidFill>
                <a:latin typeface="Arial" panose="020B0604020202020204" pitchFamily="34" charset="0"/>
                <a:cs typeface="Arial" panose="020B0604020202020204" pitchFamily="34" charset="0"/>
              </a:rPr>
              <a:t>01</a:t>
            </a:r>
            <a:r>
              <a:rPr lang="en-GB" sz="2400" b="1" dirty="0">
                <a:solidFill>
                  <a:schemeClr val="bg1"/>
                </a:solidFill>
                <a:latin typeface="Arial" panose="020B0604020202020204" pitchFamily="34" charset="0"/>
                <a:cs typeface="Arial" panose="020B0604020202020204" pitchFamily="34" charset="0"/>
              </a:rPr>
              <a:t>. Ile-de-France Mobilités’ missions, scope of operations and governance </a:t>
            </a:r>
          </a:p>
          <a:p>
            <a:pPr>
              <a:buFont typeface="Wingdings" panose="05000000000000000000" pitchFamily="2" charset="2"/>
              <a:buChar char="Ø"/>
            </a:pPr>
            <a:endParaRPr lang="en-GB" sz="2400" b="1" dirty="0">
              <a:solidFill>
                <a:schemeClr val="bg1"/>
              </a:solidFill>
              <a:latin typeface="Arial" panose="020B0604020202020204" pitchFamily="34" charset="0"/>
              <a:cs typeface="Arial" panose="020B0604020202020204" pitchFamily="34" charset="0"/>
            </a:endParaRPr>
          </a:p>
          <a:p>
            <a:pPr marL="0" indent="0">
              <a:buNone/>
            </a:pPr>
            <a:r>
              <a:rPr lang="en-GB" sz="2400" b="1" dirty="0">
                <a:solidFill>
                  <a:schemeClr val="bg1"/>
                </a:solidFill>
                <a:latin typeface="Arial" panose="020B0604020202020204" pitchFamily="34" charset="0"/>
                <a:cs typeface="Arial" panose="020B0604020202020204" pitchFamily="34" charset="0"/>
              </a:rPr>
              <a:t>02. A strong financial situation</a:t>
            </a:r>
          </a:p>
          <a:p>
            <a:pPr>
              <a:buFont typeface="Wingdings" panose="05000000000000000000" pitchFamily="2" charset="2"/>
              <a:buChar char="Ø"/>
            </a:pPr>
            <a:endParaRPr lang="en-GB" sz="2400" b="1" dirty="0">
              <a:solidFill>
                <a:schemeClr val="bg1"/>
              </a:solidFill>
              <a:latin typeface="Arial" panose="020B0604020202020204" pitchFamily="34" charset="0"/>
              <a:cs typeface="Arial" panose="020B0604020202020204" pitchFamily="34" charset="0"/>
            </a:endParaRPr>
          </a:p>
          <a:p>
            <a:pPr marL="0" indent="0">
              <a:buNone/>
            </a:pPr>
            <a:r>
              <a:rPr lang="en-GB" sz="2400" b="1" dirty="0">
                <a:solidFill>
                  <a:schemeClr val="bg1"/>
                </a:solidFill>
                <a:latin typeface="Arial" panose="020B0604020202020204" pitchFamily="34" charset="0"/>
                <a:cs typeface="Arial" panose="020B0604020202020204" pitchFamily="34" charset="0"/>
              </a:rPr>
              <a:t>03. </a:t>
            </a:r>
            <a:r>
              <a:rPr lang="fr-FR" sz="2400" b="1" dirty="0">
                <a:solidFill>
                  <a:schemeClr val="bg1"/>
                </a:solidFill>
                <a:latin typeface="Arial" panose="020B0604020202020204" pitchFamily="34" charset="0"/>
                <a:cs typeface="Arial" panose="020B0604020202020204" pitchFamily="34" charset="0"/>
              </a:rPr>
              <a:t>Ile-de-France Mobilités' Green Bond program</a:t>
            </a:r>
          </a:p>
          <a:p>
            <a:pPr>
              <a:buFont typeface="Wingdings" panose="05000000000000000000" pitchFamily="2" charset="2"/>
              <a:buChar char="Ø"/>
            </a:pPr>
            <a:endParaRPr lang="en-GB" sz="2400" b="1" dirty="0"/>
          </a:p>
          <a:p>
            <a:pPr marL="0" indent="0">
              <a:buNone/>
            </a:pPr>
            <a:endParaRPr lang="en-GB" sz="2400" b="1" dirty="0"/>
          </a:p>
        </p:txBody>
      </p:sp>
      <p:pic>
        <p:nvPicPr>
          <p:cNvPr id="40" name="Image 39">
            <a:extLst>
              <a:ext uri="{FF2B5EF4-FFF2-40B4-BE49-F238E27FC236}">
                <a16:creationId xmlns:a16="http://schemas.microsoft.com/office/drawing/2014/main" id="{1F7EC017-0F4D-4A00-B4BB-93315E86C4CA}"/>
              </a:ext>
            </a:extLst>
          </p:cNvPr>
          <p:cNvPicPr>
            <a:picLocks noChangeAspect="1"/>
          </p:cNvPicPr>
          <p:nvPr/>
        </p:nvPicPr>
        <p:blipFill rotWithShape="1">
          <a:blip r:embed="rId3"/>
          <a:srcRect t="8538" b="-1"/>
          <a:stretch/>
        </p:blipFill>
        <p:spPr>
          <a:xfrm>
            <a:off x="1734190" y="5972300"/>
            <a:ext cx="8514614" cy="79288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EAF411F-89C4-4F2B-B459-745DAA97016A}"/>
              </a:ext>
            </a:extLst>
          </p:cNvPr>
          <p:cNvPicPr>
            <a:picLocks noChangeAspect="1"/>
          </p:cNvPicPr>
          <p:nvPr/>
        </p:nvPicPr>
        <p:blipFill>
          <a:blip r:embed="rId2"/>
          <a:stretch>
            <a:fillRect/>
          </a:stretch>
        </p:blipFill>
        <p:spPr>
          <a:xfrm>
            <a:off x="-32522" y="-183403"/>
            <a:ext cx="12224522" cy="7943772"/>
          </a:xfrm>
          <a:prstGeom prst="rect">
            <a:avLst/>
          </a:prstGeom>
        </p:spPr>
      </p:pic>
      <p:sp>
        <p:nvSpPr>
          <p:cNvPr id="7" name="ZoneTexte 6">
            <a:extLst>
              <a:ext uri="{FF2B5EF4-FFF2-40B4-BE49-F238E27FC236}">
                <a16:creationId xmlns:a16="http://schemas.microsoft.com/office/drawing/2014/main" id="{5DD015EC-F1FC-41DF-BD12-FC0C244E2AB8}"/>
              </a:ext>
            </a:extLst>
          </p:cNvPr>
          <p:cNvSpPr txBox="1"/>
          <p:nvPr/>
        </p:nvSpPr>
        <p:spPr>
          <a:xfrm>
            <a:off x="5191626" y="770311"/>
            <a:ext cx="259280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APPENDIX</a:t>
            </a:r>
          </a:p>
        </p:txBody>
      </p:sp>
    </p:spTree>
    <p:extLst>
      <p:ext uri="{BB962C8B-B14F-4D97-AF65-F5344CB8AC3E}">
        <p14:creationId xmlns:p14="http://schemas.microsoft.com/office/powerpoint/2010/main" val="2785031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30E877ED-AC9B-9FA4-BD7F-9EEAEF07D046}"/>
              </a:ext>
            </a:extLst>
          </p:cNvPr>
          <p:cNvSpPr>
            <a:spLocks noGrp="1"/>
          </p:cNvSpPr>
          <p:nvPr>
            <p:ph type="body" sz="quarter" idx="16"/>
          </p:nvPr>
        </p:nvSpPr>
        <p:spPr>
          <a:xfrm>
            <a:off x="1313576" y="6447254"/>
            <a:ext cx="4119661" cy="418208"/>
          </a:xfrm>
        </p:spPr>
        <p:txBody>
          <a:bodyPr>
            <a:normAutofit/>
          </a:bodyPr>
          <a:lstStyle/>
          <a:p>
            <a:r>
              <a:rPr lang="fr-FR" dirty="0" err="1"/>
              <a:t>Investor</a:t>
            </a:r>
            <a:r>
              <a:rPr lang="fr-FR" dirty="0"/>
              <a:t> </a:t>
            </a:r>
            <a:r>
              <a:rPr lang="fr-FR" dirty="0" err="1"/>
              <a:t>presentation</a:t>
            </a:r>
            <a:r>
              <a:rPr lang="fr-FR" dirty="0"/>
              <a:t> 2024</a:t>
            </a:r>
          </a:p>
          <a:p>
            <a:endParaRPr lang="fr-FR" dirty="0"/>
          </a:p>
        </p:txBody>
      </p:sp>
      <p:grpSp>
        <p:nvGrpSpPr>
          <p:cNvPr id="47" name="Groupe 46">
            <a:extLst>
              <a:ext uri="{FF2B5EF4-FFF2-40B4-BE49-F238E27FC236}">
                <a16:creationId xmlns:a16="http://schemas.microsoft.com/office/drawing/2014/main" id="{5BCDBB02-9A10-4533-813E-EBA033253430}"/>
              </a:ext>
            </a:extLst>
          </p:cNvPr>
          <p:cNvGrpSpPr/>
          <p:nvPr/>
        </p:nvGrpSpPr>
        <p:grpSpPr>
          <a:xfrm>
            <a:off x="1803633" y="1434517"/>
            <a:ext cx="8019875" cy="4423054"/>
            <a:chOff x="971601" y="1556792"/>
            <a:chExt cx="6684963" cy="4797661"/>
          </a:xfrm>
        </p:grpSpPr>
        <p:sp>
          <p:nvSpPr>
            <p:cNvPr id="48" name="Rectangle à coins arrondis 4">
              <a:extLst>
                <a:ext uri="{FF2B5EF4-FFF2-40B4-BE49-F238E27FC236}">
                  <a16:creationId xmlns:a16="http://schemas.microsoft.com/office/drawing/2014/main" id="{036188AF-4948-4708-83FE-47623952B3C9}"/>
                </a:ext>
              </a:extLst>
            </p:cNvPr>
            <p:cNvSpPr/>
            <p:nvPr/>
          </p:nvSpPr>
          <p:spPr>
            <a:xfrm>
              <a:off x="4745089" y="1556792"/>
              <a:ext cx="2895600" cy="46513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2000" b="1" dirty="0">
                  <a:solidFill>
                    <a:srgbClr val="000000"/>
                  </a:solidFill>
                  <a:latin typeface="Arial" panose="020B0604020202020204" pitchFamily="34" charset="0"/>
                  <a:cs typeface="Arial" panose="020B0604020202020204" pitchFamily="34" charset="0"/>
                </a:rPr>
                <a:t>Revenues</a:t>
              </a:r>
            </a:p>
          </p:txBody>
        </p:sp>
        <p:sp>
          <p:nvSpPr>
            <p:cNvPr id="49" name="Rectangle à coins arrondis 5">
              <a:extLst>
                <a:ext uri="{FF2B5EF4-FFF2-40B4-BE49-F238E27FC236}">
                  <a16:creationId xmlns:a16="http://schemas.microsoft.com/office/drawing/2014/main" id="{3D2C47A9-6D76-4FBD-AF78-C2642F12EB20}"/>
                </a:ext>
              </a:extLst>
            </p:cNvPr>
            <p:cNvSpPr/>
            <p:nvPr/>
          </p:nvSpPr>
          <p:spPr>
            <a:xfrm>
              <a:off x="1578026" y="1556792"/>
              <a:ext cx="2895600" cy="46513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000" b="1" dirty="0">
                  <a:solidFill>
                    <a:srgbClr val="000000"/>
                  </a:solidFill>
                  <a:latin typeface="Arial" panose="020B0604020202020204" pitchFamily="34" charset="0"/>
                  <a:cs typeface="Arial" panose="020B0604020202020204" pitchFamily="34" charset="0"/>
                </a:rPr>
                <a:t>Expenditures</a:t>
              </a:r>
            </a:p>
          </p:txBody>
        </p:sp>
        <p:sp>
          <p:nvSpPr>
            <p:cNvPr id="50" name="Rectangle 49">
              <a:extLst>
                <a:ext uri="{FF2B5EF4-FFF2-40B4-BE49-F238E27FC236}">
                  <a16:creationId xmlns:a16="http://schemas.microsoft.com/office/drawing/2014/main" id="{176C430A-F564-40CC-A4B7-1B6B860CB173}"/>
                </a:ext>
              </a:extLst>
            </p:cNvPr>
            <p:cNvSpPr/>
            <p:nvPr/>
          </p:nvSpPr>
          <p:spPr>
            <a:xfrm>
              <a:off x="1578026" y="2132855"/>
              <a:ext cx="2895600" cy="830438"/>
            </a:xfrm>
            <a:prstGeom prst="rect">
              <a:avLst/>
            </a:prstGeom>
            <a:solidFill>
              <a:srgbClr val="D6F4FE"/>
            </a:solidFill>
          </p:spPr>
          <p:style>
            <a:lnRef idx="2">
              <a:schemeClr val="accent1"/>
            </a:lnRef>
            <a:fillRef idx="1">
              <a:schemeClr val="lt1"/>
            </a:fillRef>
            <a:effectRef idx="0">
              <a:schemeClr val="accent1"/>
            </a:effectRef>
            <a:fontRef idx="minor">
              <a:schemeClr val="dk1"/>
            </a:fontRef>
          </p:style>
          <p:txBody>
            <a:bodyPr anchor="ctr"/>
            <a:lstStyle/>
            <a:p>
              <a:pPr>
                <a:defRPr/>
              </a:pPr>
              <a:r>
                <a:rPr lang="en-GB" sz="1600" dirty="0">
                  <a:latin typeface="Arial" panose="020B0604020202020204" pitchFamily="34" charset="0"/>
                  <a:cs typeface="Arial" panose="020B0604020202020204" pitchFamily="34" charset="0"/>
                </a:rPr>
                <a:t>Operational costs – fare revenues (cashed directly by operators)</a:t>
              </a:r>
            </a:p>
          </p:txBody>
        </p:sp>
        <p:sp>
          <p:nvSpPr>
            <p:cNvPr id="51" name="Rectangle 50">
              <a:extLst>
                <a:ext uri="{FF2B5EF4-FFF2-40B4-BE49-F238E27FC236}">
                  <a16:creationId xmlns:a16="http://schemas.microsoft.com/office/drawing/2014/main" id="{623A8E66-A3C4-4EDC-AEE5-66EC766C2106}"/>
                </a:ext>
              </a:extLst>
            </p:cNvPr>
            <p:cNvSpPr/>
            <p:nvPr/>
          </p:nvSpPr>
          <p:spPr>
            <a:xfrm>
              <a:off x="1578026" y="2963295"/>
              <a:ext cx="2895600" cy="353840"/>
            </a:xfrm>
            <a:prstGeom prst="rect">
              <a:avLst/>
            </a:prstGeom>
            <a:solidFill>
              <a:srgbClr val="D6F4FE"/>
            </a:solidFill>
          </p:spPr>
          <p:style>
            <a:lnRef idx="2">
              <a:schemeClr val="accent1"/>
            </a:lnRef>
            <a:fillRef idx="1">
              <a:schemeClr val="lt1"/>
            </a:fillRef>
            <a:effectRef idx="0">
              <a:schemeClr val="accent1"/>
            </a:effectRef>
            <a:fontRef idx="minor">
              <a:schemeClr val="dk1"/>
            </a:fontRef>
          </p:style>
          <p:txBody>
            <a:bodyPr anchor="ctr"/>
            <a:lstStyle/>
            <a:p>
              <a:pPr>
                <a:defRPr/>
              </a:pPr>
              <a:r>
                <a:rPr lang="en-GB" sz="1600" dirty="0">
                  <a:latin typeface="Arial" panose="020B0604020202020204" pitchFamily="34" charset="0"/>
                  <a:cs typeface="Arial" panose="020B0604020202020204" pitchFamily="34" charset="0"/>
                </a:rPr>
                <a:t>Other expenses</a:t>
              </a:r>
            </a:p>
          </p:txBody>
        </p:sp>
        <p:sp>
          <p:nvSpPr>
            <p:cNvPr id="52" name="Rectangle 51">
              <a:extLst>
                <a:ext uri="{FF2B5EF4-FFF2-40B4-BE49-F238E27FC236}">
                  <a16:creationId xmlns:a16="http://schemas.microsoft.com/office/drawing/2014/main" id="{668C4B85-CCD5-45B7-BE19-677FA34C1450}"/>
                </a:ext>
              </a:extLst>
            </p:cNvPr>
            <p:cNvSpPr/>
            <p:nvPr/>
          </p:nvSpPr>
          <p:spPr>
            <a:xfrm>
              <a:off x="1578026" y="3309621"/>
              <a:ext cx="2895600" cy="327936"/>
            </a:xfrm>
            <a:prstGeom prst="rect">
              <a:avLst/>
            </a:prstGeom>
            <a:solidFill>
              <a:srgbClr val="D6F4FE"/>
            </a:solidFill>
          </p:spPr>
          <p:style>
            <a:lnRef idx="2">
              <a:schemeClr val="accent1"/>
            </a:lnRef>
            <a:fillRef idx="1">
              <a:schemeClr val="lt1"/>
            </a:fillRef>
            <a:effectRef idx="0">
              <a:schemeClr val="accent1"/>
            </a:effectRef>
            <a:fontRef idx="minor">
              <a:schemeClr val="dk1"/>
            </a:fontRef>
          </p:style>
          <p:txBody>
            <a:bodyPr anchor="ctr"/>
            <a:lstStyle/>
            <a:p>
              <a:pPr>
                <a:defRPr/>
              </a:pPr>
              <a:r>
                <a:rPr lang="en-GB" sz="1600" dirty="0">
                  <a:latin typeface="Arial" panose="020B0604020202020204" pitchFamily="34" charset="0"/>
                  <a:cs typeface="Arial" panose="020B0604020202020204" pitchFamily="34" charset="0"/>
                </a:rPr>
                <a:t>Financial fees</a:t>
              </a:r>
            </a:p>
          </p:txBody>
        </p:sp>
        <p:sp>
          <p:nvSpPr>
            <p:cNvPr id="53" name="Rectangle à coins arrondis 9">
              <a:extLst>
                <a:ext uri="{FF2B5EF4-FFF2-40B4-BE49-F238E27FC236}">
                  <a16:creationId xmlns:a16="http://schemas.microsoft.com/office/drawing/2014/main" id="{E76556B1-9908-403E-BDE8-A5C7FBEC167C}"/>
                </a:ext>
              </a:extLst>
            </p:cNvPr>
            <p:cNvSpPr/>
            <p:nvPr/>
          </p:nvSpPr>
          <p:spPr>
            <a:xfrm>
              <a:off x="1578026" y="3637558"/>
              <a:ext cx="2895600" cy="617787"/>
            </a:xfrm>
            <a:prstGeom prst="roundRect">
              <a:avLst/>
            </a:prstGeom>
            <a:solidFill>
              <a:srgbClr val="98CDE0"/>
            </a:solidFill>
            <a:ln/>
          </p:spPr>
          <p:style>
            <a:lnRef idx="3">
              <a:schemeClr val="lt1"/>
            </a:lnRef>
            <a:fillRef idx="1">
              <a:schemeClr val="accent1"/>
            </a:fillRef>
            <a:effectRef idx="1">
              <a:schemeClr val="accent1"/>
            </a:effectRef>
            <a:fontRef idx="minor">
              <a:schemeClr val="lt1"/>
            </a:fontRef>
          </p:style>
          <p:txBody>
            <a:bodyPr anchor="ctr"/>
            <a:lstStyle/>
            <a:p>
              <a:pPr>
                <a:defRPr/>
              </a:pPr>
              <a:r>
                <a:rPr lang="en-GB" sz="1600" b="1" dirty="0">
                  <a:solidFill>
                    <a:schemeClr val="bg1"/>
                  </a:solidFill>
                  <a:latin typeface="Arial" panose="020B0604020202020204" pitchFamily="34" charset="0"/>
                  <a:cs typeface="Arial" panose="020B0604020202020204" pitchFamily="34" charset="0"/>
                </a:rPr>
                <a:t>Gross savings = self-financing</a:t>
              </a:r>
            </a:p>
          </p:txBody>
        </p:sp>
        <p:sp>
          <p:nvSpPr>
            <p:cNvPr id="54" name="Rectangle 53">
              <a:extLst>
                <a:ext uri="{FF2B5EF4-FFF2-40B4-BE49-F238E27FC236}">
                  <a16:creationId xmlns:a16="http://schemas.microsoft.com/office/drawing/2014/main" id="{263CCB7A-EF4D-4BE1-9505-E1FF798F0062}"/>
                </a:ext>
              </a:extLst>
            </p:cNvPr>
            <p:cNvSpPr/>
            <p:nvPr/>
          </p:nvSpPr>
          <p:spPr>
            <a:xfrm>
              <a:off x="4745089" y="2132856"/>
              <a:ext cx="2895600" cy="1080120"/>
            </a:xfrm>
            <a:prstGeom prst="rect">
              <a:avLst/>
            </a:prstGeom>
            <a:solidFill>
              <a:srgbClr val="D6F4FE"/>
            </a:solidFill>
          </p:spPr>
          <p:style>
            <a:lnRef idx="2">
              <a:schemeClr val="accent1"/>
            </a:lnRef>
            <a:fillRef idx="1">
              <a:schemeClr val="lt1"/>
            </a:fillRef>
            <a:effectRef idx="0">
              <a:schemeClr val="accent1"/>
            </a:effectRef>
            <a:fontRef idx="minor">
              <a:schemeClr val="dk1"/>
            </a:fontRef>
          </p:style>
          <p:txBody>
            <a:bodyPr anchor="ctr"/>
            <a:lstStyle/>
            <a:p>
              <a:pPr>
                <a:defRPr/>
              </a:pPr>
              <a:r>
                <a:rPr lang="fr-FR" sz="1600" dirty="0">
                  <a:latin typeface="Arial" panose="020B0604020202020204" pitchFamily="34" charset="0"/>
                  <a:cs typeface="Arial" panose="020B0604020202020204" pitchFamily="34" charset="0"/>
                </a:rPr>
                <a:t>Transport </a:t>
              </a:r>
              <a:r>
                <a:rPr lang="fr-FR" sz="1600" dirty="0" err="1">
                  <a:latin typeface="Arial" panose="020B0604020202020204" pitchFamily="34" charset="0"/>
                  <a:cs typeface="Arial" panose="020B0604020202020204" pitchFamily="34" charset="0"/>
                </a:rPr>
                <a:t>tax</a:t>
              </a:r>
              <a:endParaRPr lang="fr-FR" sz="1600" dirty="0">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3B5A2DAC-49A9-4A0B-AD7E-D62DF680E910}"/>
                </a:ext>
              </a:extLst>
            </p:cNvPr>
            <p:cNvSpPr/>
            <p:nvPr/>
          </p:nvSpPr>
          <p:spPr>
            <a:xfrm>
              <a:off x="4745089" y="3089870"/>
              <a:ext cx="2895600" cy="720504"/>
            </a:xfrm>
            <a:prstGeom prst="rect">
              <a:avLst/>
            </a:prstGeom>
            <a:solidFill>
              <a:srgbClr val="D6F4FE"/>
            </a:solidFill>
          </p:spPr>
          <p:style>
            <a:lnRef idx="2">
              <a:schemeClr val="accent1"/>
            </a:lnRef>
            <a:fillRef idx="1">
              <a:schemeClr val="lt1"/>
            </a:fillRef>
            <a:effectRef idx="0">
              <a:schemeClr val="accent1"/>
            </a:effectRef>
            <a:fontRef idx="minor">
              <a:schemeClr val="dk1"/>
            </a:fontRef>
          </p:style>
          <p:txBody>
            <a:bodyPr anchor="ctr"/>
            <a:lstStyle/>
            <a:p>
              <a:pPr>
                <a:defRPr/>
              </a:pPr>
              <a:r>
                <a:rPr lang="en-GB" sz="1600" dirty="0">
                  <a:latin typeface="Arial" panose="020B0604020202020204" pitchFamily="34" charset="0"/>
                  <a:cs typeface="Arial" panose="020B0604020202020204" pitchFamily="34" charset="0"/>
                </a:rPr>
                <a:t>Statutory contributions and subsidies</a:t>
              </a:r>
            </a:p>
          </p:txBody>
        </p:sp>
        <p:sp>
          <p:nvSpPr>
            <p:cNvPr id="56" name="Rectangle 55">
              <a:extLst>
                <a:ext uri="{FF2B5EF4-FFF2-40B4-BE49-F238E27FC236}">
                  <a16:creationId xmlns:a16="http://schemas.microsoft.com/office/drawing/2014/main" id="{A7BBA788-B2C0-4FAD-88E3-C7EE9D06F53A}"/>
                </a:ext>
              </a:extLst>
            </p:cNvPr>
            <p:cNvSpPr/>
            <p:nvPr/>
          </p:nvSpPr>
          <p:spPr>
            <a:xfrm>
              <a:off x="4745089" y="3819901"/>
              <a:ext cx="2895600" cy="414338"/>
            </a:xfrm>
            <a:prstGeom prst="rect">
              <a:avLst/>
            </a:prstGeom>
            <a:solidFill>
              <a:srgbClr val="D6F4FE"/>
            </a:solidFill>
          </p:spPr>
          <p:style>
            <a:lnRef idx="2">
              <a:schemeClr val="accent1"/>
            </a:lnRef>
            <a:fillRef idx="1">
              <a:schemeClr val="lt1"/>
            </a:fillRef>
            <a:effectRef idx="0">
              <a:schemeClr val="accent1"/>
            </a:effectRef>
            <a:fontRef idx="minor">
              <a:schemeClr val="dk1"/>
            </a:fontRef>
          </p:style>
          <p:txBody>
            <a:bodyPr anchor="ctr"/>
            <a:lstStyle/>
            <a:p>
              <a:pPr>
                <a:defRPr/>
              </a:pPr>
              <a:r>
                <a:rPr lang="en-GB" sz="1600" dirty="0">
                  <a:latin typeface="Arial" panose="020B0604020202020204" pitchFamily="34" charset="0"/>
                  <a:cs typeface="Arial" panose="020B0604020202020204" pitchFamily="34" charset="0"/>
                </a:rPr>
                <a:t>Other revenues</a:t>
              </a:r>
            </a:p>
          </p:txBody>
        </p:sp>
        <p:sp>
          <p:nvSpPr>
            <p:cNvPr id="57" name="Line 26">
              <a:extLst>
                <a:ext uri="{FF2B5EF4-FFF2-40B4-BE49-F238E27FC236}">
                  <a16:creationId xmlns:a16="http://schemas.microsoft.com/office/drawing/2014/main" id="{5A2B5A22-B049-47A2-A734-5B642858D6E1}"/>
                </a:ext>
              </a:extLst>
            </p:cNvPr>
            <p:cNvSpPr>
              <a:spLocks noChangeShapeType="1"/>
            </p:cNvSpPr>
            <p:nvPr/>
          </p:nvSpPr>
          <p:spPr bwMode="auto">
            <a:xfrm>
              <a:off x="1109714" y="4374157"/>
              <a:ext cx="6546850" cy="0"/>
            </a:xfrm>
            <a:prstGeom prst="line">
              <a:avLst/>
            </a:prstGeom>
            <a:noFill/>
            <a:ln w="22225">
              <a:solidFill>
                <a:schemeClr val="tx1"/>
              </a:solidFill>
              <a:prstDash val="lgDash"/>
              <a:round/>
              <a:headEnd/>
              <a:tailEnd/>
            </a:ln>
          </p:spPr>
          <p:txBody>
            <a:bodyPr lIns="90488" tIns="44450" rIns="90488" bIns="44450" anchor="ctr">
              <a:spAutoFit/>
            </a:bodyPr>
            <a:lstStyle/>
            <a:p>
              <a:endParaRPr lang="fr-FR" sz="2000"/>
            </a:p>
          </p:txBody>
        </p:sp>
        <p:sp>
          <p:nvSpPr>
            <p:cNvPr id="58" name="Rectangle à coins arrondis 14">
              <a:extLst>
                <a:ext uri="{FF2B5EF4-FFF2-40B4-BE49-F238E27FC236}">
                  <a16:creationId xmlns:a16="http://schemas.microsoft.com/office/drawing/2014/main" id="{85411B05-80E3-4346-BA64-C8C355F735EE}"/>
                </a:ext>
              </a:extLst>
            </p:cNvPr>
            <p:cNvSpPr/>
            <p:nvPr/>
          </p:nvSpPr>
          <p:spPr>
            <a:xfrm>
              <a:off x="4754614" y="4624982"/>
              <a:ext cx="2895600" cy="649758"/>
            </a:xfrm>
            <a:prstGeom prst="roundRect">
              <a:avLst/>
            </a:prstGeom>
            <a:solidFill>
              <a:srgbClr val="98CDE0"/>
            </a:solidFill>
            <a:ln/>
          </p:spPr>
          <p:style>
            <a:lnRef idx="3">
              <a:schemeClr val="lt1"/>
            </a:lnRef>
            <a:fillRef idx="1">
              <a:schemeClr val="accent1"/>
            </a:fillRef>
            <a:effectRef idx="1">
              <a:schemeClr val="accent1"/>
            </a:effectRef>
            <a:fontRef idx="minor">
              <a:schemeClr val="lt1"/>
            </a:fontRef>
          </p:style>
          <p:txBody>
            <a:bodyPr anchor="ctr"/>
            <a:lstStyle/>
            <a:p>
              <a:pPr>
                <a:defRPr/>
              </a:pPr>
              <a:r>
                <a:rPr lang="en-GB" sz="1600" b="1" dirty="0">
                  <a:solidFill>
                    <a:schemeClr val="bg1"/>
                  </a:solidFill>
                  <a:latin typeface="Arial" panose="020B0604020202020204" pitchFamily="34" charset="0"/>
                  <a:cs typeface="Arial" panose="020B0604020202020204" pitchFamily="34" charset="0"/>
                </a:rPr>
                <a:t>Gross savings = self-financing</a:t>
              </a:r>
            </a:p>
          </p:txBody>
        </p:sp>
        <p:sp>
          <p:nvSpPr>
            <p:cNvPr id="59" name="Rectangle 58">
              <a:extLst>
                <a:ext uri="{FF2B5EF4-FFF2-40B4-BE49-F238E27FC236}">
                  <a16:creationId xmlns:a16="http://schemas.microsoft.com/office/drawing/2014/main" id="{88D4C1D4-A8C6-4930-8E14-99E58E67D8EE}"/>
                </a:ext>
              </a:extLst>
            </p:cNvPr>
            <p:cNvSpPr/>
            <p:nvPr/>
          </p:nvSpPr>
          <p:spPr>
            <a:xfrm>
              <a:off x="4740754" y="5970752"/>
              <a:ext cx="2895600" cy="383701"/>
            </a:xfrm>
            <a:prstGeom prst="rect">
              <a:avLst/>
            </a:prstGeom>
            <a:solidFill>
              <a:schemeClr val="accent5">
                <a:lumMod val="40000"/>
                <a:lumOff val="60000"/>
              </a:schemeClr>
            </a:solidFill>
            <a:ln>
              <a:solidFill>
                <a:srgbClr val="0070C0"/>
              </a:solidFill>
            </a:ln>
          </p:spPr>
          <p:style>
            <a:lnRef idx="2">
              <a:schemeClr val="accent1"/>
            </a:lnRef>
            <a:fillRef idx="1">
              <a:schemeClr val="lt1"/>
            </a:fillRef>
            <a:effectRef idx="0">
              <a:schemeClr val="accent1"/>
            </a:effectRef>
            <a:fontRef idx="minor">
              <a:schemeClr val="dk1"/>
            </a:fontRef>
          </p:style>
          <p:txBody>
            <a:bodyPr anchor="ctr"/>
            <a:lstStyle/>
            <a:p>
              <a:pPr>
                <a:defRPr/>
              </a:pPr>
              <a:r>
                <a:rPr lang="en-GB" sz="1600" dirty="0">
                  <a:latin typeface="Arial" panose="020B0604020202020204" pitchFamily="34" charset="0"/>
                  <a:cs typeface="Arial" panose="020B0604020202020204" pitchFamily="34" charset="0"/>
                </a:rPr>
                <a:t>Borrowings</a:t>
              </a:r>
            </a:p>
          </p:txBody>
        </p:sp>
        <p:sp>
          <p:nvSpPr>
            <p:cNvPr id="60" name="Rectangle 59">
              <a:extLst>
                <a:ext uri="{FF2B5EF4-FFF2-40B4-BE49-F238E27FC236}">
                  <a16:creationId xmlns:a16="http://schemas.microsoft.com/office/drawing/2014/main" id="{B293C010-5B12-44FB-AA6C-4C68ECFB8735}"/>
                </a:ext>
              </a:extLst>
            </p:cNvPr>
            <p:cNvSpPr/>
            <p:nvPr/>
          </p:nvSpPr>
          <p:spPr>
            <a:xfrm>
              <a:off x="4740754" y="5660064"/>
              <a:ext cx="2895600" cy="307975"/>
            </a:xfrm>
            <a:prstGeom prst="rect">
              <a:avLst/>
            </a:prstGeom>
            <a:solidFill>
              <a:schemeClr val="accent5">
                <a:lumMod val="40000"/>
                <a:lumOff val="60000"/>
              </a:schemeClr>
            </a:solidFill>
            <a:ln>
              <a:solidFill>
                <a:srgbClr val="0070C0"/>
              </a:solidFill>
            </a:ln>
          </p:spPr>
          <p:style>
            <a:lnRef idx="2">
              <a:schemeClr val="accent1"/>
            </a:lnRef>
            <a:fillRef idx="1">
              <a:schemeClr val="lt1"/>
            </a:fillRef>
            <a:effectRef idx="0">
              <a:schemeClr val="accent1"/>
            </a:effectRef>
            <a:fontRef idx="minor">
              <a:schemeClr val="dk1"/>
            </a:fontRef>
          </p:style>
          <p:txBody>
            <a:bodyPr anchor="ctr"/>
            <a:lstStyle/>
            <a:p>
              <a:pPr>
                <a:defRPr/>
              </a:pPr>
              <a:r>
                <a:rPr lang="en-GB" sz="1600" dirty="0">
                  <a:latin typeface="Arial" panose="020B0604020202020204" pitchFamily="34" charset="0"/>
                  <a:cs typeface="Arial" panose="020B0604020202020204" pitchFamily="34" charset="0"/>
                </a:rPr>
                <a:t>Other revenues</a:t>
              </a:r>
            </a:p>
          </p:txBody>
        </p:sp>
        <p:sp>
          <p:nvSpPr>
            <p:cNvPr id="61" name="Rectangle 60">
              <a:extLst>
                <a:ext uri="{FF2B5EF4-FFF2-40B4-BE49-F238E27FC236}">
                  <a16:creationId xmlns:a16="http://schemas.microsoft.com/office/drawing/2014/main" id="{7C8B64C3-457B-4C25-9C20-872CB231F172}"/>
                </a:ext>
              </a:extLst>
            </p:cNvPr>
            <p:cNvSpPr/>
            <p:nvPr/>
          </p:nvSpPr>
          <p:spPr>
            <a:xfrm>
              <a:off x="1598664" y="5029372"/>
              <a:ext cx="2895600" cy="1325081"/>
            </a:xfrm>
            <a:prstGeom prst="rect">
              <a:avLst/>
            </a:prstGeom>
            <a:solidFill>
              <a:schemeClr val="accent5">
                <a:lumMod val="40000"/>
                <a:lumOff val="60000"/>
              </a:schemeClr>
            </a:solidFill>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defRPr/>
              </a:pPr>
              <a:r>
                <a:rPr lang="en-GB" sz="1600" dirty="0">
                  <a:latin typeface="Arial" panose="020B0604020202020204" pitchFamily="34" charset="0"/>
                  <a:cs typeface="Arial" panose="020B0604020202020204" pitchFamily="34" charset="0"/>
                </a:rPr>
                <a:t>Equipment expenses</a:t>
              </a:r>
            </a:p>
          </p:txBody>
        </p:sp>
        <p:sp>
          <p:nvSpPr>
            <p:cNvPr id="62" name="Rectangle 61">
              <a:extLst>
                <a:ext uri="{FF2B5EF4-FFF2-40B4-BE49-F238E27FC236}">
                  <a16:creationId xmlns:a16="http://schemas.microsoft.com/office/drawing/2014/main" id="{3F9B79E3-E198-4C5B-B735-879D9AFD3A0B}"/>
                </a:ext>
              </a:extLst>
            </p:cNvPr>
            <p:cNvSpPr/>
            <p:nvPr/>
          </p:nvSpPr>
          <p:spPr>
            <a:xfrm>
              <a:off x="1598664" y="4624982"/>
              <a:ext cx="2895600" cy="404389"/>
            </a:xfrm>
            <a:prstGeom prst="rect">
              <a:avLst/>
            </a:prstGeom>
            <a:solidFill>
              <a:schemeClr val="accent5">
                <a:lumMod val="40000"/>
                <a:lumOff val="60000"/>
              </a:schemeClr>
            </a:solidFill>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defRPr/>
              </a:pPr>
              <a:r>
                <a:rPr lang="en-GB" sz="1600" dirty="0">
                  <a:latin typeface="Arial" panose="020B0604020202020204" pitchFamily="34" charset="0"/>
                  <a:cs typeface="Arial" panose="020B0604020202020204" pitchFamily="34" charset="0"/>
                </a:rPr>
                <a:t>Debt principal repayment </a:t>
              </a:r>
            </a:p>
          </p:txBody>
        </p:sp>
        <p:sp>
          <p:nvSpPr>
            <p:cNvPr id="63" name="Rectangle à coins arrondis 19">
              <a:extLst>
                <a:ext uri="{FF2B5EF4-FFF2-40B4-BE49-F238E27FC236}">
                  <a16:creationId xmlns:a16="http://schemas.microsoft.com/office/drawing/2014/main" id="{F6CB3680-D64B-4BBF-9DC3-7C484AD8AA0E}"/>
                </a:ext>
              </a:extLst>
            </p:cNvPr>
            <p:cNvSpPr/>
            <p:nvPr/>
          </p:nvSpPr>
          <p:spPr>
            <a:xfrm rot="16200000">
              <a:off x="33389" y="2748557"/>
              <a:ext cx="2341562" cy="465138"/>
            </a:xfrm>
            <a:prstGeom prst="roundRect">
              <a:avLst/>
            </a:prstGeom>
            <a:solidFill>
              <a:schemeClr val="bg2">
                <a:lumMod val="20000"/>
                <a:lumOff val="80000"/>
              </a:schemeClr>
            </a:solidFill>
            <a:ln>
              <a:solidFill>
                <a:schemeClr val="bg2">
                  <a:lumMod val="20000"/>
                  <a:lumOff val="8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2000" b="1" dirty="0">
                  <a:solidFill>
                    <a:srgbClr val="000000"/>
                  </a:solidFill>
                  <a:latin typeface="Arial" panose="020B0604020202020204" pitchFamily="34" charset="0"/>
                  <a:cs typeface="Arial" panose="020B0604020202020204" pitchFamily="34" charset="0"/>
                </a:rPr>
                <a:t>Running</a:t>
              </a:r>
            </a:p>
          </p:txBody>
        </p:sp>
        <p:sp>
          <p:nvSpPr>
            <p:cNvPr id="64" name="Rectangle à coins arrondis 20">
              <a:extLst>
                <a:ext uri="{FF2B5EF4-FFF2-40B4-BE49-F238E27FC236}">
                  <a16:creationId xmlns:a16="http://schemas.microsoft.com/office/drawing/2014/main" id="{1D9EC9FD-E28F-49AE-BC98-84F240F96432}"/>
                </a:ext>
              </a:extLst>
            </p:cNvPr>
            <p:cNvSpPr/>
            <p:nvPr/>
          </p:nvSpPr>
          <p:spPr>
            <a:xfrm rot="16200000">
              <a:off x="281833" y="5138539"/>
              <a:ext cx="1844675" cy="465138"/>
            </a:xfrm>
            <a:prstGeom prst="roundRect">
              <a:avLst/>
            </a:prstGeom>
            <a:solidFill>
              <a:schemeClr val="bg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000" b="1" dirty="0">
                  <a:solidFill>
                    <a:srgbClr val="000000"/>
                  </a:solidFill>
                  <a:latin typeface="Arial" panose="020B0604020202020204" pitchFamily="34" charset="0"/>
                  <a:cs typeface="Arial" panose="020B0604020202020204" pitchFamily="34" charset="0"/>
                </a:rPr>
                <a:t>Investment</a:t>
              </a:r>
            </a:p>
          </p:txBody>
        </p:sp>
        <p:sp>
          <p:nvSpPr>
            <p:cNvPr id="65" name="Flèche droite 21">
              <a:extLst>
                <a:ext uri="{FF2B5EF4-FFF2-40B4-BE49-F238E27FC236}">
                  <a16:creationId xmlns:a16="http://schemas.microsoft.com/office/drawing/2014/main" id="{AB868C19-ECD6-44C9-A4FD-470B54885587}"/>
                </a:ext>
              </a:extLst>
            </p:cNvPr>
            <p:cNvSpPr/>
            <p:nvPr/>
          </p:nvSpPr>
          <p:spPr>
            <a:xfrm rot="2400000">
              <a:off x="4452723" y="4248861"/>
              <a:ext cx="57606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66" name="Rectangle 65">
              <a:extLst>
                <a:ext uri="{FF2B5EF4-FFF2-40B4-BE49-F238E27FC236}">
                  <a16:creationId xmlns:a16="http://schemas.microsoft.com/office/drawing/2014/main" id="{22A2090B-3C61-48CD-BBBD-B05EE155C75B}"/>
                </a:ext>
              </a:extLst>
            </p:cNvPr>
            <p:cNvSpPr/>
            <p:nvPr/>
          </p:nvSpPr>
          <p:spPr>
            <a:xfrm>
              <a:off x="4740755" y="5336213"/>
              <a:ext cx="2895600" cy="323852"/>
            </a:xfrm>
            <a:prstGeom prst="rect">
              <a:avLst/>
            </a:prstGeom>
            <a:solidFill>
              <a:schemeClr val="accent5">
                <a:lumMod val="40000"/>
                <a:lumOff val="60000"/>
              </a:schemeClr>
            </a:solidFill>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defRPr/>
              </a:pPr>
              <a:r>
                <a:rPr lang="en-GB" sz="1600" dirty="0">
                  <a:latin typeface="Arial" panose="020B0604020202020204" pitchFamily="34" charset="0"/>
                  <a:cs typeface="Arial" panose="020B0604020202020204" pitchFamily="34" charset="0"/>
                </a:rPr>
                <a:t>Revenues from parking fines</a:t>
              </a:r>
            </a:p>
          </p:txBody>
        </p:sp>
      </p:grpSp>
      <p:sp>
        <p:nvSpPr>
          <p:cNvPr id="4" name="Titre 2">
            <a:extLst>
              <a:ext uri="{FF2B5EF4-FFF2-40B4-BE49-F238E27FC236}">
                <a16:creationId xmlns:a16="http://schemas.microsoft.com/office/drawing/2014/main" id="{8FD5842C-3A0C-7C03-5AB8-EAEB0DF813D6}"/>
              </a:ext>
            </a:extLst>
          </p:cNvPr>
          <p:cNvSpPr txBox="1">
            <a:spLocks/>
          </p:cNvSpPr>
          <p:nvPr/>
        </p:nvSpPr>
        <p:spPr>
          <a:xfrm>
            <a:off x="572764" y="613691"/>
            <a:ext cx="11025630" cy="5792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750" b="1" kern="1200">
                <a:solidFill>
                  <a:srgbClr val="25303B"/>
                </a:solidFill>
                <a:latin typeface="Arial" panose="020B0604020202020204" pitchFamily="34" charset="0"/>
                <a:ea typeface="+mj-ea"/>
                <a:cs typeface="Arial" panose="020B0604020202020204" pitchFamily="34" charset="0"/>
              </a:defRPr>
            </a:lvl1pPr>
          </a:lstStyle>
          <a:p>
            <a:r>
              <a:rPr lang="fr-FR" sz="2500" dirty="0">
                <a:solidFill>
                  <a:srgbClr val="4BBC81"/>
                </a:solidFill>
              </a:rPr>
              <a:t>Appendix 1 – </a:t>
            </a:r>
            <a:r>
              <a:rPr lang="en-US" sz="2500" dirty="0">
                <a:solidFill>
                  <a:srgbClr val="4BBC81"/>
                </a:solidFill>
              </a:rPr>
              <a:t>Ile-de-France Mobilités’ budget : similar rules to those of local authorities</a:t>
            </a:r>
            <a:br>
              <a:rPr lang="fr-FR" sz="2500" dirty="0">
                <a:solidFill>
                  <a:schemeClr val="bg2">
                    <a:lumMod val="50000"/>
                  </a:schemeClr>
                </a:solidFill>
              </a:rPr>
            </a:br>
            <a:endParaRPr lang="fr-FR" sz="2500" dirty="0"/>
          </a:p>
        </p:txBody>
      </p:sp>
    </p:spTree>
    <p:extLst>
      <p:ext uri="{BB962C8B-B14F-4D97-AF65-F5344CB8AC3E}">
        <p14:creationId xmlns:p14="http://schemas.microsoft.com/office/powerpoint/2010/main" val="3295191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49D105B-5348-8D08-3738-3B71A172F1FB}"/>
              </a:ext>
            </a:extLst>
          </p:cNvPr>
          <p:cNvSpPr>
            <a:spLocks noGrp="1"/>
          </p:cNvSpPr>
          <p:nvPr>
            <p:ph type="title"/>
          </p:nvPr>
        </p:nvSpPr>
        <p:spPr/>
        <p:txBody>
          <a:bodyPr>
            <a:normAutofit fontScale="90000"/>
          </a:bodyPr>
          <a:lstStyle/>
          <a:p>
            <a:r>
              <a:rPr lang="fr-FR" sz="2800" b="1" dirty="0">
                <a:solidFill>
                  <a:srgbClr val="4BBC81"/>
                </a:solidFill>
              </a:rPr>
              <a:t>Appendix 2 - </a:t>
            </a:r>
            <a:r>
              <a:rPr lang="fr-FR" sz="2800" b="1" dirty="0" err="1">
                <a:solidFill>
                  <a:srgbClr val="4BBC81"/>
                </a:solidFill>
              </a:rPr>
              <a:t>Status</a:t>
            </a:r>
            <a:r>
              <a:rPr lang="fr-FR" sz="2800" b="1" dirty="0">
                <a:solidFill>
                  <a:srgbClr val="4BBC81"/>
                </a:solidFill>
              </a:rPr>
              <a:t> and Financial </a:t>
            </a:r>
            <a:r>
              <a:rPr lang="fr-FR" sz="2800" b="1" dirty="0" err="1">
                <a:solidFill>
                  <a:srgbClr val="4BBC81"/>
                </a:solidFill>
              </a:rPr>
              <a:t>rules</a:t>
            </a:r>
            <a:br>
              <a:rPr lang="fr-FR" sz="2800" b="1" dirty="0">
                <a:solidFill>
                  <a:schemeClr val="bg2">
                    <a:lumMod val="50000"/>
                  </a:schemeClr>
                </a:solidFill>
              </a:rPr>
            </a:br>
            <a:endParaRPr lang="fr-FR" dirty="0"/>
          </a:p>
        </p:txBody>
      </p:sp>
      <p:sp>
        <p:nvSpPr>
          <p:cNvPr id="6" name="Espace réservé du texte 5">
            <a:extLst>
              <a:ext uri="{FF2B5EF4-FFF2-40B4-BE49-F238E27FC236}">
                <a16:creationId xmlns:a16="http://schemas.microsoft.com/office/drawing/2014/main" id="{30E877ED-AC9B-9FA4-BD7F-9EEAEF07D046}"/>
              </a:ext>
            </a:extLst>
          </p:cNvPr>
          <p:cNvSpPr>
            <a:spLocks noGrp="1"/>
          </p:cNvSpPr>
          <p:nvPr>
            <p:ph type="body" sz="quarter" idx="16"/>
          </p:nvPr>
        </p:nvSpPr>
        <p:spPr>
          <a:xfrm>
            <a:off x="1313576" y="6447254"/>
            <a:ext cx="5392023" cy="418208"/>
          </a:xfrm>
        </p:spPr>
        <p:txBody>
          <a:bodyPr/>
          <a:lstStyle/>
          <a:p>
            <a:r>
              <a:rPr lang="fr-FR" dirty="0" err="1"/>
              <a:t>Investor</a:t>
            </a:r>
            <a:r>
              <a:rPr lang="fr-FR" dirty="0"/>
              <a:t> </a:t>
            </a:r>
            <a:r>
              <a:rPr lang="fr-FR" dirty="0" err="1"/>
              <a:t>presentation</a:t>
            </a:r>
            <a:r>
              <a:rPr lang="fr-FR" dirty="0"/>
              <a:t> 2024  - Appendix</a:t>
            </a:r>
          </a:p>
          <a:p>
            <a:endParaRPr lang="fr-FR" dirty="0"/>
          </a:p>
        </p:txBody>
      </p:sp>
      <p:sp>
        <p:nvSpPr>
          <p:cNvPr id="7" name="Espace réservé du contenu 7">
            <a:extLst>
              <a:ext uri="{FF2B5EF4-FFF2-40B4-BE49-F238E27FC236}">
                <a16:creationId xmlns:a16="http://schemas.microsoft.com/office/drawing/2014/main" id="{E002DDA0-7262-4603-A722-A1440232942A}"/>
              </a:ext>
            </a:extLst>
          </p:cNvPr>
          <p:cNvSpPr txBox="1">
            <a:spLocks noGrp="1"/>
          </p:cNvSpPr>
          <p:nvPr>
            <p:ph sz="half" idx="10"/>
          </p:nvPr>
        </p:nvSpPr>
        <p:spPr>
          <a:xfrm>
            <a:off x="573088" y="1143000"/>
            <a:ext cx="11025187" cy="4451351"/>
          </a:xfrm>
          <a:prstGeom prst="roundRect">
            <a:avLst/>
          </a:prstGeom>
          <a:solidFill>
            <a:schemeClr val="bg1"/>
          </a:solidFill>
          <a:ln w="12700" cap="flat" cmpd="sng" algn="ctr">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just">
              <a:spcBef>
                <a:spcPct val="20000"/>
              </a:spcBef>
              <a:spcAft>
                <a:spcPts val="600"/>
              </a:spcAft>
              <a:defRPr/>
            </a:pPr>
            <a:endParaRPr lang="en-US" sz="1200" dirty="0">
              <a:solidFill>
                <a:schemeClr val="tx1"/>
              </a:solidFill>
              <a:latin typeface="Arial" pitchFamily="34" charset="0"/>
              <a:cs typeface="Arial" pitchFamily="34" charset="0"/>
            </a:endParaRPr>
          </a:p>
          <a:p>
            <a:pPr algn="just">
              <a:spcBef>
                <a:spcPct val="20000"/>
              </a:spcBef>
              <a:spcAft>
                <a:spcPts val="600"/>
              </a:spcAft>
              <a:defRPr/>
            </a:pPr>
            <a:endParaRPr lang="en-US" sz="1200" dirty="0">
              <a:solidFill>
                <a:schemeClr val="tx1"/>
              </a:solidFill>
              <a:latin typeface="Arial" pitchFamily="34" charset="0"/>
              <a:cs typeface="Arial" pitchFamily="34" charset="0"/>
            </a:endParaRPr>
          </a:p>
          <a:p>
            <a:pPr algn="just">
              <a:spcBef>
                <a:spcPct val="20000"/>
              </a:spcBef>
              <a:spcAft>
                <a:spcPts val="600"/>
              </a:spcAft>
              <a:defRPr/>
            </a:pPr>
            <a:r>
              <a:rPr lang="en-US" sz="1200" dirty="0">
                <a:solidFill>
                  <a:schemeClr val="tx1"/>
                </a:solidFill>
                <a:latin typeface="Arial" pitchFamily="34" charset="0"/>
                <a:cs typeface="Arial" pitchFamily="34" charset="0"/>
              </a:rPr>
              <a:t>Ile-de-France Mobilités is subject to budgetary control of its actions by Ile-de-France’s prefect and by the “</a:t>
            </a:r>
            <a:r>
              <a:rPr lang="en-US" sz="1200" dirty="0" err="1">
                <a:solidFill>
                  <a:schemeClr val="tx1"/>
                </a:solidFill>
                <a:latin typeface="Arial" pitchFamily="34" charset="0"/>
                <a:cs typeface="Arial" pitchFamily="34" charset="0"/>
              </a:rPr>
              <a:t>Chambre</a:t>
            </a:r>
            <a:r>
              <a:rPr lang="en-US" sz="1200" dirty="0">
                <a:solidFill>
                  <a:schemeClr val="tx1"/>
                </a:solidFill>
                <a:latin typeface="Arial" pitchFamily="34" charset="0"/>
                <a:cs typeface="Arial" pitchFamily="34" charset="0"/>
              </a:rPr>
              <a:t> </a:t>
            </a:r>
            <a:r>
              <a:rPr lang="en-US" sz="1200" dirty="0" err="1">
                <a:solidFill>
                  <a:schemeClr val="tx1"/>
                </a:solidFill>
                <a:latin typeface="Arial" pitchFamily="34" charset="0"/>
                <a:cs typeface="Arial" pitchFamily="34" charset="0"/>
              </a:rPr>
              <a:t>Régionale</a:t>
            </a:r>
            <a:r>
              <a:rPr lang="en-US" sz="1200" dirty="0">
                <a:solidFill>
                  <a:schemeClr val="tx1"/>
                </a:solidFill>
                <a:latin typeface="Arial" pitchFamily="34" charset="0"/>
                <a:cs typeface="Arial" pitchFamily="34" charset="0"/>
              </a:rPr>
              <a:t> des </a:t>
            </a:r>
            <a:r>
              <a:rPr lang="en-US" sz="1200" dirty="0" err="1">
                <a:solidFill>
                  <a:schemeClr val="tx1"/>
                </a:solidFill>
                <a:latin typeface="Arial" pitchFamily="34" charset="0"/>
                <a:cs typeface="Arial" pitchFamily="34" charset="0"/>
              </a:rPr>
              <a:t>Comptes</a:t>
            </a:r>
            <a:r>
              <a:rPr lang="en-US" sz="1200" dirty="0">
                <a:solidFill>
                  <a:schemeClr val="tx1"/>
                </a:solidFill>
                <a:latin typeface="Arial" pitchFamily="34" charset="0"/>
                <a:cs typeface="Arial" pitchFamily="34" charset="0"/>
              </a:rPr>
              <a:t>” (art. L.1241-12 of the Transport Code). Conditions stated in the local authority’s general code (CGCT) and financial jurisdictions code (CJF) apply. These rules cover the following points:</a:t>
            </a:r>
          </a:p>
          <a:p>
            <a:pPr marL="285750" indent="-285750" algn="just">
              <a:spcBef>
                <a:spcPct val="20000"/>
              </a:spcBef>
              <a:spcAft>
                <a:spcPts val="600"/>
              </a:spcAft>
              <a:buFont typeface="Arial" pitchFamily="34" charset="0"/>
              <a:buChar char="•"/>
              <a:defRPr/>
            </a:pPr>
            <a:r>
              <a:rPr lang="en-US" sz="1200" dirty="0">
                <a:solidFill>
                  <a:schemeClr val="tx1"/>
                </a:solidFill>
                <a:latin typeface="Arial" pitchFamily="34" charset="0"/>
                <a:cs typeface="Arial" pitchFamily="34" charset="0"/>
              </a:rPr>
              <a:t>Adoption date, transmission and real budget balance (CGCT Articles L. 1612-2 and L. 1612-8 and L. 1612-4 and L. 1612-5) ;</a:t>
            </a:r>
          </a:p>
          <a:p>
            <a:pPr marL="285750" indent="-285750" algn="just">
              <a:spcBef>
                <a:spcPct val="20000"/>
              </a:spcBef>
              <a:spcAft>
                <a:spcPts val="600"/>
              </a:spcAft>
              <a:buFont typeface="Arial" pitchFamily="34" charset="0"/>
              <a:buChar char="•"/>
              <a:defRPr/>
            </a:pPr>
            <a:r>
              <a:rPr lang="en-US" sz="1200" dirty="0">
                <a:solidFill>
                  <a:schemeClr val="tx1"/>
                </a:solidFill>
                <a:latin typeface="Arial" pitchFamily="34" charset="0"/>
                <a:cs typeface="Arial" pitchFamily="34" charset="0"/>
              </a:rPr>
              <a:t>Dating vote, balance and administrative account’s eventual rejection (CGCT Articles L. 1612-12 à L. 1612-14) ;</a:t>
            </a:r>
          </a:p>
          <a:p>
            <a:pPr marL="285750" indent="-285750" algn="just">
              <a:spcBef>
                <a:spcPct val="20000"/>
              </a:spcBef>
              <a:spcAft>
                <a:spcPts val="600"/>
              </a:spcAft>
              <a:buFont typeface="Arial" pitchFamily="34" charset="0"/>
              <a:buChar char="•"/>
              <a:defRPr/>
            </a:pPr>
            <a:r>
              <a:rPr lang="en-US" sz="1200" dirty="0">
                <a:solidFill>
                  <a:schemeClr val="tx1"/>
                </a:solidFill>
                <a:latin typeface="Arial" pitchFamily="34" charset="0"/>
                <a:cs typeface="Arial" pitchFamily="34" charset="0"/>
              </a:rPr>
              <a:t>Enrolment and execution of compulsory expenses (CGCT articles L. 1612-15 and L. 1612-16).</a:t>
            </a:r>
          </a:p>
          <a:p>
            <a:pPr algn="just">
              <a:spcBef>
                <a:spcPct val="20000"/>
              </a:spcBef>
              <a:spcAft>
                <a:spcPts val="600"/>
              </a:spcAft>
              <a:defRPr/>
            </a:pPr>
            <a:r>
              <a:rPr lang="en-US" sz="1200" dirty="0">
                <a:solidFill>
                  <a:schemeClr val="tx1"/>
                </a:solidFill>
                <a:latin typeface="Arial" pitchFamily="34" charset="0"/>
                <a:cs typeface="Arial" pitchFamily="34" charset="0"/>
              </a:rPr>
              <a:t>These rules ensure that Ile-de-France Mobilités is not able to approve an unbalanced budget or be in a « bankruptcy » position. </a:t>
            </a:r>
          </a:p>
          <a:p>
            <a:pPr algn="just">
              <a:spcBef>
                <a:spcPct val="20000"/>
              </a:spcBef>
              <a:spcAft>
                <a:spcPts val="600"/>
              </a:spcAft>
              <a:defRPr/>
            </a:pPr>
            <a:endParaRPr lang="fr-FR" sz="1200" dirty="0">
              <a:solidFill>
                <a:schemeClr val="tx1"/>
              </a:solidFill>
              <a:latin typeface="Arial" pitchFamily="34" charset="0"/>
              <a:cs typeface="Arial" pitchFamily="34" charset="0"/>
            </a:endParaRPr>
          </a:p>
          <a:p>
            <a:pPr algn="just">
              <a:spcBef>
                <a:spcPct val="20000"/>
              </a:spcBef>
              <a:spcAft>
                <a:spcPts val="600"/>
              </a:spcAft>
              <a:defRPr/>
            </a:pPr>
            <a:r>
              <a:rPr lang="en-GB" sz="1200" b="1" u="sng" dirty="0">
                <a:solidFill>
                  <a:srgbClr val="05834E"/>
                </a:solidFill>
                <a:latin typeface="Arial" pitchFamily="34" charset="0"/>
                <a:cs typeface="Arial" pitchFamily="34" charset="0"/>
              </a:rPr>
              <a:t>Applicable rule in case of imbalanced vote</a:t>
            </a:r>
          </a:p>
          <a:p>
            <a:pPr algn="just">
              <a:spcBef>
                <a:spcPct val="20000"/>
              </a:spcBef>
              <a:spcAft>
                <a:spcPts val="600"/>
              </a:spcAft>
              <a:defRPr/>
            </a:pPr>
            <a:r>
              <a:rPr lang="en-GB" sz="1200" dirty="0">
                <a:solidFill>
                  <a:schemeClr val="tx1"/>
                </a:solidFill>
                <a:latin typeface="Arial" pitchFamily="34" charset="0"/>
                <a:cs typeface="Arial" pitchFamily="34" charset="0"/>
              </a:rPr>
              <a:t>The prefect invokes the “C</a:t>
            </a:r>
            <a:r>
              <a:rPr lang="en-GB" sz="1200" dirty="0" err="1">
                <a:solidFill>
                  <a:schemeClr val="tx1"/>
                </a:solidFill>
                <a:latin typeface="Arial" pitchFamily="34" charset="0"/>
                <a:cs typeface="Arial" pitchFamily="34" charset="0"/>
              </a:rPr>
              <a:t>hambre</a:t>
            </a:r>
            <a:r>
              <a:rPr lang="en-GB" sz="1200" dirty="0">
                <a:solidFill>
                  <a:schemeClr val="tx1"/>
                </a:solidFill>
                <a:latin typeface="Arial" pitchFamily="34" charset="0"/>
                <a:cs typeface="Arial" pitchFamily="34" charset="0"/>
              </a:rPr>
              <a:t> </a:t>
            </a:r>
            <a:r>
              <a:rPr lang="en-GB" sz="1200" dirty="0" err="1">
                <a:solidFill>
                  <a:schemeClr val="tx1"/>
                </a:solidFill>
                <a:latin typeface="Arial" pitchFamily="34" charset="0"/>
                <a:cs typeface="Arial" pitchFamily="34" charset="0"/>
              </a:rPr>
              <a:t>Régionale</a:t>
            </a:r>
            <a:r>
              <a:rPr lang="en-GB" sz="1200" dirty="0">
                <a:solidFill>
                  <a:schemeClr val="tx1"/>
                </a:solidFill>
                <a:latin typeface="Arial" pitchFamily="34" charset="0"/>
                <a:cs typeface="Arial" pitchFamily="34" charset="0"/>
              </a:rPr>
              <a:t> des </a:t>
            </a:r>
            <a:r>
              <a:rPr lang="en-GB" sz="1200" dirty="0" err="1">
                <a:solidFill>
                  <a:schemeClr val="tx1"/>
                </a:solidFill>
                <a:latin typeface="Arial" pitchFamily="34" charset="0"/>
                <a:cs typeface="Arial" pitchFamily="34" charset="0"/>
              </a:rPr>
              <a:t>Comptes</a:t>
            </a:r>
            <a:r>
              <a:rPr lang="en-GB" sz="1200" dirty="0">
                <a:solidFill>
                  <a:schemeClr val="tx1"/>
                </a:solidFill>
                <a:latin typeface="Arial" pitchFamily="34" charset="0"/>
                <a:cs typeface="Arial" pitchFamily="34" charset="0"/>
              </a:rPr>
              <a:t>” (regional court of auditors) as regards to the budget which was not adopted in real balance within 30 days of its transmission. It informs the interested local authority as well as its accountant, that a request has been made to the “CRC”.</a:t>
            </a:r>
          </a:p>
          <a:p>
            <a:pPr algn="just">
              <a:spcBef>
                <a:spcPct val="20000"/>
              </a:spcBef>
              <a:spcAft>
                <a:spcPts val="600"/>
              </a:spcAft>
              <a:defRPr/>
            </a:pPr>
            <a:r>
              <a:rPr lang="en-GB" sz="1200" dirty="0">
                <a:solidFill>
                  <a:schemeClr val="tx1"/>
                </a:solidFill>
                <a:latin typeface="Arial" pitchFamily="34" charset="0"/>
                <a:cs typeface="Arial" pitchFamily="34" charset="0"/>
              </a:rPr>
              <a:t>If the “CRC” does not observe a real imbalance as mentioned in CGCT’s article L.1612-5, the procedure comes to a halt.</a:t>
            </a:r>
          </a:p>
          <a:p>
            <a:pPr algn="just">
              <a:spcBef>
                <a:spcPct val="20000"/>
              </a:spcBef>
              <a:spcAft>
                <a:spcPts val="600"/>
              </a:spcAft>
              <a:defRPr/>
            </a:pPr>
            <a:r>
              <a:rPr lang="en-GB" sz="1200" b="1" dirty="0">
                <a:solidFill>
                  <a:schemeClr val="tx1"/>
                </a:solidFill>
                <a:highlight>
                  <a:srgbClr val="6FCF86"/>
                </a:highlight>
                <a:latin typeface="Arial" pitchFamily="34" charset="0"/>
                <a:cs typeface="Arial" pitchFamily="34" charset="0"/>
              </a:rPr>
              <a:t>If the “CRC” observes a real imbalance, it suggests necessary correcting measures</a:t>
            </a:r>
            <a:r>
              <a:rPr lang="en-GB" sz="1200" b="1" dirty="0">
                <a:solidFill>
                  <a:schemeClr val="tx1"/>
                </a:solidFill>
                <a:latin typeface="Arial" pitchFamily="34" charset="0"/>
                <a:cs typeface="Arial" pitchFamily="34" charset="0"/>
              </a:rPr>
              <a:t>. </a:t>
            </a:r>
            <a:r>
              <a:rPr lang="en-GB" sz="1200" dirty="0">
                <a:solidFill>
                  <a:schemeClr val="tx1"/>
                </a:solidFill>
                <a:latin typeface="Arial" pitchFamily="34" charset="0"/>
                <a:cs typeface="Arial" pitchFamily="34" charset="0"/>
              </a:rPr>
              <a:t>Notification of these suggestions are made to the government official and  local authority, which must in turn notify the deliberating assembly.</a:t>
            </a:r>
          </a:p>
          <a:p>
            <a:pPr algn="just">
              <a:spcBef>
                <a:spcPct val="20000"/>
              </a:spcBef>
              <a:spcAft>
                <a:spcPts val="600"/>
              </a:spcAft>
              <a:defRPr/>
            </a:pPr>
            <a:r>
              <a:rPr lang="en-GB" sz="1200" b="1" dirty="0">
                <a:solidFill>
                  <a:schemeClr val="tx1"/>
                </a:solidFill>
                <a:highlight>
                  <a:srgbClr val="6FCF86"/>
                </a:highlight>
                <a:latin typeface="Arial" pitchFamily="34" charset="0"/>
                <a:cs typeface="Arial" pitchFamily="34" charset="0"/>
              </a:rPr>
              <a:t>Budget discontinuation is led:</a:t>
            </a:r>
          </a:p>
          <a:p>
            <a:pPr marL="180975" indent="-180975" algn="just">
              <a:spcBef>
                <a:spcPct val="20000"/>
              </a:spcBef>
              <a:spcAft>
                <a:spcPts val="600"/>
              </a:spcAft>
              <a:buFont typeface="Arial" pitchFamily="34" charset="0"/>
              <a:buChar char="•"/>
              <a:defRPr/>
            </a:pPr>
            <a:r>
              <a:rPr lang="en-GB" sz="1200" b="1" dirty="0">
                <a:solidFill>
                  <a:schemeClr val="tx1"/>
                </a:solidFill>
                <a:highlight>
                  <a:srgbClr val="6FCF86"/>
                </a:highlight>
                <a:latin typeface="Arial" pitchFamily="34" charset="0"/>
                <a:cs typeface="Arial" pitchFamily="34" charset="0"/>
              </a:rPr>
              <a:t>either by the deliberating organ basing itself on suggestions made by  the “CRC”</a:t>
            </a:r>
          </a:p>
          <a:p>
            <a:pPr marL="180975" indent="-180975" algn="just">
              <a:spcBef>
                <a:spcPct val="20000"/>
              </a:spcBef>
              <a:spcAft>
                <a:spcPts val="600"/>
              </a:spcAft>
              <a:buFont typeface="Arial" pitchFamily="34" charset="0"/>
              <a:buChar char="•"/>
              <a:defRPr/>
            </a:pPr>
            <a:r>
              <a:rPr lang="en-GB" sz="1200" b="1" dirty="0">
                <a:solidFill>
                  <a:schemeClr val="tx1"/>
                </a:solidFill>
                <a:highlight>
                  <a:srgbClr val="6FCF86"/>
                </a:highlight>
                <a:latin typeface="Arial" pitchFamily="34" charset="0"/>
                <a:cs typeface="Arial" pitchFamily="34" charset="0"/>
              </a:rPr>
              <a:t>either by the prefect as a  “</a:t>
            </a:r>
            <a:r>
              <a:rPr lang="en-GB" sz="1200" b="1" dirty="0" err="1">
                <a:solidFill>
                  <a:schemeClr val="tx1"/>
                </a:solidFill>
                <a:highlight>
                  <a:srgbClr val="6FCF86"/>
                </a:highlight>
                <a:latin typeface="Arial" pitchFamily="34" charset="0"/>
                <a:cs typeface="Arial" pitchFamily="34" charset="0"/>
              </a:rPr>
              <a:t>règlement</a:t>
            </a:r>
            <a:r>
              <a:rPr lang="en-GB" sz="1200" b="1" dirty="0">
                <a:solidFill>
                  <a:schemeClr val="tx1"/>
                </a:solidFill>
                <a:highlight>
                  <a:srgbClr val="6FCF86"/>
                </a:highlight>
                <a:latin typeface="Arial" pitchFamily="34" charset="0"/>
                <a:cs typeface="Arial" pitchFamily="34" charset="0"/>
              </a:rPr>
              <a:t> </a:t>
            </a:r>
            <a:r>
              <a:rPr lang="en-GB" sz="1200" b="1" dirty="0" err="1">
                <a:solidFill>
                  <a:schemeClr val="tx1"/>
                </a:solidFill>
                <a:highlight>
                  <a:srgbClr val="6FCF86"/>
                </a:highlight>
                <a:latin typeface="Arial" pitchFamily="34" charset="0"/>
                <a:cs typeface="Arial" pitchFamily="34" charset="0"/>
              </a:rPr>
              <a:t>d’office</a:t>
            </a:r>
            <a:r>
              <a:rPr lang="en-GB" sz="1200" b="1" dirty="0">
                <a:solidFill>
                  <a:schemeClr val="tx1"/>
                </a:solidFill>
                <a:highlight>
                  <a:srgbClr val="6FCF86"/>
                </a:highlight>
                <a:latin typeface="Arial" pitchFamily="34" charset="0"/>
                <a:cs typeface="Arial" pitchFamily="34" charset="0"/>
              </a:rPr>
              <a:t>” </a:t>
            </a:r>
            <a:r>
              <a:rPr lang="en-GB" sz="1200" b="1" dirty="0">
                <a:solidFill>
                  <a:srgbClr val="FFC000"/>
                </a:solidFill>
                <a:highlight>
                  <a:srgbClr val="6FCF86"/>
                </a:highlight>
                <a:latin typeface="Arial" pitchFamily="34" charset="0"/>
                <a:cs typeface="Arial" pitchFamily="34" charset="0"/>
              </a:rPr>
              <a:t> </a:t>
            </a:r>
            <a:r>
              <a:rPr lang="en-GB" sz="1200" b="1" dirty="0">
                <a:solidFill>
                  <a:schemeClr val="tx1"/>
                </a:solidFill>
                <a:highlight>
                  <a:srgbClr val="6FCF86"/>
                </a:highlight>
                <a:latin typeface="Arial" pitchFamily="34" charset="0"/>
                <a:cs typeface="Arial" pitchFamily="34" charset="0"/>
              </a:rPr>
              <a:t>taking shape as a ministerial order</a:t>
            </a:r>
          </a:p>
          <a:p>
            <a:pPr marL="285750" indent="-285750" algn="just">
              <a:spcBef>
                <a:spcPct val="20000"/>
              </a:spcBef>
              <a:spcAft>
                <a:spcPts val="600"/>
              </a:spcAft>
              <a:buFont typeface="Symbol" pitchFamily="18" charset="2"/>
              <a:buChar char="Þ"/>
              <a:defRPr/>
            </a:pPr>
            <a:endParaRPr lang="fr-FR" sz="1100" u="sng" dirty="0">
              <a:solidFill>
                <a:schemeClr val="accent1"/>
              </a:solidFill>
              <a:latin typeface="Arial" panose="020B0604020202020204" pitchFamily="34" charset="0"/>
              <a:ea typeface="ＭＳ Ｐゴシック" pitchFamily="34" charset="-128"/>
              <a:cs typeface="Arial" pitchFamily="34" charset="0"/>
            </a:endParaRPr>
          </a:p>
          <a:p>
            <a:pPr marL="285750" indent="-285750" algn="just">
              <a:spcBef>
                <a:spcPct val="20000"/>
              </a:spcBef>
              <a:spcAft>
                <a:spcPts val="600"/>
              </a:spcAft>
              <a:buFont typeface="Symbol" pitchFamily="18" charset="2"/>
              <a:buChar char="Þ"/>
              <a:defRPr/>
            </a:pPr>
            <a:endParaRPr lang="fr-FR" sz="1300" u="sng" dirty="0">
              <a:solidFill>
                <a:schemeClr val="accent1"/>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753782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a:extLst>
              <a:ext uri="{FF2B5EF4-FFF2-40B4-BE49-F238E27FC236}">
                <a16:creationId xmlns:a16="http://schemas.microsoft.com/office/drawing/2014/main" id="{974BA2F4-F10A-41CE-95BA-BD645C68510E}"/>
              </a:ext>
            </a:extLst>
          </p:cNvPr>
          <p:cNvPicPr>
            <a:picLocks noGrp="1" noChangeAspect="1"/>
          </p:cNvPicPr>
          <p:nvPr>
            <p:ph sz="half" idx="10"/>
          </p:nvPr>
        </p:nvPicPr>
        <p:blipFill>
          <a:blip r:embed="rId2"/>
          <a:stretch>
            <a:fillRect/>
          </a:stretch>
        </p:blipFill>
        <p:spPr>
          <a:xfrm>
            <a:off x="1716420" y="1133475"/>
            <a:ext cx="7621122" cy="4460875"/>
          </a:xfrm>
        </p:spPr>
      </p:pic>
      <p:sp>
        <p:nvSpPr>
          <p:cNvPr id="3" name="Titre 2">
            <a:extLst>
              <a:ext uri="{FF2B5EF4-FFF2-40B4-BE49-F238E27FC236}">
                <a16:creationId xmlns:a16="http://schemas.microsoft.com/office/drawing/2014/main" id="{649D105B-5348-8D08-3738-3B71A172F1FB}"/>
              </a:ext>
            </a:extLst>
          </p:cNvPr>
          <p:cNvSpPr>
            <a:spLocks noGrp="1"/>
          </p:cNvSpPr>
          <p:nvPr>
            <p:ph type="title"/>
          </p:nvPr>
        </p:nvSpPr>
        <p:spPr/>
        <p:txBody>
          <a:bodyPr>
            <a:normAutofit fontScale="90000"/>
          </a:bodyPr>
          <a:lstStyle/>
          <a:p>
            <a:r>
              <a:rPr lang="en-GB" sz="2800" b="1" dirty="0">
                <a:solidFill>
                  <a:srgbClr val="4BBC81"/>
                </a:solidFill>
              </a:rPr>
              <a:t>Appendix 3 - </a:t>
            </a:r>
            <a:r>
              <a:rPr lang="fr-FR" sz="2800" b="1" dirty="0">
                <a:solidFill>
                  <a:srgbClr val="4BBC81"/>
                </a:solidFill>
              </a:rPr>
              <a:t>Distribution of </a:t>
            </a:r>
            <a:r>
              <a:rPr lang="fr-FR" sz="2800" b="1" dirty="0" err="1">
                <a:solidFill>
                  <a:srgbClr val="4BBC81"/>
                </a:solidFill>
              </a:rPr>
              <a:t>investment</a:t>
            </a:r>
            <a:r>
              <a:rPr lang="fr-FR" sz="2800" b="1" dirty="0">
                <a:solidFill>
                  <a:srgbClr val="4BBC81"/>
                </a:solidFill>
              </a:rPr>
              <a:t> </a:t>
            </a:r>
            <a:r>
              <a:rPr lang="fr-FR" sz="2800" b="1" dirty="0" err="1">
                <a:solidFill>
                  <a:srgbClr val="4BBC81"/>
                </a:solidFill>
              </a:rPr>
              <a:t>financing</a:t>
            </a:r>
            <a:br>
              <a:rPr lang="fr-FR" sz="2800" b="1" dirty="0"/>
            </a:br>
            <a:endParaRPr lang="fr-FR" dirty="0"/>
          </a:p>
        </p:txBody>
      </p:sp>
      <p:sp>
        <p:nvSpPr>
          <p:cNvPr id="4" name="Espace réservé du texte 3">
            <a:extLst>
              <a:ext uri="{FF2B5EF4-FFF2-40B4-BE49-F238E27FC236}">
                <a16:creationId xmlns:a16="http://schemas.microsoft.com/office/drawing/2014/main" id="{417B2A84-C9F4-45C2-9160-DC14432F311E}"/>
              </a:ext>
            </a:extLst>
          </p:cNvPr>
          <p:cNvSpPr>
            <a:spLocks noGrp="1"/>
          </p:cNvSpPr>
          <p:nvPr>
            <p:ph type="body" sz="quarter" idx="12"/>
          </p:nvPr>
        </p:nvSpPr>
        <p:spPr>
          <a:xfrm>
            <a:off x="572764" y="5886450"/>
            <a:ext cx="9065157" cy="271419"/>
          </a:xfrm>
        </p:spPr>
        <p:txBody>
          <a:bodyPr/>
          <a:lstStyle/>
          <a:p>
            <a:r>
              <a:rPr lang="fr-FR" sz="1100" i="1" dirty="0">
                <a:solidFill>
                  <a:schemeClr val="tx1"/>
                </a:solidFill>
              </a:rPr>
              <a:t>* NBV: Net Book Value</a:t>
            </a:r>
          </a:p>
          <a:p>
            <a:endParaRPr lang="fr-FR" dirty="0">
              <a:solidFill>
                <a:srgbClr val="25303B"/>
              </a:solidFill>
            </a:endParaRPr>
          </a:p>
        </p:txBody>
      </p:sp>
      <p:sp>
        <p:nvSpPr>
          <p:cNvPr id="6" name="Espace réservé du texte 5">
            <a:extLst>
              <a:ext uri="{FF2B5EF4-FFF2-40B4-BE49-F238E27FC236}">
                <a16:creationId xmlns:a16="http://schemas.microsoft.com/office/drawing/2014/main" id="{30E877ED-AC9B-9FA4-BD7F-9EEAEF07D046}"/>
              </a:ext>
            </a:extLst>
          </p:cNvPr>
          <p:cNvSpPr>
            <a:spLocks noGrp="1"/>
          </p:cNvSpPr>
          <p:nvPr>
            <p:ph type="body" sz="quarter" idx="16"/>
          </p:nvPr>
        </p:nvSpPr>
        <p:spPr>
          <a:xfrm>
            <a:off x="1313576" y="6447254"/>
            <a:ext cx="4782423" cy="418208"/>
          </a:xfrm>
        </p:spPr>
        <p:txBody>
          <a:bodyPr/>
          <a:lstStyle/>
          <a:p>
            <a:r>
              <a:rPr lang="fr-FR" dirty="0" err="1"/>
              <a:t>Investor</a:t>
            </a:r>
            <a:r>
              <a:rPr lang="fr-FR" dirty="0"/>
              <a:t> </a:t>
            </a:r>
            <a:r>
              <a:rPr lang="fr-FR" dirty="0" err="1"/>
              <a:t>presentation</a:t>
            </a:r>
            <a:r>
              <a:rPr lang="fr-FR" dirty="0"/>
              <a:t> 2024  - Appendix</a:t>
            </a:r>
          </a:p>
          <a:p>
            <a:endParaRPr lang="fr-FR" dirty="0"/>
          </a:p>
        </p:txBody>
      </p:sp>
    </p:spTree>
    <p:extLst>
      <p:ext uri="{BB962C8B-B14F-4D97-AF65-F5344CB8AC3E}">
        <p14:creationId xmlns:p14="http://schemas.microsoft.com/office/powerpoint/2010/main" val="724254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a:extLst>
              <a:ext uri="{FF2B5EF4-FFF2-40B4-BE49-F238E27FC236}">
                <a16:creationId xmlns:a16="http://schemas.microsoft.com/office/drawing/2014/main" id="{5F579316-0E5A-47DA-BCEC-336D301A800F}"/>
              </a:ext>
            </a:extLst>
          </p:cNvPr>
          <p:cNvPicPr>
            <a:picLocks noGrp="1" noChangeAspect="1"/>
          </p:cNvPicPr>
          <p:nvPr>
            <p:ph sz="half" idx="10"/>
          </p:nvPr>
        </p:nvPicPr>
        <p:blipFill>
          <a:blip r:embed="rId2"/>
          <a:stretch>
            <a:fillRect/>
          </a:stretch>
        </p:blipFill>
        <p:spPr>
          <a:xfrm>
            <a:off x="1235253" y="1123856"/>
            <a:ext cx="9879429" cy="4762594"/>
          </a:xfrm>
        </p:spPr>
      </p:pic>
      <p:sp>
        <p:nvSpPr>
          <p:cNvPr id="3" name="Titre 2">
            <a:extLst>
              <a:ext uri="{FF2B5EF4-FFF2-40B4-BE49-F238E27FC236}">
                <a16:creationId xmlns:a16="http://schemas.microsoft.com/office/drawing/2014/main" id="{649D105B-5348-8D08-3738-3B71A172F1FB}"/>
              </a:ext>
            </a:extLst>
          </p:cNvPr>
          <p:cNvSpPr>
            <a:spLocks noGrp="1"/>
          </p:cNvSpPr>
          <p:nvPr>
            <p:ph type="title"/>
          </p:nvPr>
        </p:nvSpPr>
        <p:spPr/>
        <p:txBody>
          <a:bodyPr>
            <a:normAutofit fontScale="90000"/>
          </a:bodyPr>
          <a:lstStyle/>
          <a:p>
            <a:r>
              <a:rPr lang="fr-FR" sz="2800" b="1" dirty="0">
                <a:solidFill>
                  <a:srgbClr val="4BBC81"/>
                </a:solidFill>
              </a:rPr>
              <a:t>Appendix 4 - </a:t>
            </a:r>
            <a:r>
              <a:rPr lang="en-US" sz="2800" b="1" dirty="0">
                <a:solidFill>
                  <a:srgbClr val="4BBC81"/>
                </a:solidFill>
              </a:rPr>
              <a:t>Reporting : examples of impact reporting indicators</a:t>
            </a:r>
            <a:br>
              <a:rPr lang="en-US" sz="2800" b="1" dirty="0">
                <a:solidFill>
                  <a:srgbClr val="4BBC81"/>
                </a:solidFill>
              </a:rPr>
            </a:br>
            <a:endParaRPr lang="fr-FR" dirty="0">
              <a:solidFill>
                <a:srgbClr val="4BBC81"/>
              </a:solidFill>
            </a:endParaRPr>
          </a:p>
        </p:txBody>
      </p:sp>
      <p:sp>
        <p:nvSpPr>
          <p:cNvPr id="6" name="Espace réservé du texte 5">
            <a:extLst>
              <a:ext uri="{FF2B5EF4-FFF2-40B4-BE49-F238E27FC236}">
                <a16:creationId xmlns:a16="http://schemas.microsoft.com/office/drawing/2014/main" id="{30E877ED-AC9B-9FA4-BD7F-9EEAEF07D046}"/>
              </a:ext>
            </a:extLst>
          </p:cNvPr>
          <p:cNvSpPr>
            <a:spLocks noGrp="1"/>
          </p:cNvSpPr>
          <p:nvPr>
            <p:ph type="body" sz="quarter" idx="16"/>
          </p:nvPr>
        </p:nvSpPr>
        <p:spPr>
          <a:xfrm>
            <a:off x="1313577" y="6447254"/>
            <a:ext cx="4677648" cy="418208"/>
          </a:xfrm>
        </p:spPr>
        <p:txBody>
          <a:bodyPr>
            <a:normAutofit/>
          </a:bodyPr>
          <a:lstStyle/>
          <a:p>
            <a:r>
              <a:rPr lang="fr-FR" dirty="0" err="1"/>
              <a:t>Investor</a:t>
            </a:r>
            <a:r>
              <a:rPr lang="fr-FR" dirty="0"/>
              <a:t> </a:t>
            </a:r>
            <a:r>
              <a:rPr lang="fr-FR" dirty="0" err="1"/>
              <a:t>presentation</a:t>
            </a:r>
            <a:r>
              <a:rPr lang="fr-FR" dirty="0"/>
              <a:t> 2024  - Appendix</a:t>
            </a:r>
          </a:p>
          <a:p>
            <a:endParaRPr lang="fr-FR" dirty="0"/>
          </a:p>
        </p:txBody>
      </p:sp>
    </p:spTree>
    <p:extLst>
      <p:ext uri="{BB962C8B-B14F-4D97-AF65-F5344CB8AC3E}">
        <p14:creationId xmlns:p14="http://schemas.microsoft.com/office/powerpoint/2010/main" val="29606280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D01A94A-394E-ADD8-C8EA-F45DC773F0C0}"/>
              </a:ext>
            </a:extLst>
          </p:cNvPr>
          <p:cNvSpPr>
            <a:spLocks noGrp="1"/>
          </p:cNvSpPr>
          <p:nvPr>
            <p:ph type="body" sz="quarter" idx="1"/>
          </p:nvPr>
        </p:nvSpPr>
        <p:spPr>
          <a:xfrm>
            <a:off x="572765" y="1054001"/>
            <a:ext cx="9145932" cy="579208"/>
          </a:xfrm>
        </p:spPr>
        <p:txBody>
          <a:bodyPr>
            <a:normAutofit/>
          </a:bodyPr>
          <a:lstStyle/>
          <a:p>
            <a:r>
              <a:rPr lang="en-GB" sz="2400" b="1" dirty="0"/>
              <a:t>Main expenses : how IDFM/operators contracts work</a:t>
            </a:r>
          </a:p>
        </p:txBody>
      </p:sp>
      <p:sp>
        <p:nvSpPr>
          <p:cNvPr id="4" name="Espace réservé du texte 3">
            <a:extLst>
              <a:ext uri="{FF2B5EF4-FFF2-40B4-BE49-F238E27FC236}">
                <a16:creationId xmlns:a16="http://schemas.microsoft.com/office/drawing/2014/main" id="{4FAB7D71-40B9-2BD8-654B-FCEC4A50B966}"/>
              </a:ext>
            </a:extLst>
          </p:cNvPr>
          <p:cNvSpPr>
            <a:spLocks noGrp="1"/>
          </p:cNvSpPr>
          <p:nvPr>
            <p:ph type="body" sz="quarter" idx="12"/>
          </p:nvPr>
        </p:nvSpPr>
        <p:spPr>
          <a:xfrm>
            <a:off x="572765" y="1756334"/>
            <a:ext cx="11343010" cy="579208"/>
          </a:xfrm>
        </p:spPr>
        <p:txBody>
          <a:bodyPr/>
          <a:lstStyle/>
          <a:p>
            <a:r>
              <a:rPr lang="en-GB" altLang="fr-FR" sz="1400" b="1" dirty="0">
                <a:solidFill>
                  <a:schemeClr val="tx1"/>
                </a:solidFill>
                <a:highlight>
                  <a:srgbClr val="6FCF86"/>
                </a:highlight>
              </a:rPr>
              <a:t>The contributions </a:t>
            </a:r>
            <a:r>
              <a:rPr lang="en-GB" altLang="fr-FR" sz="1400" b="1" dirty="0" err="1">
                <a:solidFill>
                  <a:schemeClr val="tx1"/>
                </a:solidFill>
                <a:highlight>
                  <a:srgbClr val="6FCF86"/>
                </a:highlight>
              </a:rPr>
              <a:t>payed</a:t>
            </a:r>
            <a:r>
              <a:rPr lang="en-GB" altLang="fr-FR" sz="1400" b="1" dirty="0">
                <a:solidFill>
                  <a:schemeClr val="tx1"/>
                </a:solidFill>
                <a:highlight>
                  <a:srgbClr val="6FCF86"/>
                </a:highlight>
              </a:rPr>
              <a:t> by Ile-de-France </a:t>
            </a:r>
            <a:r>
              <a:rPr lang="en-GB" altLang="fr-FR" sz="1400" b="1" dirty="0" err="1">
                <a:solidFill>
                  <a:schemeClr val="tx1"/>
                </a:solidFill>
                <a:highlight>
                  <a:srgbClr val="6FCF86"/>
                </a:highlight>
              </a:rPr>
              <a:t>Mobilités</a:t>
            </a:r>
            <a:r>
              <a:rPr lang="en-GB" altLang="fr-FR" sz="1400" b="1" dirty="0">
                <a:solidFill>
                  <a:schemeClr val="tx1"/>
                </a:solidFill>
                <a:highlight>
                  <a:srgbClr val="6FCF86"/>
                </a:highlight>
              </a:rPr>
              <a:t> to operators cover the total of contractual charges (operating costs) +/- bonus and malus (on quality of service and fare revenues).  Since 2020 and 2021, Ile-de-France </a:t>
            </a:r>
            <a:r>
              <a:rPr lang="en-GB" altLang="fr-FR" sz="1400" b="1" dirty="0" err="1">
                <a:solidFill>
                  <a:schemeClr val="tx1"/>
                </a:solidFill>
                <a:highlight>
                  <a:srgbClr val="6FCF86"/>
                </a:highlight>
              </a:rPr>
              <a:t>Mobilités</a:t>
            </a:r>
            <a:r>
              <a:rPr lang="en-GB" altLang="fr-FR" sz="1400" b="1" dirty="0">
                <a:solidFill>
                  <a:schemeClr val="tx1"/>
                </a:solidFill>
                <a:highlight>
                  <a:srgbClr val="6FCF86"/>
                </a:highlight>
              </a:rPr>
              <a:t>  collects directly fare revenues</a:t>
            </a:r>
            <a:endParaRPr lang="en-GB" sz="1400" b="1" dirty="0">
              <a:solidFill>
                <a:schemeClr val="tx1"/>
              </a:solidFill>
              <a:highlight>
                <a:srgbClr val="6FCF86"/>
              </a:highlight>
            </a:endParaRPr>
          </a:p>
          <a:p>
            <a:endParaRPr lang="fr-FR" dirty="0"/>
          </a:p>
        </p:txBody>
      </p:sp>
      <p:sp>
        <p:nvSpPr>
          <p:cNvPr id="5" name="Titre 4">
            <a:extLst>
              <a:ext uri="{FF2B5EF4-FFF2-40B4-BE49-F238E27FC236}">
                <a16:creationId xmlns:a16="http://schemas.microsoft.com/office/drawing/2014/main" id="{25AAE552-BD07-CD8E-EBF1-B185210853A4}"/>
              </a:ext>
            </a:extLst>
          </p:cNvPr>
          <p:cNvSpPr>
            <a:spLocks noGrp="1"/>
          </p:cNvSpPr>
          <p:nvPr>
            <p:ph type="title"/>
          </p:nvPr>
        </p:nvSpPr>
        <p:spPr>
          <a:xfrm>
            <a:off x="572765" y="474793"/>
            <a:ext cx="9333235" cy="579208"/>
          </a:xfrm>
        </p:spPr>
        <p:txBody>
          <a:bodyPr>
            <a:normAutofit fontScale="90000"/>
          </a:bodyPr>
          <a:lstStyle/>
          <a:p>
            <a:r>
              <a:rPr lang="fr-FR" sz="2800" b="1" dirty="0">
                <a:solidFill>
                  <a:srgbClr val="4BBC81"/>
                </a:solidFill>
              </a:rPr>
              <a:t>Appendix 5 - </a:t>
            </a:r>
            <a:r>
              <a:rPr lang="en-US" sz="2800" b="1" dirty="0">
                <a:solidFill>
                  <a:srgbClr val="4BBC81"/>
                </a:solidFill>
              </a:rPr>
              <a:t>How it works: financing operations</a:t>
            </a:r>
            <a:br>
              <a:rPr lang="en-US" sz="2800" b="1" dirty="0">
                <a:solidFill>
                  <a:srgbClr val="4BBC81"/>
                </a:solidFill>
              </a:rPr>
            </a:br>
            <a:endParaRPr lang="fr-FR" dirty="0">
              <a:solidFill>
                <a:srgbClr val="4BBC81"/>
              </a:solidFill>
            </a:endParaRPr>
          </a:p>
        </p:txBody>
      </p:sp>
      <p:pic>
        <p:nvPicPr>
          <p:cNvPr id="10" name="Espace réservé du contenu 9">
            <a:extLst>
              <a:ext uri="{FF2B5EF4-FFF2-40B4-BE49-F238E27FC236}">
                <a16:creationId xmlns:a16="http://schemas.microsoft.com/office/drawing/2014/main" id="{CE734A50-F69A-4539-885A-9207746CB991}"/>
              </a:ext>
            </a:extLst>
          </p:cNvPr>
          <p:cNvPicPr>
            <a:picLocks noGrp="1" noChangeAspect="1"/>
          </p:cNvPicPr>
          <p:nvPr>
            <p:ph sz="half" idx="15"/>
          </p:nvPr>
        </p:nvPicPr>
        <p:blipFill>
          <a:blip r:embed="rId3"/>
          <a:stretch>
            <a:fillRect/>
          </a:stretch>
        </p:blipFill>
        <p:spPr>
          <a:xfrm>
            <a:off x="4499339" y="2531971"/>
            <a:ext cx="3084843" cy="350299"/>
          </a:xfrm>
          <a:prstGeom prst="rect">
            <a:avLst/>
          </a:prstGeom>
        </p:spPr>
      </p:pic>
      <p:sp>
        <p:nvSpPr>
          <p:cNvPr id="7" name="Espace réservé du texte 6">
            <a:extLst>
              <a:ext uri="{FF2B5EF4-FFF2-40B4-BE49-F238E27FC236}">
                <a16:creationId xmlns:a16="http://schemas.microsoft.com/office/drawing/2014/main" id="{9B780533-064F-6B7D-C469-42C52C2BCAAF}"/>
              </a:ext>
            </a:extLst>
          </p:cNvPr>
          <p:cNvSpPr>
            <a:spLocks noGrp="1"/>
          </p:cNvSpPr>
          <p:nvPr>
            <p:ph type="body" sz="quarter" idx="16"/>
          </p:nvPr>
        </p:nvSpPr>
        <p:spPr>
          <a:xfrm>
            <a:off x="1313577" y="6447254"/>
            <a:ext cx="5996102" cy="418208"/>
          </a:xfrm>
        </p:spPr>
        <p:txBody>
          <a:bodyPr/>
          <a:lstStyle/>
          <a:p>
            <a:r>
              <a:rPr lang="fr-FR" dirty="0" err="1"/>
              <a:t>Investor</a:t>
            </a:r>
            <a:r>
              <a:rPr lang="fr-FR" dirty="0"/>
              <a:t> </a:t>
            </a:r>
            <a:r>
              <a:rPr lang="fr-FR" dirty="0" err="1"/>
              <a:t>presentation</a:t>
            </a:r>
            <a:r>
              <a:rPr lang="fr-FR" dirty="0"/>
              <a:t> 2024  - Appendix</a:t>
            </a:r>
          </a:p>
          <a:p>
            <a:endParaRPr lang="fr-FR" dirty="0"/>
          </a:p>
        </p:txBody>
      </p:sp>
      <p:graphicFrame>
        <p:nvGraphicFramePr>
          <p:cNvPr id="9" name="Espace réservé du contenu 8">
            <a:extLst>
              <a:ext uri="{FF2B5EF4-FFF2-40B4-BE49-F238E27FC236}">
                <a16:creationId xmlns:a16="http://schemas.microsoft.com/office/drawing/2014/main" id="{F0DF4590-BE5A-4FC3-AF8A-CD278089C425}"/>
              </a:ext>
            </a:extLst>
          </p:cNvPr>
          <p:cNvGraphicFramePr>
            <a:graphicFrameLocks noGrp="1"/>
          </p:cNvGraphicFramePr>
          <p:nvPr>
            <p:ph sz="half" idx="10"/>
            <p:extLst>
              <p:ext uri="{D42A27DB-BD31-4B8C-83A1-F6EECF244321}">
                <p14:modId xmlns:p14="http://schemas.microsoft.com/office/powerpoint/2010/main" val="4288543887"/>
              </p:ext>
            </p:extLst>
          </p:nvPr>
        </p:nvGraphicFramePr>
        <p:xfrm>
          <a:off x="3778250" y="2834631"/>
          <a:ext cx="4635500" cy="33756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36597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E9C89FC-6821-4820-9324-C09C31FE8AE0}"/>
              </a:ext>
            </a:extLst>
          </p:cNvPr>
          <p:cNvSpPr>
            <a:spLocks noGrp="1"/>
          </p:cNvSpPr>
          <p:nvPr>
            <p:ph type="body" sz="quarter" idx="13"/>
          </p:nvPr>
        </p:nvSpPr>
        <p:spPr/>
        <p:txBody>
          <a:bodyPr/>
          <a:lstStyle/>
          <a:p>
            <a:r>
              <a:rPr lang="fr-FR" dirty="0">
                <a:solidFill>
                  <a:srgbClr val="05834E"/>
                </a:solidFill>
              </a:rPr>
              <a:t>Disclaimer</a:t>
            </a:r>
          </a:p>
        </p:txBody>
      </p:sp>
      <p:sp>
        <p:nvSpPr>
          <p:cNvPr id="3" name="Espace réservé du texte 2">
            <a:extLst>
              <a:ext uri="{FF2B5EF4-FFF2-40B4-BE49-F238E27FC236}">
                <a16:creationId xmlns:a16="http://schemas.microsoft.com/office/drawing/2014/main" id="{F123B8F3-87E4-4157-838A-C5D222E7112E}"/>
              </a:ext>
            </a:extLst>
          </p:cNvPr>
          <p:cNvSpPr>
            <a:spLocks noGrp="1"/>
          </p:cNvSpPr>
          <p:nvPr>
            <p:ph type="body" sz="quarter" idx="15"/>
          </p:nvPr>
        </p:nvSpPr>
        <p:spPr>
          <a:xfrm>
            <a:off x="1851261" y="510142"/>
            <a:ext cx="8556857" cy="6347859"/>
          </a:xfrm>
        </p:spPr>
        <p:txBody>
          <a:bodyPr>
            <a:normAutofit fontScale="77500" lnSpcReduction="20000"/>
          </a:bodyPr>
          <a:lstStyle/>
          <a:p>
            <a:r>
              <a:rPr lang="en-US" dirty="0"/>
              <a:t>This Presentation is being furnished to you solely for your information on a confidential basis and may not be reproduced, redistributed or passed on, in whole or in part, to any other person. This document does not constitute or form part of any solicitation, offer or invitation to purchase or subscribe for any securities issued by Île-de-France Mobilités, as described in the Presentation, and neither it nor any part of it shall form the basis of, or be relied upon in connection with, any contract or commitment whatsoever. Accordingly, it is not directed to the specific investment objectives, financial situation or particular needs of any recipient. You should consult with your own legal, regulatory, tax, business, investment, financial and accounting advisers to the extent that you deem it necessary, and make your own investment, hedging and trading decisions (including decisions regarding the suitability of an investment in Île-de-France Mobilités securities) based upon your own judgment and advice from such advisers as you deem necessary and not upon any view expressed in this document. </a:t>
            </a:r>
          </a:p>
          <a:p>
            <a:r>
              <a:rPr lang="en-US" dirty="0"/>
              <a:t>No representation or warranty, express or implied, is made as to, and no reliance may be placed for any purposes whatsoever on, the fairness, accuracy, completeness or correctness of the information or opinions contained herein. None of Île-de-France Mobilités , or any of its affiliates, advisers or representatives shall have any liability whatsoever (in negligence or otherwise) for any loss howsoever arising from any use of this document or its contents or otherwise arising in connection with the Presentation. Certain Statements in the Presentation are forward-looking, including Statements concerning Île-de-France Mobilités’s plans, objectives, goals, strategies, future events, future revenues or performance, capital expenditures, financing needs, plans or intentions relating to acquisitions, competitive strengths and weaknesses, business strategy and the trends Île-de-France Mobilités anticipates in the industries and the political and legal environment in which it operates and other information that is not historical information. </a:t>
            </a:r>
          </a:p>
          <a:p>
            <a:r>
              <a:rPr lang="en-US" dirty="0"/>
              <a:t>By their nature, forward-looking Statements involve inherent risks and uncertainties, both general and specific, and risks exist that the predictions, forecasts, projections and other forward-looking Statements will not be achieved. Île-de-France Mobilités does not make any representation, warranty or prediction that the results anticipated by such forward-looking Statements will be achieved, and such forward-looking Statements represent, in each case, only one of many possible scenarios and should not be viewed as the most likely or standard scenario. Such forward looking Statements speak only as of the date on which they are made. Any opinions expressed in the Presentation are subject to change without notice and Île-de-France Mobilités does not undertake any obligation to update or revise any forward looking Statement, whether as a result of new information, future events or otherwise. </a:t>
            </a:r>
          </a:p>
          <a:p>
            <a:r>
              <a:rPr lang="en-US" dirty="0"/>
              <a:t>Neither this Presentation nor any copy thereof may be retained by you or reproduced, redistributed or passed on, in whole or in part, to any other person. By attending the Presentation you agree to be bound by the foregoing restrictions. Île-de-France Mobilités shall not bear any responsibility in the case where a </a:t>
            </a:r>
            <a:r>
              <a:rPr lang="en-US" dirty="0" err="1"/>
              <a:t>Recepient</a:t>
            </a:r>
            <a:r>
              <a:rPr lang="en-US" dirty="0"/>
              <a:t> distributes or makes any use of this Presentation without its </a:t>
            </a:r>
            <a:r>
              <a:rPr lang="en-US" dirty="0" err="1"/>
              <a:t>authorisation</a:t>
            </a:r>
            <a:r>
              <a:rPr lang="en-US" dirty="0"/>
              <a:t> and without the relevant authorities’ </a:t>
            </a:r>
            <a:r>
              <a:rPr lang="en-US" dirty="0" err="1"/>
              <a:t>authorisation</a:t>
            </a:r>
            <a:r>
              <a:rPr lang="en-US" dirty="0"/>
              <a:t> in the relevant jurisdiction.</a:t>
            </a:r>
          </a:p>
          <a:p>
            <a:r>
              <a:rPr lang="en-US" dirty="0"/>
              <a:t>The distribution, reproduction or partial reproduction of this Presentation may be restricted by law or regulation in certain countries, and accordingly, this Presentation should not be distributed or reproduced, even partially, on those countries. Île-de-France Mobilités doe not represent or warrant that the securities issued by Île-de-France Mobilités will be lawfully offered in compliance with any applicable registration or other requirements in any such jurisdiction or pursuant to exemption available thereunder, and does not assume any responsibility for facilitating any offering in any such jurisdiction. </a:t>
            </a:r>
          </a:p>
          <a:p>
            <a:r>
              <a:rPr lang="en-US" dirty="0"/>
              <a:t>In France, the offering and sale of securities issued by Île-de-France Mobilités will only be available to qualified investors : (a) providers of investment services relating to portfolio management for the account of third parties, and/or (b) qualified investors, other than individuals, all as defined in, and in accordance with, Articles L.411-1, L.411-2, and D.411-1 to D.411-3 of the French Code </a:t>
            </a:r>
            <a:r>
              <a:rPr lang="en-US" dirty="0" err="1"/>
              <a:t>monétaire</a:t>
            </a:r>
            <a:r>
              <a:rPr lang="en-US" dirty="0"/>
              <a:t> et financier. </a:t>
            </a:r>
          </a:p>
          <a:p>
            <a:r>
              <a:rPr lang="en-US" dirty="0"/>
              <a:t>The securities issued by Île-de-France Mobilités have not been and will not be registered under the U.S. Securities Act of 1933, as amended (the “Securities Act”). The securities issued by Île-de-France Mobilités may not be offered, sold or delivered, directly or indirectly, within the United States or directly or indirectly to U.S. persons except in accordance with </a:t>
            </a:r>
            <a:r>
              <a:rPr lang="en-US" dirty="0" err="1"/>
              <a:t>Regultion</a:t>
            </a:r>
            <a:r>
              <a:rPr lang="en-US" dirty="0"/>
              <a:t> S under the Securities Act (“Regulation S”). </a:t>
            </a:r>
          </a:p>
        </p:txBody>
      </p:sp>
    </p:spTree>
    <p:extLst>
      <p:ext uri="{BB962C8B-B14F-4D97-AF65-F5344CB8AC3E}">
        <p14:creationId xmlns:p14="http://schemas.microsoft.com/office/powerpoint/2010/main" val="2681600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4D2BEE6-AAC5-44BA-9921-0303F1D2BEF9}"/>
              </a:ext>
            </a:extLst>
          </p:cNvPr>
          <p:cNvSpPr>
            <a:spLocks noGrp="1"/>
          </p:cNvSpPr>
          <p:nvPr>
            <p:ph type="body" sz="quarter" idx="13"/>
          </p:nvPr>
        </p:nvSpPr>
        <p:spPr/>
        <p:txBody>
          <a:bodyPr/>
          <a:lstStyle/>
          <a:p>
            <a:endParaRPr lang="fr-FR"/>
          </a:p>
        </p:txBody>
      </p:sp>
      <p:sp>
        <p:nvSpPr>
          <p:cNvPr id="3" name="Espace réservé du texte 2">
            <a:extLst>
              <a:ext uri="{FF2B5EF4-FFF2-40B4-BE49-F238E27FC236}">
                <a16:creationId xmlns:a16="http://schemas.microsoft.com/office/drawing/2014/main" id="{B7496715-018D-4BF4-895A-D1EF9539636B}"/>
              </a:ext>
            </a:extLst>
          </p:cNvPr>
          <p:cNvSpPr>
            <a:spLocks noGrp="1"/>
          </p:cNvSpPr>
          <p:nvPr>
            <p:ph type="body" sz="quarter" idx="15"/>
          </p:nvPr>
        </p:nvSpPr>
        <p:spPr/>
        <p:txBody>
          <a:bodyPr/>
          <a:lstStyle/>
          <a:p>
            <a:endParaRPr lang="fr-FR"/>
          </a:p>
        </p:txBody>
      </p:sp>
      <p:pic>
        <p:nvPicPr>
          <p:cNvPr id="4" name="Image 3">
            <a:extLst>
              <a:ext uri="{FF2B5EF4-FFF2-40B4-BE49-F238E27FC236}">
                <a16:creationId xmlns:a16="http://schemas.microsoft.com/office/drawing/2014/main" id="{8448F9D2-3B1F-49D4-A420-CCF576BD6A88}"/>
              </a:ext>
            </a:extLst>
          </p:cNvPr>
          <p:cNvPicPr>
            <a:picLocks noChangeAspect="1"/>
          </p:cNvPicPr>
          <p:nvPr/>
        </p:nvPicPr>
        <p:blipFill>
          <a:blip r:embed="rId2"/>
          <a:stretch>
            <a:fillRect/>
          </a:stretch>
        </p:blipFill>
        <p:spPr>
          <a:xfrm>
            <a:off x="0" y="0"/>
            <a:ext cx="12192000" cy="6858000"/>
          </a:xfrm>
          <a:prstGeom prst="rect">
            <a:avLst/>
          </a:prstGeom>
        </p:spPr>
      </p:pic>
      <p:sp>
        <p:nvSpPr>
          <p:cNvPr id="5" name="Espace réservé du texte 2">
            <a:extLst>
              <a:ext uri="{FF2B5EF4-FFF2-40B4-BE49-F238E27FC236}">
                <a16:creationId xmlns:a16="http://schemas.microsoft.com/office/drawing/2014/main" id="{6662F62D-B3B8-456F-A5D4-4E2ECB61E234}"/>
              </a:ext>
            </a:extLst>
          </p:cNvPr>
          <p:cNvSpPr txBox="1">
            <a:spLocks/>
          </p:cNvSpPr>
          <p:nvPr/>
        </p:nvSpPr>
        <p:spPr>
          <a:xfrm>
            <a:off x="4327444" y="741352"/>
            <a:ext cx="5328072" cy="3455988"/>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4400" b="1" dirty="0">
              <a:solidFill>
                <a:schemeClr val="bg1"/>
              </a:solidFill>
              <a:effectLst>
                <a:outerShdw blurRad="38100" dist="38100" dir="2700000" algn="tl">
                  <a:srgbClr val="000000">
                    <a:alpha val="43137"/>
                  </a:srgbClr>
                </a:outerShdw>
              </a:effectLst>
            </a:endParaRPr>
          </a:p>
          <a:p>
            <a:pPr marL="0" indent="0">
              <a:buNone/>
            </a:pPr>
            <a:r>
              <a:rPr lang="fr-FR" sz="4400" b="1" dirty="0">
                <a:solidFill>
                  <a:schemeClr val="bg1"/>
                </a:solidFill>
                <a:effectLst>
                  <a:outerShdw blurRad="38100" dist="38100" dir="2700000" algn="tl">
                    <a:srgbClr val="000000">
                      <a:alpha val="43137"/>
                    </a:srgbClr>
                  </a:outerShdw>
                </a:effectLst>
              </a:rPr>
              <a:t>THANK YOU!</a:t>
            </a:r>
          </a:p>
          <a:p>
            <a:endParaRPr lang="fr-FR" sz="3600" dirty="0"/>
          </a:p>
        </p:txBody>
      </p:sp>
    </p:spTree>
    <p:extLst>
      <p:ext uri="{BB962C8B-B14F-4D97-AF65-F5344CB8AC3E}">
        <p14:creationId xmlns:p14="http://schemas.microsoft.com/office/powerpoint/2010/main" val="2279638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62693E4-B307-4E5C-1CC2-1905FB89002A}"/>
              </a:ext>
            </a:extLst>
          </p:cNvPr>
          <p:cNvPicPr>
            <a:picLocks noChangeAspect="1"/>
          </p:cNvPicPr>
          <p:nvPr/>
        </p:nvPicPr>
        <p:blipFill rotWithShape="1">
          <a:blip r:embed="rId3"/>
          <a:srcRect l="6056" r="7837"/>
          <a:stretch/>
        </p:blipFill>
        <p:spPr>
          <a:xfrm>
            <a:off x="-266700" y="0"/>
            <a:ext cx="12458700" cy="6858000"/>
          </a:xfrm>
          <a:prstGeom prst="rect">
            <a:avLst/>
          </a:prstGeom>
        </p:spPr>
      </p:pic>
      <p:sp>
        <p:nvSpPr>
          <p:cNvPr id="2" name="Espace réservé du texte 1"/>
          <p:cNvSpPr>
            <a:spLocks noGrp="1"/>
          </p:cNvSpPr>
          <p:nvPr>
            <p:ph type="body" sz="quarter" idx="11"/>
          </p:nvPr>
        </p:nvSpPr>
        <p:spPr>
          <a:xfrm>
            <a:off x="1124364" y="2698431"/>
            <a:ext cx="2088232" cy="1872208"/>
          </a:xfrm>
        </p:spPr>
        <p:txBody>
          <a:bodyPr/>
          <a:lstStyle/>
          <a:p>
            <a:r>
              <a:rPr lang="fr-FR" dirty="0"/>
              <a:t>01</a:t>
            </a:r>
          </a:p>
        </p:txBody>
      </p:sp>
      <p:sp>
        <p:nvSpPr>
          <p:cNvPr id="9" name="Espace réservé du texte 8"/>
          <p:cNvSpPr>
            <a:spLocks noGrp="1"/>
          </p:cNvSpPr>
          <p:nvPr>
            <p:ph type="body" sz="quarter" idx="10"/>
          </p:nvPr>
        </p:nvSpPr>
        <p:spPr>
          <a:xfrm>
            <a:off x="3212596" y="2994115"/>
            <a:ext cx="6834918" cy="1478551"/>
          </a:xfrm>
        </p:spPr>
        <p:txBody>
          <a:bodyPr>
            <a:normAutofit fontScale="92500" lnSpcReduction="20000"/>
          </a:bodyPr>
          <a:lstStyle/>
          <a:p>
            <a:r>
              <a:rPr lang="fr-FR" sz="3200" dirty="0"/>
              <a:t>Île-de-France Mobilités’ missions, scope of </a:t>
            </a:r>
            <a:r>
              <a:rPr lang="fr-FR" sz="3200" dirty="0" err="1"/>
              <a:t>operations</a:t>
            </a:r>
            <a:r>
              <a:rPr lang="fr-FR" sz="3200" dirty="0"/>
              <a:t>, and </a:t>
            </a:r>
            <a:r>
              <a:rPr lang="fr-FR" sz="3200" dirty="0" err="1"/>
              <a:t>governance</a:t>
            </a:r>
            <a:r>
              <a:rPr lang="fr-FR" sz="3200" dirty="0"/>
              <a:t> </a:t>
            </a:r>
            <a:br>
              <a:rPr lang="en-US" sz="3600" dirty="0">
                <a:latin typeface="+mn-ea"/>
                <a:cs typeface="+mn-ea"/>
              </a:rPr>
            </a:br>
            <a:endParaRPr lang="en-US" sz="3600" dirty="0">
              <a:latin typeface="+mn-ea"/>
              <a:cs typeface="+mn-ea"/>
            </a:endParaRPr>
          </a:p>
          <a:p>
            <a:pPr marL="358775" indent="-358775"/>
            <a:endParaRPr lang="en-GB" sz="2000" b="0" dirty="0"/>
          </a:p>
          <a:p>
            <a:pPr marL="358775" indent="-358775"/>
            <a:endParaRPr lang="en-GB" sz="2000" b="0" dirty="0"/>
          </a:p>
        </p:txBody>
      </p:sp>
    </p:spTree>
    <p:extLst>
      <p:ext uri="{BB962C8B-B14F-4D97-AF65-F5344CB8AC3E}">
        <p14:creationId xmlns:p14="http://schemas.microsoft.com/office/powerpoint/2010/main" val="854656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D01A94A-394E-ADD8-C8EA-F45DC773F0C0}"/>
              </a:ext>
            </a:extLst>
          </p:cNvPr>
          <p:cNvSpPr>
            <a:spLocks noGrp="1"/>
          </p:cNvSpPr>
          <p:nvPr>
            <p:ph type="body" sz="quarter" idx="1"/>
          </p:nvPr>
        </p:nvSpPr>
        <p:spPr>
          <a:xfrm>
            <a:off x="536895" y="659061"/>
            <a:ext cx="5996103" cy="579208"/>
          </a:xfrm>
        </p:spPr>
        <p:txBody>
          <a:bodyPr/>
          <a:lstStyle/>
          <a:p>
            <a:r>
              <a:rPr lang="en-GB" sz="2400" b="1" dirty="0"/>
              <a:t>Île-de-France key figures</a:t>
            </a:r>
          </a:p>
          <a:p>
            <a:endParaRPr lang="fr-FR" dirty="0"/>
          </a:p>
        </p:txBody>
      </p:sp>
      <p:sp>
        <p:nvSpPr>
          <p:cNvPr id="4" name="Espace réservé du texte 3">
            <a:extLst>
              <a:ext uri="{FF2B5EF4-FFF2-40B4-BE49-F238E27FC236}">
                <a16:creationId xmlns:a16="http://schemas.microsoft.com/office/drawing/2014/main" id="{4FAB7D71-40B9-2BD8-654B-FCEC4A50B966}"/>
              </a:ext>
            </a:extLst>
          </p:cNvPr>
          <p:cNvSpPr>
            <a:spLocks noGrp="1"/>
          </p:cNvSpPr>
          <p:nvPr>
            <p:ph type="body" sz="quarter" idx="12"/>
          </p:nvPr>
        </p:nvSpPr>
        <p:spPr>
          <a:xfrm>
            <a:off x="5151295" y="2040001"/>
            <a:ext cx="6417313" cy="2861941"/>
          </a:xfrm>
        </p:spPr>
        <p:txBody>
          <a:bodyPr>
            <a:normAutofit/>
          </a:bodyPr>
          <a:lstStyle/>
          <a:p>
            <a:pPr marL="285750" marR="0" lvl="1" indent="-285750" algn="l" defTabSz="914400" rtl="0" eaLnBrk="1" fontAlgn="auto" latinLnBrk="0" hangingPunct="1">
              <a:lnSpc>
                <a:spcPct val="90000"/>
              </a:lnSpc>
              <a:spcBef>
                <a:spcPts val="500"/>
              </a:spcBef>
              <a:spcAft>
                <a:spcPts val="0"/>
              </a:spcAft>
              <a:buClr>
                <a:srgbClr val="56B3E5"/>
              </a:buClr>
              <a:buSzTx/>
              <a:buFont typeface="Wingdings" panose="05000000000000000000" pitchFamily="2" charset="2"/>
              <a:buChar char="§"/>
              <a:tabLst/>
              <a:defRPr/>
            </a:pPr>
            <a:r>
              <a:rPr kumimoji="0" lang="en-GB" sz="1800" b="1" i="0" u="none" strike="noStrike" kern="1200" cap="none" spc="0" normalizeH="0" baseline="0" noProof="0" dirty="0">
                <a:ln>
                  <a:noFill/>
                </a:ln>
                <a:solidFill>
                  <a:schemeClr val="bg1"/>
                </a:solidFill>
                <a:effectLst/>
                <a:highlight>
                  <a:srgbClr val="8AC8EE"/>
                </a:highlight>
                <a:uLnTx/>
                <a:uFillTx/>
                <a:latin typeface="Arial" pitchFamily="34" charset="0"/>
                <a:ea typeface="+mn-ea"/>
                <a:cs typeface="Arial" pitchFamily="34" charset="0"/>
              </a:rPr>
              <a:t>12.4</a:t>
            </a:r>
            <a:r>
              <a:rPr kumimoji="0" lang="en-GB"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million inhabitants (almost 20% of the French population)</a:t>
            </a:r>
          </a:p>
          <a:p>
            <a:pPr marL="285750" marR="0" lvl="1" indent="-285750" algn="l" defTabSz="914400" rtl="0" eaLnBrk="1" fontAlgn="auto" latinLnBrk="0" hangingPunct="1">
              <a:lnSpc>
                <a:spcPct val="90000"/>
              </a:lnSpc>
              <a:spcBef>
                <a:spcPts val="500"/>
              </a:spcBef>
              <a:spcAft>
                <a:spcPts val="0"/>
              </a:spcAft>
              <a:buClr>
                <a:srgbClr val="56B3E5"/>
              </a:buClr>
              <a:buSzTx/>
              <a:buFont typeface="Wingdings" panose="05000000000000000000" pitchFamily="2" charset="2"/>
              <a:buChar char="§"/>
              <a:tabLst/>
              <a:defRPr/>
            </a:pPr>
            <a:r>
              <a:rPr kumimoji="0" lang="en-GB" sz="1800" b="1" i="0" u="none" strike="noStrike" kern="1200" cap="none" spc="0" normalizeH="0" baseline="0" noProof="0" dirty="0">
                <a:ln>
                  <a:noFill/>
                </a:ln>
                <a:solidFill>
                  <a:schemeClr val="bg1"/>
                </a:solidFill>
                <a:effectLst/>
                <a:highlight>
                  <a:srgbClr val="8AC8EE"/>
                </a:highlight>
                <a:uLnTx/>
                <a:uFillTx/>
                <a:latin typeface="Arial" pitchFamily="34" charset="0"/>
                <a:ea typeface="+mn-ea"/>
                <a:cs typeface="Arial" pitchFamily="34" charset="0"/>
              </a:rPr>
              <a:t>6.4</a:t>
            </a:r>
            <a:r>
              <a:rPr kumimoji="0" lang="en-GB"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million jobs</a:t>
            </a:r>
          </a:p>
          <a:p>
            <a:pPr marL="285750" marR="0" lvl="1" indent="-285750" algn="l" defTabSz="914400" rtl="0" eaLnBrk="1" fontAlgn="auto" latinLnBrk="0" hangingPunct="1">
              <a:lnSpc>
                <a:spcPct val="90000"/>
              </a:lnSpc>
              <a:spcBef>
                <a:spcPts val="500"/>
              </a:spcBef>
              <a:spcAft>
                <a:spcPts val="0"/>
              </a:spcAft>
              <a:buClr>
                <a:srgbClr val="56B3E5"/>
              </a:buClr>
              <a:buSzTx/>
              <a:buFont typeface="Wingdings" panose="05000000000000000000" pitchFamily="2" charset="2"/>
              <a:buChar char="§"/>
              <a:tabLst/>
              <a:defRPr/>
            </a:pPr>
            <a:r>
              <a:rPr kumimoji="0" lang="en-GB" sz="1800" b="1" i="0" u="none" strike="noStrike" kern="1200" cap="none" spc="0" normalizeH="0" baseline="0" noProof="0" dirty="0">
                <a:ln>
                  <a:noFill/>
                </a:ln>
                <a:solidFill>
                  <a:schemeClr val="bg1"/>
                </a:solidFill>
                <a:effectLst/>
                <a:highlight>
                  <a:srgbClr val="8AC8EE"/>
                </a:highlight>
                <a:uLnTx/>
                <a:uFillTx/>
                <a:latin typeface="Arial" pitchFamily="34" charset="0"/>
                <a:ea typeface="+mn-ea"/>
                <a:cs typeface="Arial" pitchFamily="34" charset="0"/>
              </a:rPr>
              <a:t>30%</a:t>
            </a:r>
            <a:r>
              <a:rPr kumimoji="0" lang="en-GB" sz="18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 </a:t>
            </a:r>
            <a:r>
              <a:rPr kumimoji="0" lang="en-GB"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of </a:t>
            </a:r>
            <a:r>
              <a:rPr lang="en-GB" sz="1800" dirty="0">
                <a:solidFill>
                  <a:prstClr val="black"/>
                </a:solidFill>
                <a:latin typeface="Arial" pitchFamily="34" charset="0"/>
                <a:cs typeface="Arial" pitchFamily="34" charset="0"/>
              </a:rPr>
              <a:t>French </a:t>
            </a:r>
            <a:r>
              <a:rPr kumimoji="0" lang="en-GB"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GDP</a:t>
            </a:r>
          </a:p>
          <a:p>
            <a:pPr marL="285750" marR="0" lvl="1" indent="-285750" algn="l" defTabSz="914400" rtl="0" eaLnBrk="1" fontAlgn="auto" latinLnBrk="0" hangingPunct="1">
              <a:lnSpc>
                <a:spcPct val="90000"/>
              </a:lnSpc>
              <a:spcBef>
                <a:spcPts val="500"/>
              </a:spcBef>
              <a:spcAft>
                <a:spcPts val="0"/>
              </a:spcAft>
              <a:buClr>
                <a:srgbClr val="56B3E5"/>
              </a:buClr>
              <a:buSzTx/>
              <a:buFont typeface="Wingdings" panose="05000000000000000000" pitchFamily="2" charset="2"/>
              <a:buChar char="§"/>
              <a:tabLst/>
              <a:defRPr/>
            </a:pPr>
            <a:r>
              <a:rPr kumimoji="0" lang="en-GB" sz="1800" b="1" i="0" u="none" strike="noStrike" kern="1200" cap="none" spc="0" normalizeH="0" baseline="0" noProof="0" dirty="0">
                <a:ln>
                  <a:noFill/>
                </a:ln>
                <a:solidFill>
                  <a:schemeClr val="bg1"/>
                </a:solidFill>
                <a:effectLst/>
                <a:highlight>
                  <a:srgbClr val="8AC8EE"/>
                </a:highlight>
                <a:uLnTx/>
                <a:uFillTx/>
                <a:latin typeface="Arial" pitchFamily="34" charset="0"/>
                <a:ea typeface="+mn-ea"/>
                <a:cs typeface="Arial" pitchFamily="34" charset="0"/>
              </a:rPr>
              <a:t>12,000</a:t>
            </a:r>
            <a:r>
              <a:rPr kumimoji="0" lang="en-GB"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km²</a:t>
            </a:r>
          </a:p>
          <a:p>
            <a:pPr marL="285750" marR="0" lvl="1" indent="-285750" algn="l" defTabSz="914400" rtl="0" eaLnBrk="1" fontAlgn="auto" latinLnBrk="0" hangingPunct="1">
              <a:lnSpc>
                <a:spcPct val="90000"/>
              </a:lnSpc>
              <a:spcBef>
                <a:spcPts val="500"/>
              </a:spcBef>
              <a:spcAft>
                <a:spcPts val="0"/>
              </a:spcAft>
              <a:buClr>
                <a:srgbClr val="56B3E5"/>
              </a:buClr>
              <a:buSzTx/>
              <a:buFont typeface="Wingdings" panose="05000000000000000000" pitchFamily="2" charset="2"/>
              <a:buChar char="§"/>
              <a:tabLst/>
              <a:defRPr/>
            </a:pPr>
            <a:r>
              <a:rPr kumimoji="0" lang="en-GB" sz="1800" b="1" i="0" u="none" strike="noStrike" kern="1200" cap="none" spc="0" normalizeH="0" baseline="0" noProof="0" dirty="0">
                <a:ln>
                  <a:noFill/>
                </a:ln>
                <a:solidFill>
                  <a:schemeClr val="bg1"/>
                </a:solidFill>
                <a:effectLst/>
                <a:highlight>
                  <a:srgbClr val="8AC8EE"/>
                </a:highlight>
                <a:uLnTx/>
                <a:uFillTx/>
                <a:latin typeface="Arial" pitchFamily="34" charset="0"/>
                <a:ea typeface="+mn-ea"/>
                <a:cs typeface="Arial" pitchFamily="34" charset="0"/>
              </a:rPr>
              <a:t>51 million</a:t>
            </a:r>
            <a:r>
              <a:rPr lang="en-GB" sz="1800" b="1" dirty="0">
                <a:solidFill>
                  <a:schemeClr val="bg1"/>
                </a:solidFill>
                <a:latin typeface="Arial" pitchFamily="34" charset="0"/>
                <a:cs typeface="Arial" pitchFamily="34" charset="0"/>
              </a:rPr>
              <a:t> </a:t>
            </a:r>
            <a:r>
              <a:rPr kumimoji="0" lang="en-GB"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visitors</a:t>
            </a:r>
          </a:p>
          <a:p>
            <a:pPr marL="285750" marR="0" lvl="1" indent="-285750" algn="l" defTabSz="914400" rtl="0" eaLnBrk="1" fontAlgn="auto" latinLnBrk="0" hangingPunct="1">
              <a:lnSpc>
                <a:spcPct val="90000"/>
              </a:lnSpc>
              <a:spcBef>
                <a:spcPts val="500"/>
              </a:spcBef>
              <a:spcAft>
                <a:spcPts val="0"/>
              </a:spcAft>
              <a:buClr>
                <a:srgbClr val="56B3E5"/>
              </a:buClr>
              <a:buSzTx/>
              <a:buFont typeface="Wingdings" panose="05000000000000000000" pitchFamily="2" charset="2"/>
              <a:buChar char="§"/>
              <a:tabLst/>
              <a:defRPr/>
            </a:pPr>
            <a:r>
              <a:rPr kumimoji="0" lang="en-GB"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Europe's first employment area</a:t>
            </a:r>
          </a:p>
          <a:p>
            <a:pPr marL="285750" marR="0" lvl="1" indent="-285750" algn="l" defTabSz="914400" rtl="0" eaLnBrk="1" fontAlgn="auto" latinLnBrk="0" hangingPunct="1">
              <a:lnSpc>
                <a:spcPct val="90000"/>
              </a:lnSpc>
              <a:spcBef>
                <a:spcPts val="500"/>
              </a:spcBef>
              <a:spcAft>
                <a:spcPts val="0"/>
              </a:spcAft>
              <a:buClr>
                <a:srgbClr val="56B3E5"/>
              </a:buClr>
              <a:buSzTx/>
              <a:buFont typeface="Wingdings" panose="05000000000000000000" pitchFamily="2" charset="2"/>
              <a:buChar char="§"/>
              <a:tabLst/>
              <a:defRPr/>
            </a:pPr>
            <a:r>
              <a:rPr kumimoji="0" lang="en-GB" sz="1800" b="1" i="0" u="none" strike="noStrike" kern="1200" cap="none" spc="0" normalizeH="0" baseline="0" noProof="0" dirty="0">
                <a:ln>
                  <a:noFill/>
                </a:ln>
                <a:solidFill>
                  <a:schemeClr val="bg1"/>
                </a:solidFill>
                <a:effectLst/>
                <a:highlight>
                  <a:srgbClr val="8AC8EE"/>
                </a:highlight>
                <a:uLnTx/>
                <a:uFillTx/>
                <a:latin typeface="Arial" pitchFamily="34" charset="0"/>
                <a:ea typeface="+mn-ea"/>
                <a:cs typeface="Arial" pitchFamily="34" charset="0"/>
              </a:rPr>
              <a:t>43 millions</a:t>
            </a:r>
            <a:r>
              <a:rPr kumimoji="0" lang="en-GB" sz="18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 </a:t>
            </a:r>
            <a:r>
              <a:rPr kumimoji="0" lang="en-GB"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trips per day (including 9,4 million in public transport) </a:t>
            </a:r>
          </a:p>
          <a:p>
            <a:endParaRPr lang="fr-FR" sz="1400" dirty="0"/>
          </a:p>
        </p:txBody>
      </p:sp>
      <p:sp>
        <p:nvSpPr>
          <p:cNvPr id="5" name="Titre 4">
            <a:extLst>
              <a:ext uri="{FF2B5EF4-FFF2-40B4-BE49-F238E27FC236}">
                <a16:creationId xmlns:a16="http://schemas.microsoft.com/office/drawing/2014/main" id="{25AAE552-BD07-CD8E-EBF1-B185210853A4}"/>
              </a:ext>
            </a:extLst>
          </p:cNvPr>
          <p:cNvSpPr>
            <a:spLocks noGrp="1"/>
          </p:cNvSpPr>
          <p:nvPr>
            <p:ph type="title"/>
          </p:nvPr>
        </p:nvSpPr>
        <p:spPr>
          <a:xfrm>
            <a:off x="453005" y="266245"/>
            <a:ext cx="7439244" cy="579208"/>
          </a:xfrm>
        </p:spPr>
        <p:txBody>
          <a:bodyPr>
            <a:normAutofit fontScale="90000"/>
          </a:bodyPr>
          <a:lstStyle/>
          <a:p>
            <a:pPr lvl="0">
              <a:spcBef>
                <a:spcPts val="1000"/>
              </a:spcBef>
              <a:defRPr/>
            </a:pPr>
            <a:r>
              <a:rPr kumimoji="0" lang="fr-FR"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01. </a:t>
            </a:r>
            <a:r>
              <a:rPr lang="fr-FR" sz="1800" dirty="0">
                <a:solidFill>
                  <a:srgbClr val="00B050"/>
                </a:solidFill>
                <a:ea typeface="+mn-ea"/>
              </a:rPr>
              <a:t>Île-de-France </a:t>
            </a:r>
            <a:r>
              <a:rPr kumimoji="0" lang="fr-FR"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Mobilités’ missions, scope of </a:t>
            </a:r>
            <a:r>
              <a:rPr kumimoji="0" lang="fr-FR" sz="18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operations</a:t>
            </a:r>
            <a:r>
              <a:rPr kumimoji="0" lang="fr-FR"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and </a:t>
            </a:r>
            <a:r>
              <a:rPr kumimoji="0" lang="fr-FR" sz="18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governance</a:t>
            </a:r>
            <a:br>
              <a:rPr kumimoji="0" lang="fr-FR"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br>
            <a:endParaRPr lang="fr-FR" dirty="0"/>
          </a:p>
        </p:txBody>
      </p:sp>
      <p:sp>
        <p:nvSpPr>
          <p:cNvPr id="7" name="Espace réservé du texte 6">
            <a:extLst>
              <a:ext uri="{FF2B5EF4-FFF2-40B4-BE49-F238E27FC236}">
                <a16:creationId xmlns:a16="http://schemas.microsoft.com/office/drawing/2014/main" id="{9B780533-064F-6B7D-C469-42C52C2BCAAF}"/>
              </a:ext>
            </a:extLst>
          </p:cNvPr>
          <p:cNvSpPr>
            <a:spLocks noGrp="1"/>
          </p:cNvSpPr>
          <p:nvPr>
            <p:ph type="body" sz="quarter" idx="16"/>
          </p:nvPr>
        </p:nvSpPr>
        <p:spPr>
          <a:xfrm>
            <a:off x="1313576" y="6447254"/>
            <a:ext cx="4007361" cy="418208"/>
          </a:xfrm>
        </p:spPr>
        <p:txBody>
          <a:bodyPr>
            <a:normAutofit/>
          </a:bodyPr>
          <a:lstStyle/>
          <a:p>
            <a:r>
              <a:rPr lang="fr-FR" dirty="0" err="1"/>
              <a:t>Investor</a:t>
            </a:r>
            <a:r>
              <a:rPr lang="fr-FR" dirty="0"/>
              <a:t> </a:t>
            </a:r>
            <a:r>
              <a:rPr lang="fr-FR" dirty="0" err="1"/>
              <a:t>presentation</a:t>
            </a:r>
            <a:r>
              <a:rPr lang="fr-FR" dirty="0"/>
              <a:t> 2024</a:t>
            </a:r>
          </a:p>
        </p:txBody>
      </p:sp>
      <p:cxnSp>
        <p:nvCxnSpPr>
          <p:cNvPr id="12" name="Connecteur droit 11">
            <a:extLst>
              <a:ext uri="{FF2B5EF4-FFF2-40B4-BE49-F238E27FC236}">
                <a16:creationId xmlns:a16="http://schemas.microsoft.com/office/drawing/2014/main" id="{062B324E-3FA6-43C3-8C5A-6AAFD08DE405}"/>
              </a:ext>
            </a:extLst>
          </p:cNvPr>
          <p:cNvCxnSpPr/>
          <p:nvPr/>
        </p:nvCxnSpPr>
        <p:spPr>
          <a:xfrm>
            <a:off x="536895" y="562062"/>
            <a:ext cx="11031713" cy="0"/>
          </a:xfrm>
          <a:prstGeom prst="line">
            <a:avLst/>
          </a:prstGeom>
          <a:ln/>
        </p:spPr>
        <p:style>
          <a:lnRef idx="3">
            <a:schemeClr val="dk1"/>
          </a:lnRef>
          <a:fillRef idx="0">
            <a:schemeClr val="dk1"/>
          </a:fillRef>
          <a:effectRef idx="2">
            <a:schemeClr val="dk1"/>
          </a:effectRef>
          <a:fontRef idx="minor">
            <a:schemeClr val="tx1"/>
          </a:fontRef>
        </p:style>
      </p:cxnSp>
      <p:pic>
        <p:nvPicPr>
          <p:cNvPr id="6" name="Image 5" descr="Une image contenant carte&#10;&#10;Description générée automatiquement">
            <a:extLst>
              <a:ext uri="{FF2B5EF4-FFF2-40B4-BE49-F238E27FC236}">
                <a16:creationId xmlns:a16="http://schemas.microsoft.com/office/drawing/2014/main" id="{7E8EFD71-D3F8-1A74-FFAA-6D4E718955AB}"/>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b="35369"/>
          <a:stretch/>
        </p:blipFill>
        <p:spPr>
          <a:xfrm>
            <a:off x="536895" y="1508033"/>
            <a:ext cx="4165891" cy="3860562"/>
          </a:xfrm>
          <a:prstGeom prst="rect">
            <a:avLst/>
          </a:prstGeom>
          <a:noFill/>
        </p:spPr>
      </p:pic>
      <p:sp>
        <p:nvSpPr>
          <p:cNvPr id="2" name="Ellipse 1">
            <a:extLst>
              <a:ext uri="{FF2B5EF4-FFF2-40B4-BE49-F238E27FC236}">
                <a16:creationId xmlns:a16="http://schemas.microsoft.com/office/drawing/2014/main" id="{946C269B-5B34-416D-806E-DF08AF213ADE}"/>
              </a:ext>
            </a:extLst>
          </p:cNvPr>
          <p:cNvSpPr/>
          <p:nvPr/>
        </p:nvSpPr>
        <p:spPr>
          <a:xfrm>
            <a:off x="2399153" y="2915247"/>
            <a:ext cx="246297" cy="2513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15623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D01A94A-394E-ADD8-C8EA-F45DC773F0C0}"/>
              </a:ext>
            </a:extLst>
          </p:cNvPr>
          <p:cNvSpPr>
            <a:spLocks noGrp="1"/>
          </p:cNvSpPr>
          <p:nvPr>
            <p:ph type="body" sz="quarter" idx="1"/>
          </p:nvPr>
        </p:nvSpPr>
        <p:spPr>
          <a:xfrm>
            <a:off x="536895" y="671869"/>
            <a:ext cx="10875896" cy="579208"/>
          </a:xfrm>
        </p:spPr>
        <p:txBody>
          <a:bodyPr>
            <a:normAutofit/>
          </a:bodyPr>
          <a:lstStyle/>
          <a:p>
            <a:r>
              <a:rPr lang="en-GB" sz="2400" b="1" dirty="0"/>
              <a:t>Île-de-France Mobilités is the integrated public transport authority </a:t>
            </a:r>
            <a:endParaRPr lang="fr-FR" sz="2400" b="1" dirty="0"/>
          </a:p>
          <a:p>
            <a:endParaRPr lang="fr-FR" sz="2400" dirty="0"/>
          </a:p>
        </p:txBody>
      </p:sp>
      <p:sp>
        <p:nvSpPr>
          <p:cNvPr id="7" name="Espace réservé du texte 6">
            <a:extLst>
              <a:ext uri="{FF2B5EF4-FFF2-40B4-BE49-F238E27FC236}">
                <a16:creationId xmlns:a16="http://schemas.microsoft.com/office/drawing/2014/main" id="{9B780533-064F-6B7D-C469-42C52C2BCAAF}"/>
              </a:ext>
            </a:extLst>
          </p:cNvPr>
          <p:cNvSpPr>
            <a:spLocks noGrp="1"/>
          </p:cNvSpPr>
          <p:nvPr>
            <p:ph type="body" sz="quarter" idx="16"/>
          </p:nvPr>
        </p:nvSpPr>
        <p:spPr>
          <a:xfrm>
            <a:off x="1313576" y="6447254"/>
            <a:ext cx="3928983" cy="418208"/>
          </a:xfrm>
        </p:spPr>
        <p:txBody>
          <a:bodyPr>
            <a:normAutofit/>
          </a:bodyPr>
          <a:lstStyle/>
          <a:p>
            <a:r>
              <a:rPr lang="fr-FR" dirty="0" err="1"/>
              <a:t>Investor</a:t>
            </a:r>
            <a:r>
              <a:rPr lang="fr-FR" dirty="0"/>
              <a:t> </a:t>
            </a:r>
            <a:r>
              <a:rPr lang="fr-FR" dirty="0" err="1"/>
              <a:t>presentation</a:t>
            </a:r>
            <a:r>
              <a:rPr lang="fr-FR" dirty="0"/>
              <a:t> 2024</a:t>
            </a:r>
          </a:p>
        </p:txBody>
      </p:sp>
      <p:graphicFrame>
        <p:nvGraphicFramePr>
          <p:cNvPr id="8" name="Diagramme 7">
            <a:extLst>
              <a:ext uri="{FF2B5EF4-FFF2-40B4-BE49-F238E27FC236}">
                <a16:creationId xmlns:a16="http://schemas.microsoft.com/office/drawing/2014/main" id="{3ECEBA4D-12EF-41CC-907B-53D82216E665}"/>
              </a:ext>
            </a:extLst>
          </p:cNvPr>
          <p:cNvGraphicFramePr/>
          <p:nvPr/>
        </p:nvGraphicFramePr>
        <p:xfrm>
          <a:off x="896090" y="1360326"/>
          <a:ext cx="7801538" cy="5082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1" name="Connecteur droit 10">
            <a:extLst>
              <a:ext uri="{FF2B5EF4-FFF2-40B4-BE49-F238E27FC236}">
                <a16:creationId xmlns:a16="http://schemas.microsoft.com/office/drawing/2014/main" id="{243DAF05-A427-4FA2-BBCB-6150E5B66BB4}"/>
              </a:ext>
            </a:extLst>
          </p:cNvPr>
          <p:cNvCxnSpPr/>
          <p:nvPr/>
        </p:nvCxnSpPr>
        <p:spPr>
          <a:xfrm>
            <a:off x="536895" y="562062"/>
            <a:ext cx="11031713" cy="0"/>
          </a:xfrm>
          <a:prstGeom prst="line">
            <a:avLst/>
          </a:prstGeom>
          <a:ln/>
        </p:spPr>
        <p:style>
          <a:lnRef idx="3">
            <a:schemeClr val="dk1"/>
          </a:lnRef>
          <a:fillRef idx="0">
            <a:schemeClr val="dk1"/>
          </a:fillRef>
          <a:effectRef idx="2">
            <a:schemeClr val="dk1"/>
          </a:effectRef>
          <a:fontRef idx="minor">
            <a:schemeClr val="tx1"/>
          </a:fontRef>
        </p:style>
      </p:cxnSp>
      <p:sp>
        <p:nvSpPr>
          <p:cNvPr id="6" name="Titre 4">
            <a:extLst>
              <a:ext uri="{FF2B5EF4-FFF2-40B4-BE49-F238E27FC236}">
                <a16:creationId xmlns:a16="http://schemas.microsoft.com/office/drawing/2014/main" id="{3F4E5DA8-7F44-B75E-9F76-4A5ABDB42ECE}"/>
              </a:ext>
            </a:extLst>
          </p:cNvPr>
          <p:cNvSpPr>
            <a:spLocks noGrp="1"/>
          </p:cNvSpPr>
          <p:nvPr>
            <p:ph type="title"/>
          </p:nvPr>
        </p:nvSpPr>
        <p:spPr>
          <a:xfrm>
            <a:off x="453005" y="266245"/>
            <a:ext cx="7439244" cy="579208"/>
          </a:xfrm>
        </p:spPr>
        <p:txBody>
          <a:bodyPr>
            <a:normAutofit fontScale="90000"/>
          </a:bodyPr>
          <a:lstStyle/>
          <a:p>
            <a:pPr lvl="0">
              <a:spcBef>
                <a:spcPts val="1000"/>
              </a:spcBef>
              <a:defRPr/>
            </a:pPr>
            <a:r>
              <a:rPr kumimoji="0" lang="fr-FR"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01. </a:t>
            </a:r>
            <a:r>
              <a:rPr lang="fr-FR" sz="1800" dirty="0">
                <a:solidFill>
                  <a:srgbClr val="00B050"/>
                </a:solidFill>
                <a:ea typeface="+mn-ea"/>
              </a:rPr>
              <a:t>Île-de-France </a:t>
            </a:r>
            <a:r>
              <a:rPr kumimoji="0" lang="fr-FR"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Mobilités’ missions, scope of </a:t>
            </a:r>
            <a:r>
              <a:rPr kumimoji="0" lang="fr-FR" sz="18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operations</a:t>
            </a:r>
            <a:r>
              <a:rPr kumimoji="0" lang="fr-FR"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and </a:t>
            </a:r>
            <a:r>
              <a:rPr kumimoji="0" lang="fr-FR" sz="18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governance</a:t>
            </a:r>
            <a:br>
              <a:rPr kumimoji="0" lang="fr-FR"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br>
            <a:endParaRPr lang="fr-FR" dirty="0"/>
          </a:p>
        </p:txBody>
      </p:sp>
      <p:sp>
        <p:nvSpPr>
          <p:cNvPr id="5" name="ZoneTexte 4">
            <a:extLst>
              <a:ext uri="{FF2B5EF4-FFF2-40B4-BE49-F238E27FC236}">
                <a16:creationId xmlns:a16="http://schemas.microsoft.com/office/drawing/2014/main" id="{99CE013A-98E8-EFB4-561C-C7E2D85B1859}"/>
              </a:ext>
            </a:extLst>
          </p:cNvPr>
          <p:cNvSpPr txBox="1"/>
          <p:nvPr/>
        </p:nvSpPr>
        <p:spPr>
          <a:xfrm rot="16200000">
            <a:off x="-806261" y="3577081"/>
            <a:ext cx="2953264" cy="400110"/>
          </a:xfrm>
          <a:prstGeom prst="rect">
            <a:avLst/>
          </a:prstGeom>
          <a:noFill/>
        </p:spPr>
        <p:txBody>
          <a:bodyPr wrap="square" rtlCol="0">
            <a:spAutoFit/>
          </a:bodyPr>
          <a:lstStyle/>
          <a:p>
            <a:pPr algn="ctr"/>
            <a:r>
              <a:rPr lang="en-GB" sz="2000" b="1" dirty="0">
                <a:latin typeface="Arial" panose="020B0604020202020204" pitchFamily="34" charset="0"/>
                <a:cs typeface="Arial" panose="020B0604020202020204" pitchFamily="34" charset="0"/>
              </a:rPr>
              <a:t>Île-de-France Mobilités</a:t>
            </a:r>
            <a:endParaRPr lang="fr-FR" sz="2000"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4C17BDB4-C231-D647-DC3D-CC1BF1D4FB72}"/>
              </a:ext>
            </a:extLst>
          </p:cNvPr>
          <p:cNvPicPr>
            <a:picLocks noChangeAspect="1"/>
          </p:cNvPicPr>
          <p:nvPr/>
        </p:nvPicPr>
        <p:blipFill>
          <a:blip r:embed="rId8"/>
          <a:stretch>
            <a:fillRect/>
          </a:stretch>
        </p:blipFill>
        <p:spPr>
          <a:xfrm>
            <a:off x="8835204" y="1360326"/>
            <a:ext cx="2954391" cy="4633022"/>
          </a:xfrm>
          <a:prstGeom prst="rect">
            <a:avLst/>
          </a:prstGeom>
        </p:spPr>
      </p:pic>
    </p:spTree>
    <p:extLst>
      <p:ext uri="{BB962C8B-B14F-4D97-AF65-F5344CB8AC3E}">
        <p14:creationId xmlns:p14="http://schemas.microsoft.com/office/powerpoint/2010/main" val="3734423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au 15">
            <a:extLst>
              <a:ext uri="{FF2B5EF4-FFF2-40B4-BE49-F238E27FC236}">
                <a16:creationId xmlns:a16="http://schemas.microsoft.com/office/drawing/2014/main" id="{7EE21C08-B293-7A0B-E551-BE1EE55D4F7A}"/>
              </a:ext>
            </a:extLst>
          </p:cNvPr>
          <p:cNvGraphicFramePr>
            <a:graphicFrameLocks noGrp="1"/>
          </p:cNvGraphicFramePr>
          <p:nvPr/>
        </p:nvGraphicFramePr>
        <p:xfrm>
          <a:off x="180869" y="1382456"/>
          <a:ext cx="11836960" cy="4593801"/>
        </p:xfrm>
        <a:graphic>
          <a:graphicData uri="http://schemas.openxmlformats.org/drawingml/2006/table">
            <a:tbl>
              <a:tblPr firstRow="1" bandRow="1">
                <a:tableStyleId>{5C22544A-7EE6-4342-B048-85BDC9FD1C3A}</a:tableStyleId>
              </a:tblPr>
              <a:tblGrid>
                <a:gridCol w="3525717">
                  <a:extLst>
                    <a:ext uri="{9D8B030D-6E8A-4147-A177-3AD203B41FA5}">
                      <a16:colId xmlns:a16="http://schemas.microsoft.com/office/drawing/2014/main" val="522219613"/>
                    </a:ext>
                  </a:extLst>
                </a:gridCol>
                <a:gridCol w="2914650">
                  <a:extLst>
                    <a:ext uri="{9D8B030D-6E8A-4147-A177-3AD203B41FA5}">
                      <a16:colId xmlns:a16="http://schemas.microsoft.com/office/drawing/2014/main" val="3418267924"/>
                    </a:ext>
                  </a:extLst>
                </a:gridCol>
                <a:gridCol w="2437353">
                  <a:extLst>
                    <a:ext uri="{9D8B030D-6E8A-4147-A177-3AD203B41FA5}">
                      <a16:colId xmlns:a16="http://schemas.microsoft.com/office/drawing/2014/main" val="1175398675"/>
                    </a:ext>
                  </a:extLst>
                </a:gridCol>
                <a:gridCol w="2959240">
                  <a:extLst>
                    <a:ext uri="{9D8B030D-6E8A-4147-A177-3AD203B41FA5}">
                      <a16:colId xmlns:a16="http://schemas.microsoft.com/office/drawing/2014/main" val="4280141564"/>
                    </a:ext>
                  </a:extLst>
                </a:gridCol>
              </a:tblGrid>
              <a:tr h="1880037">
                <a:tc>
                  <a:txBody>
                    <a:bodyPr/>
                    <a:lstStyle/>
                    <a:p>
                      <a:endParaRPr lang="fr-FR"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i="1" u="none" dirty="0">
                          <a:solidFill>
                            <a:schemeClr val="tx1"/>
                          </a:solidFill>
                          <a:latin typeface="Arial" panose="020B0604020202020204" pitchFamily="34" charset="0"/>
                          <a:cs typeface="Arial" panose="020B0604020202020204" pitchFamily="34" charset="0"/>
                        </a:rPr>
                        <a:t>Transport </a:t>
                      </a:r>
                      <a:r>
                        <a:rPr lang="fr-FR" sz="1400" b="1" i="1" u="none" dirty="0" err="1">
                          <a:solidFill>
                            <a:schemeClr val="tx1"/>
                          </a:solidFill>
                          <a:latin typeface="Arial" panose="020B0604020202020204" pitchFamily="34" charset="0"/>
                          <a:cs typeface="Arial" panose="020B0604020202020204" pitchFamily="34" charset="0"/>
                        </a:rPr>
                        <a:t>companies</a:t>
                      </a:r>
                      <a:endParaRPr lang="fr-FR" sz="1400" b="1" i="1" u="none" dirty="0">
                        <a:solidFill>
                          <a:schemeClr val="tx1"/>
                        </a:solidFill>
                        <a:latin typeface="Arial" panose="020B0604020202020204" pitchFamily="34" charset="0"/>
                        <a:cs typeface="Arial" panose="020B0604020202020204" pitchFamily="34" charset="0"/>
                      </a:endParaRPr>
                    </a:p>
                    <a:p>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i="1" u="none" dirty="0">
                          <a:solidFill>
                            <a:schemeClr val="tx1"/>
                          </a:solidFill>
                          <a:latin typeface="Arial" panose="020B0604020202020204" pitchFamily="34" charset="0"/>
                          <a:cs typeface="Arial" panose="020B0604020202020204" pitchFamily="34" charset="0"/>
                        </a:rPr>
                        <a:t>French State and local </a:t>
                      </a:r>
                      <a:r>
                        <a:rPr lang="fr-FR" sz="1400" b="1" i="1" u="none" dirty="0" err="1">
                          <a:solidFill>
                            <a:schemeClr val="tx1"/>
                          </a:solidFill>
                          <a:latin typeface="Arial" panose="020B0604020202020204" pitchFamily="34" charset="0"/>
                          <a:cs typeface="Arial" panose="020B0604020202020204" pitchFamily="34" charset="0"/>
                        </a:rPr>
                        <a:t>authorities</a:t>
                      </a:r>
                      <a:endParaRPr lang="fr-FR" sz="1400" b="1" i="1" u="none" dirty="0">
                        <a:solidFill>
                          <a:schemeClr val="tx1"/>
                        </a:solidFill>
                        <a:latin typeface="Arial" panose="020B0604020202020204" pitchFamily="34" charset="0"/>
                        <a:cs typeface="Arial" panose="020B0604020202020204" pitchFamily="34" charset="0"/>
                      </a:endParaRPr>
                    </a:p>
                    <a:p>
                      <a:pPr algn="ctr"/>
                      <a:endParaRPr lang="fr-FR"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1677900"/>
                  </a:ext>
                </a:extLst>
              </a:tr>
              <a:tr h="2713764">
                <a:tc>
                  <a:txBody>
                    <a:bodyPr/>
                    <a:lstStyle/>
                    <a:p>
                      <a:pPr marL="285750" indent="-285750">
                        <a:buFont typeface="Arial" panose="020B0604020202020204" pitchFamily="34" charset="0"/>
                        <a:buChar char="•"/>
                      </a:pPr>
                      <a:r>
                        <a:rPr lang="en-US" sz="1500" b="1" dirty="0">
                          <a:highlight>
                            <a:srgbClr val="C2E1F4"/>
                          </a:highlight>
                          <a:latin typeface="Arial" panose="020B0604020202020204" pitchFamily="34" charset="0"/>
                          <a:cs typeface="Arial" panose="020B0604020202020204" pitchFamily="34" charset="0"/>
                        </a:rPr>
                        <a:t>Finances all the investments</a:t>
                      </a:r>
                      <a:r>
                        <a:rPr lang="en-US" sz="1500" b="1" dirty="0">
                          <a:latin typeface="Arial" panose="020B0604020202020204" pitchFamily="34" charset="0"/>
                          <a:cs typeface="Arial" panose="020B0604020202020204" pitchFamily="34" charset="0"/>
                        </a:rPr>
                        <a:t> </a:t>
                      </a:r>
                      <a:r>
                        <a:rPr lang="en-US" sz="1500" dirty="0">
                          <a:latin typeface="Arial" panose="020B0604020202020204" pitchFamily="34" charset="0"/>
                          <a:cs typeface="Arial" panose="020B0604020202020204" pitchFamily="34" charset="0"/>
                        </a:rPr>
                        <a:t>(rolling stock, </a:t>
                      </a:r>
                      <a:r>
                        <a:rPr lang="en-US" sz="1500" dirty="0" err="1">
                          <a:latin typeface="Arial" panose="020B0604020202020204" pitchFamily="34" charset="0"/>
                          <a:cs typeface="Arial" panose="020B0604020202020204" pitchFamily="34" charset="0"/>
                        </a:rPr>
                        <a:t>modernisation</a:t>
                      </a:r>
                      <a:r>
                        <a:rPr lang="en-US" sz="1500" dirty="0">
                          <a:latin typeface="Arial" panose="020B0604020202020204" pitchFamily="34" charset="0"/>
                          <a:cs typeface="Arial" panose="020B0604020202020204" pitchFamily="34" charset="0"/>
                        </a:rPr>
                        <a:t> of the transport system) except the cost of new lines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b="1" dirty="0">
                          <a:highlight>
                            <a:srgbClr val="C2E1F4"/>
                          </a:highlight>
                          <a:latin typeface="Arial" panose="020B0604020202020204" pitchFamily="34" charset="0"/>
                          <a:cs typeface="Arial" panose="020B0604020202020204" pitchFamily="34" charset="0"/>
                        </a:rPr>
                        <a:t>Finances the operating costs </a:t>
                      </a:r>
                      <a:r>
                        <a:rPr lang="en-US" sz="1500" dirty="0">
                          <a:latin typeface="Arial" panose="020B0604020202020204" pitchFamily="34" charset="0"/>
                          <a:cs typeface="Arial" panose="020B0604020202020204" pitchFamily="34" charset="0"/>
                        </a:rPr>
                        <a:t>of the regional transport system</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285750" indent="-285750">
                        <a:buFont typeface="Arial" panose="020B0604020202020204" pitchFamily="34" charset="0"/>
                        <a:buChar char="•"/>
                      </a:pPr>
                      <a:r>
                        <a:rPr lang="en-US" sz="1500" b="1" dirty="0">
                          <a:highlight>
                            <a:srgbClr val="C2E1F4"/>
                          </a:highlight>
                          <a:latin typeface="Arial" panose="020B0604020202020204" pitchFamily="34" charset="0"/>
                          <a:cs typeface="Arial" panose="020B0604020202020204" pitchFamily="34" charset="0"/>
                        </a:rPr>
                        <a:t>Operate</a:t>
                      </a:r>
                      <a:r>
                        <a:rPr lang="en-US" sz="1500" dirty="0">
                          <a:latin typeface="Arial" panose="020B0604020202020204" pitchFamily="34" charset="0"/>
                          <a:cs typeface="Arial" panose="020B0604020202020204" pitchFamily="34" charset="0"/>
                        </a:rPr>
                        <a:t> the transport system</a:t>
                      </a:r>
                    </a:p>
                    <a:p>
                      <a:pPr marL="285750" indent="-285750">
                        <a:buFont typeface="Arial" panose="020B0604020202020204" pitchFamily="34" charset="0"/>
                        <a:buChar char="•"/>
                      </a:pPr>
                      <a:r>
                        <a:rPr lang="fr-FR" sz="1500" dirty="0" err="1">
                          <a:highlight>
                            <a:srgbClr val="C2E1F4"/>
                          </a:highlight>
                          <a:latin typeface="Arial" panose="020B0604020202020204" pitchFamily="34" charset="0"/>
                          <a:cs typeface="Arial" panose="020B0604020202020204" pitchFamily="34" charset="0"/>
                        </a:rPr>
                        <a:t>Order</a:t>
                      </a:r>
                      <a:r>
                        <a:rPr lang="fr-FR" sz="1500" dirty="0">
                          <a:highlight>
                            <a:srgbClr val="C2E1F4"/>
                          </a:highlight>
                          <a:latin typeface="Arial" panose="020B0604020202020204" pitchFamily="34" charset="0"/>
                          <a:cs typeface="Arial" panose="020B0604020202020204" pitchFamily="34" charset="0"/>
                        </a:rPr>
                        <a:t> the </a:t>
                      </a:r>
                      <a:r>
                        <a:rPr lang="fr-FR" sz="1500" dirty="0" err="1">
                          <a:highlight>
                            <a:srgbClr val="C2E1F4"/>
                          </a:highlight>
                          <a:latin typeface="Arial" panose="020B0604020202020204" pitchFamily="34" charset="0"/>
                          <a:cs typeface="Arial" panose="020B0604020202020204" pitchFamily="34" charset="0"/>
                        </a:rPr>
                        <a:t>rolling</a:t>
                      </a:r>
                      <a:r>
                        <a:rPr lang="fr-FR" sz="1500" dirty="0">
                          <a:highlight>
                            <a:srgbClr val="C2E1F4"/>
                          </a:highlight>
                          <a:latin typeface="Arial" panose="020B0604020202020204" pitchFamily="34" charset="0"/>
                          <a:cs typeface="Arial" panose="020B0604020202020204" pitchFamily="34" charset="0"/>
                        </a:rPr>
                        <a:t> stock </a:t>
                      </a:r>
                      <a:r>
                        <a:rPr lang="fr-FR" sz="1500" dirty="0">
                          <a:latin typeface="Arial" panose="020B0604020202020204" pitchFamily="34" charset="0"/>
                          <a:cs typeface="Arial" panose="020B0604020202020204" pitchFamily="34" charset="0"/>
                        </a:rPr>
                        <a:t>on </a:t>
                      </a:r>
                      <a:r>
                        <a:rPr lang="fr-FR" sz="1500" dirty="0" err="1">
                          <a:latin typeface="Arial" panose="020B0604020202020204" pitchFamily="34" charset="0"/>
                          <a:cs typeface="Arial" panose="020B0604020202020204" pitchFamily="34" charset="0"/>
                        </a:rPr>
                        <a:t>behalf</a:t>
                      </a:r>
                      <a:r>
                        <a:rPr lang="fr-FR" sz="1500" dirty="0">
                          <a:latin typeface="Arial" panose="020B0604020202020204" pitchFamily="34" charset="0"/>
                          <a:cs typeface="Arial" panose="020B0604020202020204" pitchFamily="34" charset="0"/>
                        </a:rPr>
                        <a:t> of Île-de-France Mobilités</a:t>
                      </a:r>
                      <a:endParaRPr lang="en-US" sz="1500" dirty="0">
                        <a:latin typeface="Arial" panose="020B0604020202020204" pitchFamily="34" charset="0"/>
                        <a:cs typeface="Arial" panose="020B0604020202020204" pitchFamily="34" charset="0"/>
                      </a:endParaRPr>
                    </a:p>
                    <a:p>
                      <a:endParaRPr lang="fr-FR" sz="15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fr-FR" sz="1500" b="1" dirty="0">
                          <a:highlight>
                            <a:srgbClr val="C2E1F4"/>
                          </a:highlight>
                          <a:latin typeface="Arial" panose="020B0604020202020204" pitchFamily="34" charset="0"/>
                          <a:cs typeface="Arial" panose="020B0604020202020204" pitchFamily="34" charset="0"/>
                        </a:rPr>
                        <a:t>Designs, </a:t>
                      </a:r>
                      <a:r>
                        <a:rPr lang="fr-FR" sz="1500" b="1" dirty="0" err="1">
                          <a:highlight>
                            <a:srgbClr val="C2E1F4"/>
                          </a:highlight>
                          <a:latin typeface="Arial" panose="020B0604020202020204" pitchFamily="34" charset="0"/>
                          <a:cs typeface="Arial" panose="020B0604020202020204" pitchFamily="34" charset="0"/>
                        </a:rPr>
                        <a:t>builds</a:t>
                      </a:r>
                      <a:r>
                        <a:rPr lang="fr-FR" sz="1500" b="1" dirty="0">
                          <a:highlight>
                            <a:srgbClr val="C2E1F4"/>
                          </a:highlight>
                          <a:latin typeface="Arial" panose="020B0604020202020204" pitchFamily="34" charset="0"/>
                          <a:cs typeface="Arial" panose="020B0604020202020204" pitchFamily="34" charset="0"/>
                        </a:rPr>
                        <a:t> and finances the Grand Paris Express</a:t>
                      </a:r>
                      <a:r>
                        <a:rPr lang="fr-FR" sz="1500" dirty="0">
                          <a:highlight>
                            <a:srgbClr val="C2E1F4"/>
                          </a:highlight>
                          <a:latin typeface="Arial" panose="020B0604020202020204" pitchFamily="34" charset="0"/>
                          <a:cs typeface="Arial" panose="020B0604020202020204" pitchFamily="34" charset="0"/>
                        </a:rPr>
                        <a:t> </a:t>
                      </a:r>
                      <a:r>
                        <a:rPr lang="fr-FR" sz="1500" dirty="0" err="1">
                          <a:latin typeface="Arial" panose="020B0604020202020204" pitchFamily="34" charset="0"/>
                          <a:cs typeface="Arial" panose="020B0604020202020204" pitchFamily="34" charset="0"/>
                        </a:rPr>
                        <a:t>lines</a:t>
                      </a:r>
                      <a:r>
                        <a:rPr lang="fr-FR" sz="1500" dirty="0">
                          <a:latin typeface="Arial" panose="020B0604020202020204" pitchFamily="34" charset="0"/>
                          <a:cs typeface="Arial" panose="020B0604020202020204" pitchFamily="34" charset="0"/>
                        </a:rPr>
                        <a:t> and stations</a:t>
                      </a:r>
                    </a:p>
                    <a:p>
                      <a:pPr marL="285750" indent="-285750">
                        <a:buFont typeface="Arial" panose="020B0604020202020204" pitchFamily="34" charset="0"/>
                        <a:buChar char="•"/>
                      </a:pPr>
                      <a:r>
                        <a:rPr lang="fr-FR" sz="1500" dirty="0" err="1">
                          <a:highlight>
                            <a:srgbClr val="C2E1F4"/>
                          </a:highlight>
                          <a:latin typeface="Arial" panose="020B0604020202020204" pitchFamily="34" charset="0"/>
                          <a:cs typeface="Arial" panose="020B0604020202020204" pitchFamily="34" charset="0"/>
                        </a:rPr>
                        <a:t>Orders</a:t>
                      </a:r>
                      <a:r>
                        <a:rPr lang="fr-FR" sz="1500" dirty="0">
                          <a:highlight>
                            <a:srgbClr val="C2E1F4"/>
                          </a:highlight>
                          <a:latin typeface="Arial" panose="020B0604020202020204" pitchFamily="34" charset="0"/>
                          <a:cs typeface="Arial" panose="020B0604020202020204" pitchFamily="34" charset="0"/>
                        </a:rPr>
                        <a:t> the </a:t>
                      </a:r>
                      <a:r>
                        <a:rPr lang="fr-FR" sz="1500" dirty="0" err="1">
                          <a:highlight>
                            <a:srgbClr val="C2E1F4"/>
                          </a:highlight>
                          <a:latin typeface="Arial" panose="020B0604020202020204" pitchFamily="34" charset="0"/>
                          <a:cs typeface="Arial" panose="020B0604020202020204" pitchFamily="34" charset="0"/>
                        </a:rPr>
                        <a:t>rolling</a:t>
                      </a:r>
                      <a:r>
                        <a:rPr lang="fr-FR" sz="1500" dirty="0">
                          <a:highlight>
                            <a:srgbClr val="C2E1F4"/>
                          </a:highlight>
                          <a:latin typeface="Arial" panose="020B0604020202020204" pitchFamily="34" charset="0"/>
                          <a:cs typeface="Arial" panose="020B0604020202020204" pitchFamily="34" charset="0"/>
                        </a:rPr>
                        <a:t> stock </a:t>
                      </a:r>
                      <a:r>
                        <a:rPr lang="fr-FR" sz="1500" dirty="0">
                          <a:latin typeface="Arial" panose="020B0604020202020204" pitchFamily="34" charset="0"/>
                          <a:cs typeface="Arial" panose="020B0604020202020204" pitchFamily="34" charset="0"/>
                        </a:rPr>
                        <a:t>on </a:t>
                      </a:r>
                      <a:r>
                        <a:rPr lang="fr-FR" sz="1500" dirty="0" err="1">
                          <a:latin typeface="Arial" panose="020B0604020202020204" pitchFamily="34" charset="0"/>
                          <a:cs typeface="Arial" panose="020B0604020202020204" pitchFamily="34" charset="0"/>
                        </a:rPr>
                        <a:t>behalf</a:t>
                      </a:r>
                      <a:r>
                        <a:rPr lang="fr-FR" sz="1500" dirty="0">
                          <a:latin typeface="Arial" panose="020B0604020202020204" pitchFamily="34" charset="0"/>
                          <a:cs typeface="Arial" panose="020B0604020202020204" pitchFamily="34" charset="0"/>
                        </a:rPr>
                        <a:t> of Île-de-France Mobilités</a:t>
                      </a:r>
                    </a:p>
                    <a:p>
                      <a:endParaRPr lang="fr-FR" sz="15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fr-FR" sz="1500" b="1" dirty="0">
                          <a:highlight>
                            <a:srgbClr val="C2E1F4"/>
                          </a:highlight>
                          <a:latin typeface="Arial" panose="020B0604020202020204" pitchFamily="34" charset="0"/>
                          <a:cs typeface="Arial" panose="020B0604020202020204" pitchFamily="34" charset="0"/>
                        </a:rPr>
                        <a:t>Finances new </a:t>
                      </a:r>
                      <a:r>
                        <a:rPr lang="fr-FR" sz="1500" b="1" dirty="0" err="1">
                          <a:highlight>
                            <a:srgbClr val="C2E1F4"/>
                          </a:highlight>
                          <a:latin typeface="Arial" panose="020B0604020202020204" pitchFamily="34" charset="0"/>
                          <a:cs typeface="Arial" panose="020B0604020202020204" pitchFamily="34" charset="0"/>
                        </a:rPr>
                        <a:t>lines</a:t>
                      </a:r>
                      <a:r>
                        <a:rPr lang="fr-FR" sz="1500" b="1" dirty="0">
                          <a:highlight>
                            <a:srgbClr val="C2E1F4"/>
                          </a:highlight>
                          <a:latin typeface="Arial" panose="020B0604020202020204" pitchFamily="34" charset="0"/>
                          <a:cs typeface="Arial" panose="020B0604020202020204" pitchFamily="34" charset="0"/>
                        </a:rPr>
                        <a:t> </a:t>
                      </a:r>
                      <a:r>
                        <a:rPr lang="fr-FR" sz="1500" dirty="0" err="1">
                          <a:latin typeface="Arial" panose="020B0604020202020204" pitchFamily="34" charset="0"/>
                          <a:cs typeface="Arial" panose="020B0604020202020204" pitchFamily="34" charset="0"/>
                        </a:rPr>
                        <a:t>except</a:t>
                      </a:r>
                      <a:r>
                        <a:rPr lang="fr-FR" sz="1500" dirty="0">
                          <a:latin typeface="Arial" panose="020B0604020202020204" pitchFamily="34" charset="0"/>
                          <a:cs typeface="Arial" panose="020B0604020202020204" pitchFamily="34" charset="0"/>
                        </a:rPr>
                        <a:t> the Grand Paris Express</a:t>
                      </a:r>
                    </a:p>
                    <a:p>
                      <a:pPr marL="285750" indent="-285750">
                        <a:buFont typeface="Arial" panose="020B0604020202020204" pitchFamily="34" charset="0"/>
                        <a:buChar char="•"/>
                      </a:pPr>
                      <a:r>
                        <a:rPr lang="fr-FR" sz="1500" b="1" dirty="0" err="1">
                          <a:highlight>
                            <a:srgbClr val="C2E1F4"/>
                          </a:highlight>
                          <a:latin typeface="Arial" panose="020B0604020202020204" pitchFamily="34" charset="0"/>
                          <a:cs typeface="Arial" panose="020B0604020202020204" pitchFamily="34" charset="0"/>
                        </a:rPr>
                        <a:t>Participates</a:t>
                      </a:r>
                      <a:r>
                        <a:rPr lang="fr-FR" sz="1500" b="1" dirty="0">
                          <a:highlight>
                            <a:srgbClr val="C2E1F4"/>
                          </a:highlight>
                          <a:latin typeface="Arial" panose="020B0604020202020204" pitchFamily="34" charset="0"/>
                          <a:cs typeface="Arial" panose="020B0604020202020204" pitchFamily="34" charset="0"/>
                        </a:rPr>
                        <a:t> in the </a:t>
                      </a:r>
                      <a:r>
                        <a:rPr lang="fr-FR" sz="1500" b="1" dirty="0" err="1">
                          <a:highlight>
                            <a:srgbClr val="C2E1F4"/>
                          </a:highlight>
                          <a:latin typeface="Arial" panose="020B0604020202020204" pitchFamily="34" charset="0"/>
                          <a:cs typeface="Arial" panose="020B0604020202020204" pitchFamily="34" charset="0"/>
                        </a:rPr>
                        <a:t>financing</a:t>
                      </a:r>
                      <a:r>
                        <a:rPr lang="fr-FR" sz="1500" b="1" dirty="0">
                          <a:highlight>
                            <a:srgbClr val="C2E1F4"/>
                          </a:highlight>
                          <a:latin typeface="Arial" panose="020B0604020202020204" pitchFamily="34" charset="0"/>
                          <a:cs typeface="Arial" panose="020B0604020202020204" pitchFamily="34" charset="0"/>
                        </a:rPr>
                        <a:t> </a:t>
                      </a:r>
                      <a:r>
                        <a:rPr lang="fr-FR" sz="1500" dirty="0">
                          <a:latin typeface="Arial" panose="020B0604020202020204" pitchFamily="34" charset="0"/>
                          <a:cs typeface="Arial" panose="020B0604020202020204" pitchFamily="34" charset="0"/>
                        </a:rPr>
                        <a:t>of Île-de-France Mobilités (local </a:t>
                      </a:r>
                      <a:r>
                        <a:rPr lang="fr-FR" sz="1500" dirty="0" err="1">
                          <a:latin typeface="Arial" panose="020B0604020202020204" pitchFamily="34" charset="0"/>
                          <a:cs typeface="Arial" panose="020B0604020202020204" pitchFamily="34" charset="0"/>
                        </a:rPr>
                        <a:t>authorities</a:t>
                      </a:r>
                      <a:r>
                        <a:rPr lang="fr-FR" sz="1500" dirty="0">
                          <a:latin typeface="Arial" panose="020B0604020202020204" pitchFamily="34" charset="0"/>
                          <a:cs typeface="Arial" panose="020B0604020202020204" pitchFamily="34" charset="0"/>
                        </a:rPr>
                        <a:t> </a:t>
                      </a:r>
                      <a:r>
                        <a:rPr lang="fr-FR" sz="1500" dirty="0" err="1">
                          <a:latin typeface="Arial" panose="020B0604020202020204" pitchFamily="34" charset="0"/>
                          <a:cs typeface="Arial" panose="020B0604020202020204" pitchFamily="34" charset="0"/>
                        </a:rPr>
                        <a:t>only</a:t>
                      </a:r>
                      <a:r>
                        <a:rPr lang="fr-FR" sz="15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6118033"/>
                  </a:ext>
                </a:extLst>
              </a:tr>
            </a:tbl>
          </a:graphicData>
        </a:graphic>
      </p:graphicFrame>
      <p:sp>
        <p:nvSpPr>
          <p:cNvPr id="3" name="Espace réservé du texte 2">
            <a:extLst>
              <a:ext uri="{FF2B5EF4-FFF2-40B4-BE49-F238E27FC236}">
                <a16:creationId xmlns:a16="http://schemas.microsoft.com/office/drawing/2014/main" id="{4D01A94A-394E-ADD8-C8EA-F45DC773F0C0}"/>
              </a:ext>
            </a:extLst>
          </p:cNvPr>
          <p:cNvSpPr>
            <a:spLocks noGrp="1"/>
          </p:cNvSpPr>
          <p:nvPr>
            <p:ph type="body" sz="quarter" idx="1"/>
          </p:nvPr>
        </p:nvSpPr>
        <p:spPr>
          <a:xfrm>
            <a:off x="580143" y="661114"/>
            <a:ext cx="8745356" cy="579208"/>
          </a:xfrm>
        </p:spPr>
        <p:txBody>
          <a:bodyPr>
            <a:noAutofit/>
          </a:bodyPr>
          <a:lstStyle/>
          <a:p>
            <a:r>
              <a:rPr lang="fr-FR" sz="2400" b="1" dirty="0" err="1"/>
              <a:t>Mobility</a:t>
            </a:r>
            <a:r>
              <a:rPr lang="fr-FR" sz="2400" b="1" dirty="0"/>
              <a:t> : </a:t>
            </a:r>
            <a:r>
              <a:rPr lang="fr-FR" sz="2400" b="1" dirty="0" err="1"/>
              <a:t>who</a:t>
            </a:r>
            <a:r>
              <a:rPr lang="fr-FR" sz="2400" b="1" dirty="0"/>
              <a:t> </a:t>
            </a:r>
            <a:r>
              <a:rPr lang="fr-FR" sz="2400" b="1" dirty="0" err="1"/>
              <a:t>is</a:t>
            </a:r>
            <a:r>
              <a:rPr lang="fr-FR" sz="2400" b="1" dirty="0"/>
              <a:t> </a:t>
            </a:r>
            <a:r>
              <a:rPr lang="fr-FR" sz="2400" b="1" dirty="0" err="1"/>
              <a:t>responsible</a:t>
            </a:r>
            <a:r>
              <a:rPr lang="fr-FR" sz="2400" b="1" dirty="0"/>
              <a:t> for </a:t>
            </a:r>
            <a:r>
              <a:rPr lang="fr-FR" sz="2400" b="1" dirty="0" err="1"/>
              <a:t>what</a:t>
            </a:r>
            <a:r>
              <a:rPr lang="fr-FR" sz="2400" b="1" dirty="0"/>
              <a:t> ?</a:t>
            </a:r>
            <a:endParaRPr lang="en-US" sz="2400" b="1" dirty="0"/>
          </a:p>
          <a:p>
            <a:endParaRPr lang="fr-FR" sz="2400" dirty="0"/>
          </a:p>
        </p:txBody>
      </p:sp>
      <p:pic>
        <p:nvPicPr>
          <p:cNvPr id="8" name="Espace réservé du contenu 7">
            <a:extLst>
              <a:ext uri="{FF2B5EF4-FFF2-40B4-BE49-F238E27FC236}">
                <a16:creationId xmlns:a16="http://schemas.microsoft.com/office/drawing/2014/main" id="{2C592D1D-F125-4D7A-8A3A-F0EDBFD066BD}"/>
              </a:ext>
            </a:extLst>
          </p:cNvPr>
          <p:cNvPicPr>
            <a:picLocks noGrp="1" noChangeAspect="1"/>
          </p:cNvPicPr>
          <p:nvPr>
            <p:ph sz="half" idx="10"/>
          </p:nvPr>
        </p:nvPicPr>
        <p:blipFill>
          <a:blip r:embed="rId3">
            <a:clrChange>
              <a:clrFrom>
                <a:srgbClr val="F7F7F7"/>
              </a:clrFrom>
              <a:clrTo>
                <a:srgbClr val="F7F7F7">
                  <a:alpha val="0"/>
                </a:srgbClr>
              </a:clrTo>
            </a:clrChange>
          </a:blip>
          <a:stretch>
            <a:fillRect/>
          </a:stretch>
        </p:blipFill>
        <p:spPr>
          <a:xfrm>
            <a:off x="474705" y="2074200"/>
            <a:ext cx="2662641" cy="720000"/>
          </a:xfrm>
          <a:prstGeom prst="rect">
            <a:avLst/>
          </a:prstGeom>
        </p:spPr>
      </p:pic>
      <p:pic>
        <p:nvPicPr>
          <p:cNvPr id="9" name="Espace réservé du contenu 8">
            <a:extLst>
              <a:ext uri="{FF2B5EF4-FFF2-40B4-BE49-F238E27FC236}">
                <a16:creationId xmlns:a16="http://schemas.microsoft.com/office/drawing/2014/main" id="{03C6C8B2-E663-4FE4-B540-1EB58B913038}"/>
              </a:ext>
            </a:extLst>
          </p:cNvPr>
          <p:cNvPicPr>
            <a:picLocks noGrp="1" noChangeAspect="1"/>
          </p:cNvPicPr>
          <p:nvPr>
            <p:ph sz="half" idx="15"/>
          </p:nvPr>
        </p:nvPicPr>
        <p:blipFill>
          <a:blip r:embed="rId4"/>
          <a:stretch>
            <a:fillRect/>
          </a:stretch>
        </p:blipFill>
        <p:spPr>
          <a:xfrm>
            <a:off x="9184954" y="2629727"/>
            <a:ext cx="929707" cy="423664"/>
          </a:xfrm>
          <a:prstGeom prst="rect">
            <a:avLst/>
          </a:prstGeom>
        </p:spPr>
      </p:pic>
      <p:cxnSp>
        <p:nvCxnSpPr>
          <p:cNvPr id="10" name="Connecteur droit 9">
            <a:extLst>
              <a:ext uri="{FF2B5EF4-FFF2-40B4-BE49-F238E27FC236}">
                <a16:creationId xmlns:a16="http://schemas.microsoft.com/office/drawing/2014/main" id="{23EE4EE8-5C90-486F-9121-EF80C8E7B2CA}"/>
              </a:ext>
            </a:extLst>
          </p:cNvPr>
          <p:cNvCxnSpPr/>
          <p:nvPr/>
        </p:nvCxnSpPr>
        <p:spPr>
          <a:xfrm>
            <a:off x="580143" y="548577"/>
            <a:ext cx="11031713" cy="0"/>
          </a:xfrm>
          <a:prstGeom prst="line">
            <a:avLst/>
          </a:prstGeom>
          <a:ln/>
        </p:spPr>
        <p:style>
          <a:lnRef idx="3">
            <a:schemeClr val="dk1"/>
          </a:lnRef>
          <a:fillRef idx="0">
            <a:schemeClr val="dk1"/>
          </a:fillRef>
          <a:effectRef idx="2">
            <a:schemeClr val="dk1"/>
          </a:effectRef>
          <a:fontRef idx="minor">
            <a:schemeClr val="tx1"/>
          </a:fontRef>
        </p:style>
      </p:cxnSp>
      <p:pic>
        <p:nvPicPr>
          <p:cNvPr id="17" name="Image 16">
            <a:extLst>
              <a:ext uri="{FF2B5EF4-FFF2-40B4-BE49-F238E27FC236}">
                <a16:creationId xmlns:a16="http://schemas.microsoft.com/office/drawing/2014/main" id="{603A2EBF-B754-4445-B082-5CC608F26E46}"/>
              </a:ext>
            </a:extLst>
          </p:cNvPr>
          <p:cNvPicPr>
            <a:picLocks noChangeAspect="1"/>
          </p:cNvPicPr>
          <p:nvPr/>
        </p:nvPicPr>
        <p:blipFill>
          <a:blip r:embed="rId5"/>
          <a:stretch>
            <a:fillRect/>
          </a:stretch>
        </p:blipFill>
        <p:spPr>
          <a:xfrm>
            <a:off x="10718853" y="2386000"/>
            <a:ext cx="1280271" cy="341406"/>
          </a:xfrm>
          <a:prstGeom prst="rect">
            <a:avLst/>
          </a:prstGeom>
        </p:spPr>
      </p:pic>
      <p:pic>
        <p:nvPicPr>
          <p:cNvPr id="18" name="Image 17">
            <a:extLst>
              <a:ext uri="{FF2B5EF4-FFF2-40B4-BE49-F238E27FC236}">
                <a16:creationId xmlns:a16="http://schemas.microsoft.com/office/drawing/2014/main" id="{250C79B9-F257-48B5-8BDE-79E2FDBAC63F}"/>
              </a:ext>
            </a:extLst>
          </p:cNvPr>
          <p:cNvPicPr>
            <a:picLocks noChangeAspect="1"/>
          </p:cNvPicPr>
          <p:nvPr/>
        </p:nvPicPr>
        <p:blipFill>
          <a:blip r:embed="rId6"/>
          <a:stretch>
            <a:fillRect/>
          </a:stretch>
        </p:blipFill>
        <p:spPr>
          <a:xfrm>
            <a:off x="5612318" y="1694241"/>
            <a:ext cx="563179" cy="699996"/>
          </a:xfrm>
          <a:prstGeom prst="rect">
            <a:avLst/>
          </a:prstGeom>
        </p:spPr>
      </p:pic>
      <p:pic>
        <p:nvPicPr>
          <p:cNvPr id="19" name="Image 18">
            <a:extLst>
              <a:ext uri="{FF2B5EF4-FFF2-40B4-BE49-F238E27FC236}">
                <a16:creationId xmlns:a16="http://schemas.microsoft.com/office/drawing/2014/main" id="{EC3EB8AA-DD57-4488-A08A-9D89C9BD43F2}"/>
              </a:ext>
            </a:extLst>
          </p:cNvPr>
          <p:cNvPicPr>
            <a:picLocks noChangeAspect="1"/>
          </p:cNvPicPr>
          <p:nvPr/>
        </p:nvPicPr>
        <p:blipFill>
          <a:blip r:embed="rId7"/>
          <a:stretch>
            <a:fillRect/>
          </a:stretch>
        </p:blipFill>
        <p:spPr>
          <a:xfrm>
            <a:off x="4344221" y="1786896"/>
            <a:ext cx="724287" cy="413482"/>
          </a:xfrm>
          <a:prstGeom prst="rect">
            <a:avLst/>
          </a:prstGeom>
        </p:spPr>
      </p:pic>
      <p:pic>
        <p:nvPicPr>
          <p:cNvPr id="20" name="Image 19">
            <a:extLst>
              <a:ext uri="{FF2B5EF4-FFF2-40B4-BE49-F238E27FC236}">
                <a16:creationId xmlns:a16="http://schemas.microsoft.com/office/drawing/2014/main" id="{204E75B1-AB75-4BD8-A1D7-A4E1EF38F500}"/>
              </a:ext>
            </a:extLst>
          </p:cNvPr>
          <p:cNvPicPr>
            <a:picLocks noChangeAspect="1"/>
          </p:cNvPicPr>
          <p:nvPr/>
        </p:nvPicPr>
        <p:blipFill>
          <a:blip r:embed="rId8"/>
          <a:stretch>
            <a:fillRect/>
          </a:stretch>
        </p:blipFill>
        <p:spPr>
          <a:xfrm>
            <a:off x="3974759" y="2270369"/>
            <a:ext cx="1091263" cy="231261"/>
          </a:xfrm>
          <a:prstGeom prst="rect">
            <a:avLst/>
          </a:prstGeom>
        </p:spPr>
      </p:pic>
      <p:pic>
        <p:nvPicPr>
          <p:cNvPr id="21" name="Image 20">
            <a:extLst>
              <a:ext uri="{FF2B5EF4-FFF2-40B4-BE49-F238E27FC236}">
                <a16:creationId xmlns:a16="http://schemas.microsoft.com/office/drawing/2014/main" id="{067B7072-962E-47D8-96A7-CC8B7C09D4CA}"/>
              </a:ext>
            </a:extLst>
          </p:cNvPr>
          <p:cNvPicPr>
            <a:picLocks noChangeAspect="1"/>
          </p:cNvPicPr>
          <p:nvPr/>
        </p:nvPicPr>
        <p:blipFill>
          <a:blip r:embed="rId9"/>
          <a:stretch>
            <a:fillRect/>
          </a:stretch>
        </p:blipFill>
        <p:spPr>
          <a:xfrm>
            <a:off x="5072498" y="2404006"/>
            <a:ext cx="1218677" cy="333375"/>
          </a:xfrm>
          <a:prstGeom prst="rect">
            <a:avLst/>
          </a:prstGeom>
        </p:spPr>
      </p:pic>
      <p:pic>
        <p:nvPicPr>
          <p:cNvPr id="25" name="Image 24">
            <a:extLst>
              <a:ext uri="{FF2B5EF4-FFF2-40B4-BE49-F238E27FC236}">
                <a16:creationId xmlns:a16="http://schemas.microsoft.com/office/drawing/2014/main" id="{805C2187-CC38-4275-BF63-589EA12E3989}"/>
              </a:ext>
            </a:extLst>
          </p:cNvPr>
          <p:cNvPicPr>
            <a:picLocks noChangeAspect="1"/>
          </p:cNvPicPr>
          <p:nvPr/>
        </p:nvPicPr>
        <p:blipFill>
          <a:blip r:embed="rId10"/>
          <a:stretch>
            <a:fillRect/>
          </a:stretch>
        </p:blipFill>
        <p:spPr>
          <a:xfrm>
            <a:off x="9263318" y="2306030"/>
            <a:ext cx="875072" cy="349057"/>
          </a:xfrm>
          <a:prstGeom prst="rect">
            <a:avLst/>
          </a:prstGeom>
        </p:spPr>
      </p:pic>
      <p:pic>
        <p:nvPicPr>
          <p:cNvPr id="27" name="Image 26">
            <a:extLst>
              <a:ext uri="{FF2B5EF4-FFF2-40B4-BE49-F238E27FC236}">
                <a16:creationId xmlns:a16="http://schemas.microsoft.com/office/drawing/2014/main" id="{7F0DD46C-A631-48ED-96A3-760E570423AE}"/>
              </a:ext>
            </a:extLst>
          </p:cNvPr>
          <p:cNvPicPr/>
          <p:nvPr/>
        </p:nvPicPr>
        <p:blipFill>
          <a:blip r:embed="rId11"/>
          <a:stretch>
            <a:fillRect/>
          </a:stretch>
        </p:blipFill>
        <p:spPr>
          <a:xfrm>
            <a:off x="9120944" y="1954319"/>
            <a:ext cx="1207823" cy="348059"/>
          </a:xfrm>
          <a:prstGeom prst="rect">
            <a:avLst/>
          </a:prstGeom>
        </p:spPr>
      </p:pic>
      <p:pic>
        <p:nvPicPr>
          <p:cNvPr id="28" name="Image 27">
            <a:extLst>
              <a:ext uri="{FF2B5EF4-FFF2-40B4-BE49-F238E27FC236}">
                <a16:creationId xmlns:a16="http://schemas.microsoft.com/office/drawing/2014/main" id="{ED66773C-9083-4E0C-BCBC-5278D92356EE}"/>
              </a:ext>
            </a:extLst>
          </p:cNvPr>
          <p:cNvPicPr>
            <a:picLocks noChangeAspect="1"/>
          </p:cNvPicPr>
          <p:nvPr/>
        </p:nvPicPr>
        <p:blipFill>
          <a:blip r:embed="rId12"/>
          <a:stretch>
            <a:fillRect/>
          </a:stretch>
        </p:blipFill>
        <p:spPr>
          <a:xfrm>
            <a:off x="10303190" y="2692640"/>
            <a:ext cx="1312184" cy="335372"/>
          </a:xfrm>
          <a:prstGeom prst="rect">
            <a:avLst/>
          </a:prstGeom>
        </p:spPr>
      </p:pic>
      <p:sp>
        <p:nvSpPr>
          <p:cNvPr id="2" name="Titre 4">
            <a:extLst>
              <a:ext uri="{FF2B5EF4-FFF2-40B4-BE49-F238E27FC236}">
                <a16:creationId xmlns:a16="http://schemas.microsoft.com/office/drawing/2014/main" id="{ABE48454-C801-EE2A-509E-A265A0CEAC1B}"/>
              </a:ext>
            </a:extLst>
          </p:cNvPr>
          <p:cNvSpPr>
            <a:spLocks noGrp="1"/>
          </p:cNvSpPr>
          <p:nvPr>
            <p:ph type="title"/>
          </p:nvPr>
        </p:nvSpPr>
        <p:spPr>
          <a:xfrm>
            <a:off x="453005" y="266245"/>
            <a:ext cx="7439244" cy="579208"/>
          </a:xfrm>
        </p:spPr>
        <p:txBody>
          <a:bodyPr>
            <a:normAutofit fontScale="90000"/>
          </a:bodyPr>
          <a:lstStyle/>
          <a:p>
            <a:pPr lvl="0">
              <a:spcBef>
                <a:spcPts val="1000"/>
              </a:spcBef>
              <a:defRPr/>
            </a:pPr>
            <a:r>
              <a:rPr kumimoji="0" lang="fr-FR"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01. </a:t>
            </a:r>
            <a:r>
              <a:rPr lang="fr-FR" sz="1800" dirty="0">
                <a:solidFill>
                  <a:srgbClr val="00B050"/>
                </a:solidFill>
                <a:ea typeface="+mn-ea"/>
              </a:rPr>
              <a:t>Île-de-France </a:t>
            </a:r>
            <a:r>
              <a:rPr kumimoji="0" lang="fr-FR"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Mobilités’ missions, scope of </a:t>
            </a:r>
            <a:r>
              <a:rPr kumimoji="0" lang="fr-FR" sz="18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operations</a:t>
            </a:r>
            <a:r>
              <a:rPr kumimoji="0" lang="fr-FR"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and </a:t>
            </a:r>
            <a:r>
              <a:rPr kumimoji="0" lang="fr-FR" sz="18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governance</a:t>
            </a:r>
            <a:br>
              <a:rPr kumimoji="0" lang="fr-FR"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br>
            <a:endParaRPr lang="fr-FR" dirty="0"/>
          </a:p>
        </p:txBody>
      </p:sp>
      <p:pic>
        <p:nvPicPr>
          <p:cNvPr id="42" name="Image 41" descr="Une image contenant logo&#10;&#10;Description générée automatiquement">
            <a:extLst>
              <a:ext uri="{FF2B5EF4-FFF2-40B4-BE49-F238E27FC236}">
                <a16:creationId xmlns:a16="http://schemas.microsoft.com/office/drawing/2014/main" id="{2F05CC4D-CB0D-32F9-4098-92093F5E71B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210988" y="1737792"/>
            <a:ext cx="838125" cy="763891"/>
          </a:xfrm>
          <a:prstGeom prst="rect">
            <a:avLst/>
          </a:prstGeom>
        </p:spPr>
      </p:pic>
      <p:pic>
        <p:nvPicPr>
          <p:cNvPr id="24" name="Image 23">
            <a:extLst>
              <a:ext uri="{FF2B5EF4-FFF2-40B4-BE49-F238E27FC236}">
                <a16:creationId xmlns:a16="http://schemas.microsoft.com/office/drawing/2014/main" id="{89BB0635-6CA4-493A-A374-DA6D94519C3C}"/>
              </a:ext>
            </a:extLst>
          </p:cNvPr>
          <p:cNvPicPr>
            <a:picLocks noChangeAspect="1"/>
          </p:cNvPicPr>
          <p:nvPr/>
        </p:nvPicPr>
        <p:blipFill>
          <a:blip r:embed="rId14"/>
          <a:stretch>
            <a:fillRect/>
          </a:stretch>
        </p:blipFill>
        <p:spPr>
          <a:xfrm>
            <a:off x="10410672" y="1937738"/>
            <a:ext cx="760065" cy="416939"/>
          </a:xfrm>
          <a:prstGeom prst="rect">
            <a:avLst/>
          </a:prstGeom>
        </p:spPr>
      </p:pic>
      <p:sp>
        <p:nvSpPr>
          <p:cNvPr id="43" name="ZoneTexte 42">
            <a:extLst>
              <a:ext uri="{FF2B5EF4-FFF2-40B4-BE49-F238E27FC236}">
                <a16:creationId xmlns:a16="http://schemas.microsoft.com/office/drawing/2014/main" id="{CB8FC7F8-4895-6C94-CCD9-1BD3A136CB9B}"/>
              </a:ext>
            </a:extLst>
          </p:cNvPr>
          <p:cNvSpPr txBox="1"/>
          <p:nvPr/>
        </p:nvSpPr>
        <p:spPr>
          <a:xfrm>
            <a:off x="4587896" y="2860326"/>
            <a:ext cx="1391209" cy="276999"/>
          </a:xfrm>
          <a:prstGeom prst="rect">
            <a:avLst/>
          </a:prstGeom>
          <a:noFill/>
        </p:spPr>
        <p:txBody>
          <a:bodyPr wrap="square" rtlCol="0">
            <a:spAutoFit/>
          </a:bodyPr>
          <a:lstStyle/>
          <a:p>
            <a:r>
              <a:rPr lang="fr-FR" sz="1200" b="1" dirty="0">
                <a:latin typeface="Arial" panose="020B0604020202020204" pitchFamily="34" charset="0"/>
                <a:cs typeface="Arial" panose="020B0604020202020204" pitchFamily="34" charset="0"/>
              </a:rPr>
              <a:t>(and </a:t>
            </a:r>
            <a:r>
              <a:rPr lang="fr-FR" sz="1200" b="1" dirty="0" err="1">
                <a:latin typeface="Arial" panose="020B0604020202020204" pitchFamily="34" charset="0"/>
                <a:cs typeface="Arial" panose="020B0604020202020204" pitchFamily="34" charset="0"/>
              </a:rPr>
              <a:t>others</a:t>
            </a:r>
            <a:r>
              <a:rPr lang="fr-FR" sz="1200" b="1" dirty="0">
                <a:latin typeface="Arial" panose="020B0604020202020204" pitchFamily="34" charset="0"/>
                <a:cs typeface="Arial" panose="020B0604020202020204" pitchFamily="34" charset="0"/>
              </a:rPr>
              <a:t>…)</a:t>
            </a:r>
          </a:p>
        </p:txBody>
      </p:sp>
      <p:sp>
        <p:nvSpPr>
          <p:cNvPr id="45" name="ZoneTexte 44">
            <a:extLst>
              <a:ext uri="{FF2B5EF4-FFF2-40B4-BE49-F238E27FC236}">
                <a16:creationId xmlns:a16="http://schemas.microsoft.com/office/drawing/2014/main" id="{C4848918-FA05-F2CA-2201-5419CBE359CD}"/>
              </a:ext>
            </a:extLst>
          </p:cNvPr>
          <p:cNvSpPr txBox="1"/>
          <p:nvPr/>
        </p:nvSpPr>
        <p:spPr>
          <a:xfrm>
            <a:off x="10114661" y="2991692"/>
            <a:ext cx="1284027" cy="307777"/>
          </a:xfrm>
          <a:prstGeom prst="rect">
            <a:avLst/>
          </a:prstGeom>
          <a:noFill/>
        </p:spPr>
        <p:txBody>
          <a:bodyPr wrap="square" rtlCol="0">
            <a:spAutoFit/>
          </a:bodyPr>
          <a:lstStyle/>
          <a:p>
            <a:r>
              <a:rPr lang="fr-FR" sz="1100" b="1" dirty="0">
                <a:latin typeface="Arial" panose="020B0604020202020204" pitchFamily="34" charset="0"/>
                <a:cs typeface="Arial" panose="020B0604020202020204" pitchFamily="34" charset="0"/>
              </a:rPr>
              <a:t>(and </a:t>
            </a:r>
            <a:r>
              <a:rPr lang="fr-FR" sz="1100" b="1" dirty="0" err="1">
                <a:latin typeface="Arial" panose="020B0604020202020204" pitchFamily="34" charset="0"/>
                <a:cs typeface="Arial" panose="020B0604020202020204" pitchFamily="34" charset="0"/>
              </a:rPr>
              <a:t>others</a:t>
            </a:r>
            <a:r>
              <a:rPr lang="fr-FR" sz="1400" b="1" dirty="0">
                <a:latin typeface="Arial" panose="020B0604020202020204" pitchFamily="34" charset="0"/>
                <a:cs typeface="Arial" panose="020B0604020202020204" pitchFamily="34" charset="0"/>
              </a:rPr>
              <a:t>…)</a:t>
            </a:r>
          </a:p>
        </p:txBody>
      </p:sp>
      <p:sp>
        <p:nvSpPr>
          <p:cNvPr id="47" name="Espace réservé du texte 46">
            <a:extLst>
              <a:ext uri="{FF2B5EF4-FFF2-40B4-BE49-F238E27FC236}">
                <a16:creationId xmlns:a16="http://schemas.microsoft.com/office/drawing/2014/main" id="{A76EDA8D-C6A8-1C9B-54B9-22EB6442B875}"/>
              </a:ext>
            </a:extLst>
          </p:cNvPr>
          <p:cNvSpPr>
            <a:spLocks noGrp="1"/>
          </p:cNvSpPr>
          <p:nvPr>
            <p:ph type="body" sz="quarter" idx="16"/>
          </p:nvPr>
        </p:nvSpPr>
        <p:spPr>
          <a:xfrm>
            <a:off x="1313576" y="6447254"/>
            <a:ext cx="3780937" cy="418208"/>
          </a:xfrm>
        </p:spPr>
        <p:txBody>
          <a:bodyPr>
            <a:normAutofit/>
          </a:bodyPr>
          <a:lstStyle/>
          <a:p>
            <a:r>
              <a:rPr lang="fr-FR" dirty="0" err="1"/>
              <a:t>Investor</a:t>
            </a:r>
            <a:r>
              <a:rPr lang="fr-FR" dirty="0"/>
              <a:t> </a:t>
            </a:r>
            <a:r>
              <a:rPr lang="fr-FR" dirty="0" err="1"/>
              <a:t>presentation</a:t>
            </a:r>
            <a:r>
              <a:rPr lang="fr-FR" dirty="0"/>
              <a:t> 2024</a:t>
            </a:r>
          </a:p>
          <a:p>
            <a:endParaRPr lang="fr-FR" dirty="0"/>
          </a:p>
        </p:txBody>
      </p:sp>
      <p:pic>
        <p:nvPicPr>
          <p:cNvPr id="5" name="Picture 4"/>
          <p:cNvPicPr>
            <a:picLocks noChangeAspect="1"/>
          </p:cNvPicPr>
          <p:nvPr/>
        </p:nvPicPr>
        <p:blipFill>
          <a:blip r:embed="rId15"/>
          <a:stretch>
            <a:fillRect/>
          </a:stretch>
        </p:blipFill>
        <p:spPr>
          <a:xfrm>
            <a:off x="6889702" y="2061132"/>
            <a:ext cx="1592294" cy="812177"/>
          </a:xfrm>
          <a:prstGeom prst="rect">
            <a:avLst/>
          </a:prstGeom>
        </p:spPr>
      </p:pic>
    </p:spTree>
    <p:extLst>
      <p:ext uri="{BB962C8B-B14F-4D97-AF65-F5344CB8AC3E}">
        <p14:creationId xmlns:p14="http://schemas.microsoft.com/office/powerpoint/2010/main" val="1171432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BBF6224C-FBC0-DFB9-4F5C-0485D391E5AA}"/>
              </a:ext>
            </a:extLst>
          </p:cNvPr>
          <p:cNvSpPr>
            <a:spLocks noGrp="1"/>
          </p:cNvSpPr>
          <p:nvPr>
            <p:ph type="body" sz="quarter" idx="1"/>
          </p:nvPr>
        </p:nvSpPr>
        <p:spPr>
          <a:xfrm>
            <a:off x="536895" y="624023"/>
            <a:ext cx="11025630" cy="663042"/>
          </a:xfrm>
        </p:spPr>
        <p:txBody>
          <a:bodyPr>
            <a:noAutofit/>
          </a:bodyPr>
          <a:lstStyle/>
          <a:p>
            <a:r>
              <a:rPr lang="fr-FR" sz="2400" b="1" dirty="0"/>
              <a:t>Our network, </a:t>
            </a:r>
            <a:r>
              <a:rPr lang="fr-FR" sz="2400" b="1" dirty="0" err="1"/>
              <a:t>which</a:t>
            </a:r>
            <a:r>
              <a:rPr lang="fr-FR" sz="2400" b="1" dirty="0"/>
              <a:t> </a:t>
            </a:r>
            <a:r>
              <a:rPr lang="fr-FR" sz="2400" b="1" dirty="0" err="1"/>
              <a:t>is</a:t>
            </a:r>
            <a:r>
              <a:rPr lang="fr-FR" sz="2400" b="1" dirty="0"/>
              <a:t> the 2</a:t>
            </a:r>
            <a:r>
              <a:rPr lang="fr-FR" sz="2400" b="1" baseline="30000" dirty="0"/>
              <a:t>nd</a:t>
            </a:r>
            <a:r>
              <a:rPr lang="fr-FR" sz="2400" b="1" dirty="0"/>
              <a:t> </a:t>
            </a:r>
            <a:r>
              <a:rPr lang="fr-FR" sz="2400" b="1" dirty="0" err="1"/>
              <a:t>densest</a:t>
            </a:r>
            <a:r>
              <a:rPr lang="fr-FR" sz="2400" b="1" dirty="0"/>
              <a:t> one in the world, </a:t>
            </a:r>
            <a:r>
              <a:rPr lang="fr-FR" sz="2400" b="1" dirty="0" err="1"/>
              <a:t>will</a:t>
            </a:r>
            <a:r>
              <a:rPr lang="fr-FR" sz="2400" b="1" dirty="0"/>
              <a:t> expand </a:t>
            </a:r>
            <a:r>
              <a:rPr lang="fr-FR" sz="2400" b="1" dirty="0" err="1"/>
              <a:t>significantly</a:t>
            </a:r>
            <a:r>
              <a:rPr lang="fr-FR" sz="2400" b="1" dirty="0"/>
              <a:t> by 2030</a:t>
            </a:r>
            <a:endParaRPr lang="en-US" sz="2400" b="1" dirty="0"/>
          </a:p>
          <a:p>
            <a:endParaRPr lang="fr-FR" sz="2400" dirty="0"/>
          </a:p>
        </p:txBody>
      </p:sp>
      <p:sp>
        <p:nvSpPr>
          <p:cNvPr id="6" name="Espace réservé du texte 5">
            <a:extLst>
              <a:ext uri="{FF2B5EF4-FFF2-40B4-BE49-F238E27FC236}">
                <a16:creationId xmlns:a16="http://schemas.microsoft.com/office/drawing/2014/main" id="{30E877ED-AC9B-9FA4-BD7F-9EEAEF07D046}"/>
              </a:ext>
            </a:extLst>
          </p:cNvPr>
          <p:cNvSpPr>
            <a:spLocks noGrp="1"/>
          </p:cNvSpPr>
          <p:nvPr>
            <p:ph type="body" sz="quarter" idx="16"/>
          </p:nvPr>
        </p:nvSpPr>
        <p:spPr>
          <a:xfrm>
            <a:off x="1313576" y="6447254"/>
            <a:ext cx="4130294" cy="418208"/>
          </a:xfrm>
        </p:spPr>
        <p:txBody>
          <a:bodyPr>
            <a:normAutofit/>
          </a:bodyPr>
          <a:lstStyle/>
          <a:p>
            <a:r>
              <a:rPr lang="fr-FR" dirty="0" err="1"/>
              <a:t>Investor</a:t>
            </a:r>
            <a:r>
              <a:rPr lang="fr-FR" dirty="0"/>
              <a:t> </a:t>
            </a:r>
            <a:r>
              <a:rPr lang="fr-FR" dirty="0" err="1"/>
              <a:t>presentation</a:t>
            </a:r>
            <a:r>
              <a:rPr lang="fr-FR" dirty="0"/>
              <a:t> 2024</a:t>
            </a:r>
          </a:p>
        </p:txBody>
      </p:sp>
      <p:cxnSp>
        <p:nvCxnSpPr>
          <p:cNvPr id="8" name="Connecteur droit 7">
            <a:extLst>
              <a:ext uri="{FF2B5EF4-FFF2-40B4-BE49-F238E27FC236}">
                <a16:creationId xmlns:a16="http://schemas.microsoft.com/office/drawing/2014/main" id="{A3C51CF3-1ACB-4B98-B9EF-A34D9BD5DDBA}"/>
              </a:ext>
            </a:extLst>
          </p:cNvPr>
          <p:cNvCxnSpPr/>
          <p:nvPr/>
        </p:nvCxnSpPr>
        <p:spPr>
          <a:xfrm>
            <a:off x="536895" y="528506"/>
            <a:ext cx="11031713" cy="0"/>
          </a:xfrm>
          <a:prstGeom prst="line">
            <a:avLst/>
          </a:prstGeom>
          <a:ln/>
        </p:spPr>
        <p:style>
          <a:lnRef idx="3">
            <a:schemeClr val="dk1"/>
          </a:lnRef>
          <a:fillRef idx="0">
            <a:schemeClr val="dk1"/>
          </a:fillRef>
          <a:effectRef idx="2">
            <a:schemeClr val="dk1"/>
          </a:effectRef>
          <a:fontRef idx="minor">
            <a:schemeClr val="tx1"/>
          </a:fontRef>
        </p:style>
      </p:cxnSp>
      <p:sp>
        <p:nvSpPr>
          <p:cNvPr id="2" name="Titre 4">
            <a:extLst>
              <a:ext uri="{FF2B5EF4-FFF2-40B4-BE49-F238E27FC236}">
                <a16:creationId xmlns:a16="http://schemas.microsoft.com/office/drawing/2014/main" id="{7DD3F34F-0559-7AC5-A5AE-AFA26D3DA0B8}"/>
              </a:ext>
            </a:extLst>
          </p:cNvPr>
          <p:cNvSpPr>
            <a:spLocks noGrp="1"/>
          </p:cNvSpPr>
          <p:nvPr>
            <p:ph type="title"/>
          </p:nvPr>
        </p:nvSpPr>
        <p:spPr>
          <a:xfrm>
            <a:off x="453005" y="266245"/>
            <a:ext cx="7439244" cy="579208"/>
          </a:xfrm>
        </p:spPr>
        <p:txBody>
          <a:bodyPr>
            <a:normAutofit fontScale="90000"/>
          </a:bodyPr>
          <a:lstStyle/>
          <a:p>
            <a:pPr lvl="0">
              <a:spcBef>
                <a:spcPts val="1000"/>
              </a:spcBef>
              <a:defRPr/>
            </a:pPr>
            <a:r>
              <a:rPr kumimoji="0" lang="fr-FR"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01. </a:t>
            </a:r>
            <a:r>
              <a:rPr lang="fr-FR" sz="1800" dirty="0">
                <a:solidFill>
                  <a:srgbClr val="00B050"/>
                </a:solidFill>
                <a:ea typeface="+mn-ea"/>
              </a:rPr>
              <a:t>Île-de-France </a:t>
            </a:r>
            <a:r>
              <a:rPr kumimoji="0" lang="fr-FR"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Mobilités’ missions, scope of </a:t>
            </a:r>
            <a:r>
              <a:rPr kumimoji="0" lang="fr-FR" sz="18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operations</a:t>
            </a:r>
            <a:r>
              <a:rPr kumimoji="0" lang="fr-FR"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and </a:t>
            </a:r>
            <a:r>
              <a:rPr kumimoji="0" lang="fr-FR" sz="18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governance</a:t>
            </a:r>
            <a:br>
              <a:rPr kumimoji="0" lang="fr-FR"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br>
            <a:endParaRPr lang="fr-FR" dirty="0"/>
          </a:p>
        </p:txBody>
      </p:sp>
      <p:grpSp>
        <p:nvGrpSpPr>
          <p:cNvPr id="16" name="Groupe 15">
            <a:extLst>
              <a:ext uri="{FF2B5EF4-FFF2-40B4-BE49-F238E27FC236}">
                <a16:creationId xmlns:a16="http://schemas.microsoft.com/office/drawing/2014/main" id="{6FE498AA-ABB4-4349-C5F0-460CEFDD4C59}"/>
              </a:ext>
            </a:extLst>
          </p:cNvPr>
          <p:cNvGrpSpPr/>
          <p:nvPr/>
        </p:nvGrpSpPr>
        <p:grpSpPr>
          <a:xfrm>
            <a:off x="3378723" y="1621116"/>
            <a:ext cx="7853478" cy="4384526"/>
            <a:chOff x="955185" y="1279074"/>
            <a:chExt cx="8978523" cy="5050419"/>
          </a:xfrm>
        </p:grpSpPr>
        <p:pic>
          <p:nvPicPr>
            <p:cNvPr id="10" name="Image 9">
              <a:extLst>
                <a:ext uri="{FF2B5EF4-FFF2-40B4-BE49-F238E27FC236}">
                  <a16:creationId xmlns:a16="http://schemas.microsoft.com/office/drawing/2014/main" id="{C8B9FF61-6635-DF47-B335-83131A701F80}"/>
                </a:ext>
              </a:extLst>
            </p:cNvPr>
            <p:cNvPicPr>
              <a:picLocks noChangeAspect="1"/>
            </p:cNvPicPr>
            <p:nvPr/>
          </p:nvPicPr>
          <p:blipFill>
            <a:blip r:embed="rId3"/>
            <a:stretch>
              <a:fillRect/>
            </a:stretch>
          </p:blipFill>
          <p:spPr>
            <a:xfrm>
              <a:off x="955185" y="1279074"/>
              <a:ext cx="8978523" cy="5050419"/>
            </a:xfrm>
            <a:prstGeom prst="rect">
              <a:avLst/>
            </a:prstGeom>
          </p:spPr>
        </p:pic>
        <p:sp>
          <p:nvSpPr>
            <p:cNvPr id="13" name="Rectangle 12">
              <a:extLst>
                <a:ext uri="{FF2B5EF4-FFF2-40B4-BE49-F238E27FC236}">
                  <a16:creationId xmlns:a16="http://schemas.microsoft.com/office/drawing/2014/main" id="{0DAC7334-898E-5AB9-FD70-67252401E8C0}"/>
                </a:ext>
              </a:extLst>
            </p:cNvPr>
            <p:cNvSpPr/>
            <p:nvPr/>
          </p:nvSpPr>
          <p:spPr>
            <a:xfrm rot="19913108">
              <a:off x="8583962" y="3003467"/>
              <a:ext cx="1181954" cy="374079"/>
            </a:xfrm>
            <a:prstGeom prst="rect">
              <a:avLst/>
            </a:prstGeom>
            <a:solidFill>
              <a:srgbClr val="F6F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DFB63653-F664-F4DF-59D7-03CA67A38690}"/>
                </a:ext>
              </a:extLst>
            </p:cNvPr>
            <p:cNvSpPr txBox="1"/>
            <p:nvPr/>
          </p:nvSpPr>
          <p:spPr>
            <a:xfrm>
              <a:off x="8433879" y="1449419"/>
              <a:ext cx="437745" cy="744492"/>
            </a:xfrm>
            <a:prstGeom prst="rect">
              <a:avLst/>
            </a:prstGeom>
            <a:noFill/>
          </p:spPr>
          <p:txBody>
            <a:bodyPr wrap="square" rtlCol="0">
              <a:spAutoFit/>
            </a:bodyPr>
            <a:lstStyle/>
            <a:p>
              <a:r>
                <a:rPr lang="fr-FR" sz="3600" b="1" dirty="0">
                  <a:solidFill>
                    <a:schemeClr val="bg1"/>
                  </a:solidFill>
                  <a:latin typeface="Arial" panose="020B0604020202020204" pitchFamily="34" charset="0"/>
                  <a:cs typeface="Arial" panose="020B0604020202020204" pitchFamily="34" charset="0"/>
                </a:rPr>
                <a:t>+</a:t>
              </a:r>
            </a:p>
          </p:txBody>
        </p:sp>
      </p:grpSp>
      <p:pic>
        <p:nvPicPr>
          <p:cNvPr id="3" name="Image 2">
            <a:extLst>
              <a:ext uri="{FF2B5EF4-FFF2-40B4-BE49-F238E27FC236}">
                <a16:creationId xmlns:a16="http://schemas.microsoft.com/office/drawing/2014/main" id="{F4B16A7D-3113-CDC9-07D8-B0236291F8AD}"/>
              </a:ext>
            </a:extLst>
          </p:cNvPr>
          <p:cNvPicPr>
            <a:picLocks noChangeAspect="1"/>
          </p:cNvPicPr>
          <p:nvPr/>
        </p:nvPicPr>
        <p:blipFill>
          <a:blip r:embed="rId4"/>
          <a:stretch>
            <a:fillRect/>
          </a:stretch>
        </p:blipFill>
        <p:spPr>
          <a:xfrm>
            <a:off x="337437" y="3280527"/>
            <a:ext cx="4876589" cy="3077716"/>
          </a:xfrm>
          <a:prstGeom prst="rect">
            <a:avLst/>
          </a:prstGeom>
        </p:spPr>
      </p:pic>
    </p:spTree>
    <p:extLst>
      <p:ext uri="{BB962C8B-B14F-4D97-AF65-F5344CB8AC3E}">
        <p14:creationId xmlns:p14="http://schemas.microsoft.com/office/powerpoint/2010/main" val="1738455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a:extLst>
              <a:ext uri="{FF2B5EF4-FFF2-40B4-BE49-F238E27FC236}">
                <a16:creationId xmlns:a16="http://schemas.microsoft.com/office/drawing/2014/main" id="{A3C51CF3-1ACB-4B98-B9EF-A34D9BD5DDBA}"/>
              </a:ext>
            </a:extLst>
          </p:cNvPr>
          <p:cNvCxnSpPr/>
          <p:nvPr/>
        </p:nvCxnSpPr>
        <p:spPr>
          <a:xfrm>
            <a:off x="536895" y="528506"/>
            <a:ext cx="11031713" cy="0"/>
          </a:xfrm>
          <a:prstGeom prst="line">
            <a:avLst/>
          </a:prstGeom>
          <a:ln/>
        </p:spPr>
        <p:style>
          <a:lnRef idx="3">
            <a:schemeClr val="dk1"/>
          </a:lnRef>
          <a:fillRef idx="0">
            <a:schemeClr val="dk1"/>
          </a:fillRef>
          <a:effectRef idx="2">
            <a:schemeClr val="dk1"/>
          </a:effectRef>
          <a:fontRef idx="minor">
            <a:schemeClr val="tx1"/>
          </a:fontRef>
        </p:style>
      </p:cxnSp>
      <p:sp>
        <p:nvSpPr>
          <p:cNvPr id="2" name="Titre 4">
            <a:extLst>
              <a:ext uri="{FF2B5EF4-FFF2-40B4-BE49-F238E27FC236}">
                <a16:creationId xmlns:a16="http://schemas.microsoft.com/office/drawing/2014/main" id="{7DD3F34F-0559-7AC5-A5AE-AFA26D3DA0B8}"/>
              </a:ext>
            </a:extLst>
          </p:cNvPr>
          <p:cNvSpPr>
            <a:spLocks noGrp="1"/>
          </p:cNvSpPr>
          <p:nvPr>
            <p:ph type="title"/>
          </p:nvPr>
        </p:nvSpPr>
        <p:spPr>
          <a:xfrm>
            <a:off x="453005" y="266245"/>
            <a:ext cx="7439244" cy="579208"/>
          </a:xfrm>
        </p:spPr>
        <p:txBody>
          <a:bodyPr>
            <a:normAutofit fontScale="90000"/>
          </a:bodyPr>
          <a:lstStyle/>
          <a:p>
            <a:pPr lvl="0">
              <a:spcBef>
                <a:spcPts val="1000"/>
              </a:spcBef>
              <a:defRPr/>
            </a:pPr>
            <a:r>
              <a:rPr kumimoji="0" lang="fr-FR"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01. </a:t>
            </a:r>
            <a:r>
              <a:rPr lang="fr-FR" sz="1800" dirty="0">
                <a:solidFill>
                  <a:srgbClr val="00B050"/>
                </a:solidFill>
                <a:ea typeface="+mn-ea"/>
              </a:rPr>
              <a:t>Île-de-France </a:t>
            </a:r>
            <a:r>
              <a:rPr kumimoji="0" lang="fr-FR"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Mobilités’ missions, scope of </a:t>
            </a:r>
            <a:r>
              <a:rPr kumimoji="0" lang="fr-FR" sz="18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operations</a:t>
            </a:r>
            <a:r>
              <a:rPr kumimoji="0" lang="fr-FR"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and </a:t>
            </a:r>
            <a:r>
              <a:rPr kumimoji="0" lang="fr-FR" sz="18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governance</a:t>
            </a:r>
            <a:br>
              <a:rPr kumimoji="0" lang="fr-FR"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br>
            <a:endParaRPr lang="fr-FR" dirty="0"/>
          </a:p>
        </p:txBody>
      </p:sp>
      <p:sp>
        <p:nvSpPr>
          <p:cNvPr id="11" name="Text Placeholder 10">
            <a:extLst>
              <a:ext uri="{FF2B5EF4-FFF2-40B4-BE49-F238E27FC236}">
                <a16:creationId xmlns:a16="http://schemas.microsoft.com/office/drawing/2014/main" id="{99176FC4-EE65-B02E-6F7B-D5C7EF281C7C}"/>
              </a:ext>
            </a:extLst>
          </p:cNvPr>
          <p:cNvSpPr>
            <a:spLocks noGrp="1"/>
          </p:cNvSpPr>
          <p:nvPr>
            <p:ph type="body" sz="quarter" idx="16"/>
          </p:nvPr>
        </p:nvSpPr>
        <p:spPr/>
        <p:txBody>
          <a:bodyPr/>
          <a:lstStyle/>
          <a:p>
            <a:r>
              <a:rPr kumimoji="0" lang="fr-FR" sz="1250" b="0" i="0" u="none" strike="noStrike" kern="1200" cap="none" spc="0" normalizeH="0" baseline="0" noProof="0" dirty="0" err="1">
                <a:ln>
                  <a:noFill/>
                </a:ln>
                <a:solidFill>
                  <a:srgbClr val="67B3E4"/>
                </a:solidFill>
                <a:effectLst/>
                <a:uLnTx/>
                <a:uFillTx/>
                <a:latin typeface="Arial" panose="020B0604020202020204" pitchFamily="34" charset="0"/>
                <a:ea typeface="+mn-ea"/>
                <a:cs typeface="Arial" panose="020B0604020202020204" pitchFamily="34" charset="0"/>
              </a:rPr>
              <a:t>Investor</a:t>
            </a:r>
            <a:r>
              <a:rPr kumimoji="0" lang="fr-FR" sz="1250" b="0" i="0" u="none" strike="noStrike" kern="1200" cap="none" spc="0" normalizeH="0" baseline="0" noProof="0" dirty="0">
                <a:ln>
                  <a:noFill/>
                </a:ln>
                <a:solidFill>
                  <a:srgbClr val="67B3E4"/>
                </a:solidFill>
                <a:effectLst/>
                <a:uLnTx/>
                <a:uFillTx/>
                <a:latin typeface="Arial" panose="020B0604020202020204" pitchFamily="34" charset="0"/>
                <a:ea typeface="+mn-ea"/>
                <a:cs typeface="Arial" panose="020B0604020202020204" pitchFamily="34" charset="0"/>
              </a:rPr>
              <a:t> </a:t>
            </a:r>
            <a:r>
              <a:rPr kumimoji="0" lang="fr-FR" sz="1250" b="0" i="0" u="none" strike="noStrike" kern="1200" cap="none" spc="0" normalizeH="0" baseline="0" noProof="0" dirty="0" err="1">
                <a:ln>
                  <a:noFill/>
                </a:ln>
                <a:solidFill>
                  <a:srgbClr val="67B3E4"/>
                </a:solidFill>
                <a:effectLst/>
                <a:uLnTx/>
                <a:uFillTx/>
                <a:latin typeface="Arial" panose="020B0604020202020204" pitchFamily="34" charset="0"/>
                <a:ea typeface="+mn-ea"/>
                <a:cs typeface="Arial" panose="020B0604020202020204" pitchFamily="34" charset="0"/>
              </a:rPr>
              <a:t>presentation</a:t>
            </a:r>
            <a:r>
              <a:rPr kumimoji="0" lang="fr-FR" sz="1250" b="0" i="0" u="none" strike="noStrike" kern="1200" cap="none" spc="0" normalizeH="0" baseline="0" noProof="0" dirty="0">
                <a:ln>
                  <a:noFill/>
                </a:ln>
                <a:solidFill>
                  <a:srgbClr val="67B3E4"/>
                </a:solidFill>
                <a:effectLst/>
                <a:uLnTx/>
                <a:uFillTx/>
                <a:latin typeface="Arial" panose="020B0604020202020204" pitchFamily="34" charset="0"/>
                <a:ea typeface="+mn-ea"/>
                <a:cs typeface="Arial" panose="020B0604020202020204" pitchFamily="34" charset="0"/>
              </a:rPr>
              <a:t> 2024  </a:t>
            </a:r>
          </a:p>
          <a:p>
            <a:endParaRPr lang="en-GB" dirty="0"/>
          </a:p>
        </p:txBody>
      </p:sp>
      <p:pic>
        <p:nvPicPr>
          <p:cNvPr id="19" name="Picture 18">
            <a:extLst>
              <a:ext uri="{FF2B5EF4-FFF2-40B4-BE49-F238E27FC236}">
                <a16:creationId xmlns:a16="http://schemas.microsoft.com/office/drawing/2014/main" id="{C2B7A991-50F9-FC01-FEB9-9DF1CEEB8115}"/>
              </a:ext>
            </a:extLst>
          </p:cNvPr>
          <p:cNvPicPr>
            <a:picLocks noChangeAspect="1"/>
          </p:cNvPicPr>
          <p:nvPr/>
        </p:nvPicPr>
        <p:blipFill rotWithShape="1">
          <a:blip r:embed="rId3"/>
          <a:srcRect b="79143"/>
          <a:stretch/>
        </p:blipFill>
        <p:spPr>
          <a:xfrm>
            <a:off x="347662" y="771524"/>
            <a:ext cx="11496675" cy="1101329"/>
          </a:xfrm>
          <a:prstGeom prst="rect">
            <a:avLst/>
          </a:prstGeom>
        </p:spPr>
      </p:pic>
      <p:pic>
        <p:nvPicPr>
          <p:cNvPr id="4" name="Image 3">
            <a:extLst>
              <a:ext uri="{FF2B5EF4-FFF2-40B4-BE49-F238E27FC236}">
                <a16:creationId xmlns:a16="http://schemas.microsoft.com/office/drawing/2014/main" id="{DED70A84-716E-417F-D053-6AEAF967B90B}"/>
              </a:ext>
            </a:extLst>
          </p:cNvPr>
          <p:cNvPicPr>
            <a:picLocks noChangeAspect="1"/>
          </p:cNvPicPr>
          <p:nvPr/>
        </p:nvPicPr>
        <p:blipFill>
          <a:blip r:embed="rId4"/>
          <a:stretch>
            <a:fillRect/>
          </a:stretch>
        </p:blipFill>
        <p:spPr>
          <a:xfrm>
            <a:off x="536895" y="2115870"/>
            <a:ext cx="10869538" cy="3233435"/>
          </a:xfrm>
          <a:prstGeom prst="rect">
            <a:avLst/>
          </a:prstGeom>
        </p:spPr>
      </p:pic>
    </p:spTree>
    <p:extLst>
      <p:ext uri="{BB962C8B-B14F-4D97-AF65-F5344CB8AC3E}">
        <p14:creationId xmlns:p14="http://schemas.microsoft.com/office/powerpoint/2010/main" val="197106180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Personnalisé 1">
    <a:dk1>
      <a:srgbClr val="64B5DE"/>
    </a:dk1>
    <a:lt1>
      <a:srgbClr val="25303B"/>
    </a:lt1>
    <a:dk2>
      <a:srgbClr val="0563C1"/>
    </a:dk2>
    <a:lt2>
      <a:srgbClr val="D85454"/>
    </a:lt2>
    <a:accent1>
      <a:srgbClr val="F39224"/>
    </a:accent1>
    <a:accent2>
      <a:srgbClr val="FFE500"/>
    </a:accent2>
    <a:accent3>
      <a:srgbClr val="48A1FA"/>
    </a:accent3>
    <a:accent4>
      <a:srgbClr val="FFA3A3"/>
    </a:accent4>
    <a:accent5>
      <a:srgbClr val="007D44"/>
    </a:accent5>
    <a:accent6>
      <a:srgbClr val="53B476"/>
    </a:accent6>
    <a:hlink>
      <a:srgbClr val="E72F69"/>
    </a:hlink>
    <a:folHlink>
      <a:srgbClr val="C5262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947299ca-6449-452e-ab68-0f888173740d">1130-483140531-5951</_dlc_DocId>
    <_dlc_DocIdUrl xmlns="947299ca-6449-452e-ab68-0f888173740d">
      <Url>https://ged.iledefrance-mobilites.fr/direction/1130/_layouts/15/DocIdRedir.aspx?ID=1130-483140531-5951</Url>
      <Description>1130-483140531-5951</Description>
    </_dlc_DocIdUrl>
    <SharedWithUsers xmlns="947299ca-6449-452e-ab68-0f888173740d">
      <UserInfo>
        <DisplayName>Christelle RAGOT-BLIN</DisplayName>
        <AccountId>22</AccountId>
        <AccountType/>
      </UserInfo>
      <UserInfo>
        <DisplayName>Thomas STOUF</DisplayName>
        <AccountId>109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0D947DCCF08A9A47844045961F05CA30" ma:contentTypeVersion="1" ma:contentTypeDescription="Crée un document." ma:contentTypeScope="" ma:versionID="1637e921855f17e12ead47e313f5188a">
  <xsd:schema xmlns:xsd="http://www.w3.org/2001/XMLSchema" xmlns:xs="http://www.w3.org/2001/XMLSchema" xmlns:p="http://schemas.microsoft.com/office/2006/metadata/properties" xmlns:ns2="947299ca-6449-452e-ab68-0f888173740d" targetNamespace="http://schemas.microsoft.com/office/2006/metadata/properties" ma:root="true" ma:fieldsID="f3b9151f0954862aba6a0e4d579ade5e" ns2:_="">
    <xsd:import namespace="947299ca-6449-452e-ab68-0f888173740d"/>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7299ca-6449-452e-ab68-0f888173740d"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Conserver l’ID" ma:description="Conserver l’ID lors de l’ajout." ma:hidden="true" ma:internalName="_dlc_DocIdPersistId" ma:readOnly="true">
      <xsd:simpleType>
        <xsd:restriction base="dms:Boolean"/>
      </xsd:simpleType>
    </xsd:element>
    <xsd:element name="SharedWithUsers" ma:index="11"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3CBB06-7A41-4C40-B9C2-10E3E5C7DA7F}">
  <ds:schemaRefs>
    <ds:schemaRef ds:uri="http://schemas.microsoft.com/sharepoint/events"/>
  </ds:schemaRefs>
</ds:datastoreItem>
</file>

<file path=customXml/itemProps2.xml><?xml version="1.0" encoding="utf-8"?>
<ds:datastoreItem xmlns:ds="http://schemas.openxmlformats.org/officeDocument/2006/customXml" ds:itemID="{20CA1716-EB86-42A7-A203-4D732AFFBB31}">
  <ds:schemaRefs>
    <ds:schemaRef ds:uri="947299ca-6449-452e-ab68-0f888173740d"/>
    <ds:schemaRef ds:uri="http://schemas.microsoft.com/office/2006/documentManagement/types"/>
    <ds:schemaRef ds:uri="http://schemas.microsoft.com/office/2006/metadata/properties"/>
    <ds:schemaRef ds:uri="http://purl.org/dc/elements/1.1/"/>
    <ds:schemaRef ds:uri="http://purl.org/dc/term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67B56653-9D51-4C1B-9DE0-CC92FE2B5CC3}">
  <ds:schemaRefs>
    <ds:schemaRef ds:uri="http://schemas.microsoft.com/sharepoint/v3/contenttype/forms"/>
  </ds:schemaRefs>
</ds:datastoreItem>
</file>

<file path=customXml/itemProps4.xml><?xml version="1.0" encoding="utf-8"?>
<ds:datastoreItem xmlns:ds="http://schemas.openxmlformats.org/officeDocument/2006/customXml" ds:itemID="{C3292B6A-011B-4AC1-9C3A-DA778883C1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7299ca-6449-452e-ab68-0f88817374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10667</TotalTime>
  <Words>8843</Words>
  <Application>Microsoft Office PowerPoint</Application>
  <PresentationFormat>Grand écran</PresentationFormat>
  <Paragraphs>694</Paragraphs>
  <Slides>37</Slides>
  <Notes>23</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37</vt:i4>
      </vt:variant>
    </vt:vector>
  </HeadingPairs>
  <TitlesOfParts>
    <vt:vector size="47" baseType="lpstr">
      <vt:lpstr>ＭＳ Ｐゴシック</vt:lpstr>
      <vt:lpstr>Arial</vt:lpstr>
      <vt:lpstr>Calibri</vt:lpstr>
      <vt:lpstr>Calibri Light</vt:lpstr>
      <vt:lpstr>Courier New</vt:lpstr>
      <vt:lpstr>GrandParis-Bold</vt:lpstr>
      <vt:lpstr>GrandParis-Med</vt:lpstr>
      <vt:lpstr>Symbol</vt:lpstr>
      <vt:lpstr>Wingdings</vt:lpstr>
      <vt:lpstr>Thème Office</vt:lpstr>
      <vt:lpstr>Présentation PowerPoint</vt:lpstr>
      <vt:lpstr>Présentation PowerPoint</vt:lpstr>
      <vt:lpstr>Présentation PowerPoint</vt:lpstr>
      <vt:lpstr>Présentation PowerPoint</vt:lpstr>
      <vt:lpstr>01. Île-de-France Mobilités’ missions, scope of operations and governance </vt:lpstr>
      <vt:lpstr>01. Île-de-France Mobilités’ missions, scope of operations and governance </vt:lpstr>
      <vt:lpstr>01. Île-de-France Mobilités’ missions, scope of operations and governance </vt:lpstr>
      <vt:lpstr>01. Île-de-France Mobilités’ missions, scope of operations and governance </vt:lpstr>
      <vt:lpstr>01. Île-de-France Mobilités’ missions, scope of operations and governance </vt:lpstr>
      <vt:lpstr>01. Ile-de-France Mobilités’ missions, scope of operations and governance </vt:lpstr>
      <vt:lpstr>Environmental, Social, and Economic Impacts of Public Transport</vt:lpstr>
      <vt:lpstr>Présentation PowerPoint</vt:lpstr>
      <vt:lpstr>02. Our strong financial situation </vt:lpstr>
      <vt:lpstr>02. Our strong financial situation </vt:lpstr>
      <vt:lpstr>02. Our strong financial situation </vt:lpstr>
      <vt:lpstr>02. Our strong financial situation </vt:lpstr>
      <vt:lpstr>02. Our strong financial situation </vt:lpstr>
      <vt:lpstr>02. Our strong financial situation </vt:lpstr>
      <vt:lpstr>Présentation PowerPoint</vt:lpstr>
      <vt:lpstr>The Ile-de-France Mobilités framework and Green Bond issuances</vt:lpstr>
      <vt:lpstr>The Ile-de-France Mobilités framework and Green Bond issuances</vt:lpstr>
      <vt:lpstr>Présentation PowerPoint</vt:lpstr>
      <vt:lpstr>Overview of the New Green Financing Framework </vt:lpstr>
      <vt:lpstr>Focus on the Use of Proceeds </vt:lpstr>
      <vt:lpstr>A Framework Fully aligned with the EU Taxonomy </vt:lpstr>
      <vt:lpstr>Focus on the Green Neu CP</vt:lpstr>
      <vt:lpstr>Positive SPO from S&amp;P</vt:lpstr>
      <vt:lpstr>Présentation PowerPoint</vt:lpstr>
      <vt:lpstr>Présentation PowerPoint</vt:lpstr>
      <vt:lpstr>Présentation PowerPoint</vt:lpstr>
      <vt:lpstr>Présentation PowerPoint</vt:lpstr>
      <vt:lpstr>Appendix 2 - Status and Financial rules </vt:lpstr>
      <vt:lpstr>Appendix 3 - Distribution of investment financing </vt:lpstr>
      <vt:lpstr>Appendix 4 - Reporting : examples of impact reporting indicators </vt:lpstr>
      <vt:lpstr>Appendix 5 - How it works: financing operations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Thomas STOUF</dc:creator>
  <cp:lastModifiedBy>Thomas STOUF</cp:lastModifiedBy>
  <cp:revision>319</cp:revision>
  <cp:lastPrinted>2023-04-21T09:12:23Z</cp:lastPrinted>
  <dcterms:created xsi:type="dcterms:W3CDTF">2021-11-05T08:44:26Z</dcterms:created>
  <dcterms:modified xsi:type="dcterms:W3CDTF">2024-12-04T16:33:12Z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0x0101000D947DCCF08A9A47844045961F05CA30</vt:lpwstr>
  </property>
  <property fmtid="{D5CDD505-2E9C-101B-9397-08002B2CF9AE}" pid="3" name="_dlc_DocIdItemGuid">
    <vt:lpwstr>78297739-1f2b-491c-b444-bd9d0f9c5c1a</vt:lpwstr>
  </property>
  <property fmtid="{D5CDD505-2E9C-101B-9397-08002B2CF9AE}" pid="4" name="MSIP_Label_c52c58dd-e63b-40f1-b1c5-7af95e47d410_Enabled">
    <vt:lpwstr>true</vt:lpwstr>
  </property>
  <property fmtid="{D5CDD505-2E9C-101B-9397-08002B2CF9AE}" pid="5" name="MSIP_Label_c52c58dd-e63b-40f1-b1c5-7af95e47d410_SetDate">
    <vt:lpwstr>2023-04-19T22:16:41Z</vt:lpwstr>
  </property>
  <property fmtid="{D5CDD505-2E9C-101B-9397-08002B2CF9AE}" pid="6" name="MSIP_Label_c52c58dd-e63b-40f1-b1c5-7af95e47d410_Method">
    <vt:lpwstr>Standard</vt:lpwstr>
  </property>
  <property fmtid="{D5CDD505-2E9C-101B-9397-08002B2CF9AE}" pid="7" name="MSIP_Label_c52c58dd-e63b-40f1-b1c5-7af95e47d410_Name">
    <vt:lpwstr>C1 - Standard</vt:lpwstr>
  </property>
  <property fmtid="{D5CDD505-2E9C-101B-9397-08002B2CF9AE}" pid="8" name="MSIP_Label_c52c58dd-e63b-40f1-b1c5-7af95e47d410_SiteId">
    <vt:lpwstr>7dce31e1-0e64-442b-9c26-4c8cc8af1fb1</vt:lpwstr>
  </property>
  <property fmtid="{D5CDD505-2E9C-101B-9397-08002B2CF9AE}" pid="9" name="MSIP_Label_c52c58dd-e63b-40f1-b1c5-7af95e47d410_ActionId">
    <vt:lpwstr>543573bc-f970-406a-b9b1-a93b09ebd8b9</vt:lpwstr>
  </property>
  <property fmtid="{D5CDD505-2E9C-101B-9397-08002B2CF9AE}" pid="10" name="MSIP_Label_c52c58dd-e63b-40f1-b1c5-7af95e47d410_ContentBits">
    <vt:lpwstr>0</vt:lpwstr>
  </property>
</Properties>
</file>